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61" r:id="rId3"/>
    <p:sldId id="278" r:id="rId4"/>
    <p:sldId id="279" r:id="rId5"/>
    <p:sldId id="263" r:id="rId6"/>
    <p:sldId id="265" r:id="rId7"/>
    <p:sldId id="267" r:id="rId8"/>
    <p:sldId id="269" r:id="rId9"/>
    <p:sldId id="271" r:id="rId10"/>
    <p:sldId id="273" r:id="rId11"/>
    <p:sldId id="275" r:id="rId12"/>
    <p:sldId id="277" r:id="rId13"/>
    <p:sldId id="280" r:id="rId14"/>
    <p:sldId id="281" r:id="rId15"/>
    <p:sldId id="282" r:id="rId16"/>
    <p:sldId id="283" r:id="rId17"/>
    <p:sldId id="284" r:id="rId18"/>
    <p:sldId id="285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F023C-FA94-4C5B-BEB0-122857E958D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60844-646F-4F55-9477-303620C0E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5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8C55D69-C73C-4EDF-BC3B-248D1A638CF9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Depolarization does not guarantee that a contraction occurred. Contractions must be evaluated by feeling for a pulse and measuring the blood pressure. Depolarization is an electrical response and contractions are a mechanical response.</a:t>
            </a:r>
          </a:p>
        </p:txBody>
      </p:sp>
    </p:spTree>
    <p:extLst>
      <p:ext uri="{BB962C8B-B14F-4D97-AF65-F5344CB8AC3E}">
        <p14:creationId xmlns:p14="http://schemas.microsoft.com/office/powerpoint/2010/main" val="532887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85D979-006F-4582-A07B-C2B9D24E23C6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SA node is heart’s dominant pacemaker site with an inherent rate of 60-100 beats per minute. As you move down the conduction system, the pacemaker site becomes slower and is less reliable.</a:t>
            </a:r>
          </a:p>
          <a:p>
            <a:pPr eaLnBrk="1" hangingPunct="1"/>
            <a:r>
              <a:rPr lang="en-US" altLang="en-US"/>
              <a:t>Inherent rates:</a:t>
            </a:r>
          </a:p>
          <a:p>
            <a:pPr eaLnBrk="1" hangingPunct="1"/>
            <a:r>
              <a:rPr lang="en-US" altLang="en-US"/>
              <a:t>	SA node 60-100</a:t>
            </a:r>
          </a:p>
          <a:p>
            <a:pPr eaLnBrk="1" hangingPunct="1"/>
            <a:r>
              <a:rPr lang="en-US" altLang="en-US"/>
              <a:t>	AV node 40-60</a:t>
            </a:r>
          </a:p>
          <a:p>
            <a:pPr eaLnBrk="1" hangingPunct="1"/>
            <a:r>
              <a:rPr lang="en-US" altLang="en-US"/>
              <a:t>	Ventricles 20-40</a:t>
            </a:r>
          </a:p>
        </p:txBody>
      </p:sp>
    </p:spTree>
    <p:extLst>
      <p:ext uri="{BB962C8B-B14F-4D97-AF65-F5344CB8AC3E}">
        <p14:creationId xmlns:p14="http://schemas.microsoft.com/office/powerpoint/2010/main" val="57428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219200"/>
            <a:ext cx="10363200" cy="914400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5715001"/>
            <a:ext cx="10363200" cy="585787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338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64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7200" y="533400"/>
            <a:ext cx="2235200" cy="57150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0"/>
            <a:ext cx="8432800" cy="5715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2733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123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005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771650"/>
            <a:ext cx="103632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464AB3A-55FD-4D59-ADCF-756718ADEB7D}" type="datetime1">
              <a:rPr lang="en-US"/>
              <a:pPr>
                <a:defRPr/>
              </a:pPr>
              <a:t>7/13/2026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B5E78E2-16A3-478A-BCC2-343642850AE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7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4179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15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797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945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804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50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457201"/>
            <a:ext cx="6815667" cy="56689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738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5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35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Placeholder 6"/>
          <p:cNvSpPr>
            <a:spLocks noGrp="1"/>
          </p:cNvSpPr>
          <p:nvPr>
            <p:ph type="body" idx="1"/>
          </p:nvPr>
        </p:nvSpPr>
        <p:spPr bwMode="auto">
          <a:xfrm>
            <a:off x="2895600" y="4267200"/>
            <a:ext cx="7772400" cy="167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en-US" altLang="en-US" sz="3200"/>
          </a:p>
          <a:p>
            <a:pPr eaLnBrk="1" hangingPunct="1">
              <a:lnSpc>
                <a:spcPct val="80000"/>
              </a:lnSpc>
            </a:pPr>
            <a:endParaRPr lang="en-US" altLang="en-US" sz="320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99796" y="821166"/>
            <a:ext cx="8458200" cy="11367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/>
              <a:t>Rhythm &amp; 12 Lead ECG Review</a:t>
            </a:r>
            <a:br>
              <a:rPr lang="en-US" dirty="0"/>
            </a:br>
            <a:r>
              <a:rPr lang="en-US" dirty="0"/>
              <a:t>DONE BY: Safaa Hammad</a:t>
            </a:r>
          </a:p>
        </p:txBody>
      </p:sp>
      <p:pic>
        <p:nvPicPr>
          <p:cNvPr id="2052" name="Picture 14" descr="Heart_Anim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78050"/>
            <a:ext cx="2133600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717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Sinus Rhythm</a:t>
            </a:r>
          </a:p>
        </p:txBody>
      </p:sp>
      <p:pic>
        <p:nvPicPr>
          <p:cNvPr id="11267" name="Picture 1033" descr="http://library.med.utah.edu/kw/ecg/mml/ecg_norma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80073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240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Sinus Tachycardia</a:t>
            </a:r>
          </a:p>
        </p:txBody>
      </p:sp>
      <p:pic>
        <p:nvPicPr>
          <p:cNvPr id="1331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6" y="1447800"/>
            <a:ext cx="8378825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2244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Sinus Bradycardia</a:t>
            </a:r>
          </a:p>
        </p:txBody>
      </p:sp>
      <p:pic>
        <p:nvPicPr>
          <p:cNvPr id="1229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43025"/>
            <a:ext cx="7848600" cy="4991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384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Bath blanket, sheet or disposable drape</a:t>
            </a:r>
          </a:p>
          <a:p>
            <a:r>
              <a:rPr lang="en-US" dirty="0"/>
              <a:t>Disposable </a:t>
            </a:r>
            <a:r>
              <a:rPr lang="en-US" dirty="0" err="1"/>
              <a:t>pregelled</a:t>
            </a:r>
            <a:r>
              <a:rPr lang="en-US" dirty="0"/>
              <a:t> electrodes</a:t>
            </a:r>
          </a:p>
          <a:p>
            <a:r>
              <a:rPr lang="en-US" dirty="0"/>
              <a:t>ECG machine with recording paper and </a:t>
            </a:r>
            <a:r>
              <a:rPr lang="en-US" dirty="0" err="1"/>
              <a:t>leadwires</a:t>
            </a:r>
            <a:endParaRPr lang="en-US" dirty="0"/>
          </a:p>
          <a:p>
            <a:r>
              <a:rPr lang="en-US" dirty="0"/>
              <a:t>Facility-approved disinfectant</a:t>
            </a:r>
            <a:r>
              <a:rPr lang="en-US" u="sng" baseline="30000" dirty="0"/>
              <a:t>8</a:t>
            </a:r>
            <a:endParaRPr lang="en-US" dirty="0"/>
          </a:p>
          <a:p>
            <a:r>
              <a:rPr lang="en-US" dirty="0"/>
              <a:t>Gloves</a:t>
            </a:r>
          </a:p>
          <a:p>
            <a:r>
              <a:rPr lang="en-US" dirty="0"/>
              <a:t>Optional: alcohol pad, disposable-head hair clippers, gauze pads, indelible marker, single-patient-use scissors, soap and water, washcloths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78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91671"/>
            <a:ext cx="10972800" cy="5534493"/>
          </a:xfrm>
        </p:spPr>
        <p:txBody>
          <a:bodyPr/>
          <a:lstStyle/>
          <a:p>
            <a:r>
              <a:rPr lang="en-US" sz="2000" dirty="0"/>
              <a:t>Verify the order.</a:t>
            </a:r>
          </a:p>
          <a:p>
            <a:r>
              <a:rPr lang="en-US" sz="2000" dirty="0"/>
              <a:t>Gather and prepare the equipment and supplies.</a:t>
            </a:r>
          </a:p>
          <a:p>
            <a:r>
              <a:rPr lang="en-US" sz="2000" dirty="0"/>
              <a:t>Perform hand hygiene.</a:t>
            </a:r>
          </a:p>
          <a:p>
            <a:r>
              <a:rPr lang="en-US" sz="2000" dirty="0"/>
              <a:t>Confirm the patient's identity.</a:t>
            </a:r>
          </a:p>
          <a:p>
            <a:r>
              <a:rPr lang="en-US" sz="2000" dirty="0"/>
              <a:t>Provide privacy.</a:t>
            </a:r>
          </a:p>
          <a:p>
            <a:r>
              <a:rPr lang="en-US" sz="2000" dirty="0"/>
              <a:t>Explain the procedure.</a:t>
            </a:r>
          </a:p>
          <a:p>
            <a:r>
              <a:rPr lang="en-US" sz="2000" dirty="0"/>
              <a:t>Raise the examination table or stretcher to waist level.</a:t>
            </a:r>
          </a:p>
          <a:p>
            <a:r>
              <a:rPr lang="en-US" sz="2000" dirty="0"/>
              <a:t>Position the patient supine.</a:t>
            </a:r>
          </a:p>
          <a:p>
            <a:r>
              <a:rPr lang="en-US" sz="2000" dirty="0"/>
              <a:t>Cover the patient, leaving the arms, legs, and chest exposed.</a:t>
            </a:r>
          </a:p>
          <a:p>
            <a:r>
              <a:rPr lang="en-US" sz="2000" dirty="0"/>
              <a:t>Perform hand hygiene.</a:t>
            </a:r>
          </a:p>
          <a:p>
            <a:r>
              <a:rPr lang="en-US" sz="2000" dirty="0"/>
              <a:t>Put on gloves as needed.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944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80913"/>
            <a:ext cx="10972800" cy="5545251"/>
          </a:xfrm>
        </p:spPr>
        <p:txBody>
          <a:bodyPr/>
          <a:lstStyle/>
          <a:p>
            <a:r>
              <a:rPr lang="en-US" sz="2000" dirty="0"/>
              <a:t>Select the electrode sites.</a:t>
            </a:r>
          </a:p>
          <a:p>
            <a:r>
              <a:rPr lang="en-US" sz="2000" dirty="0"/>
              <a:t>If needed, clip hair at the electrode sites.</a:t>
            </a:r>
          </a:p>
          <a:p>
            <a:r>
              <a:rPr lang="en-US" sz="2000" dirty="0"/>
              <a:t>If needed, wash the electrode sites with soap and water; wipe them with a dry washcloth or gauze pad.</a:t>
            </a:r>
          </a:p>
          <a:p>
            <a:r>
              <a:rPr lang="en-US" sz="2000" dirty="0"/>
              <a:t>Apply disposable </a:t>
            </a:r>
            <a:r>
              <a:rPr lang="en-US" sz="2000" dirty="0" err="1"/>
              <a:t>pregelled</a:t>
            </a:r>
            <a:r>
              <a:rPr lang="en-US" sz="2000" dirty="0"/>
              <a:t> electrodes to the patient's limbs and chest.</a:t>
            </a:r>
          </a:p>
          <a:p>
            <a:r>
              <a:rPr lang="en-US" sz="2000" dirty="0"/>
              <a:t>Connect the </a:t>
            </a:r>
            <a:r>
              <a:rPr lang="en-US" sz="2000" dirty="0" err="1"/>
              <a:t>leadwires</a:t>
            </a:r>
            <a:r>
              <a:rPr lang="en-US" sz="2000" dirty="0"/>
              <a:t> to the electrodes.</a:t>
            </a:r>
          </a:p>
          <a:p>
            <a:r>
              <a:rPr lang="en-US" sz="2000" dirty="0"/>
              <a:t>Ensure that the paper speed is set to the standard 25 mm/second and that the machine is set to full voltage.</a:t>
            </a:r>
          </a:p>
          <a:p>
            <a:r>
              <a:rPr lang="en-US" sz="2000" dirty="0"/>
              <a:t>If any part of the waveform height extends beyond the paper when you record the ECG tracing, adjust the normal standardization to half-standardization.</a:t>
            </a:r>
          </a:p>
          <a:p>
            <a:r>
              <a:rPr lang="en-US" sz="2000" dirty="0"/>
              <a:t>Instruct the patient to relax and breathe normally.</a:t>
            </a:r>
          </a:p>
          <a:p>
            <a:r>
              <a:rPr lang="en-US" sz="2000" dirty="0"/>
              <a:t>Record and observe the ECG tracing.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33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48641"/>
            <a:ext cx="10972800" cy="5577524"/>
          </a:xfrm>
        </p:spPr>
        <p:txBody>
          <a:bodyPr/>
          <a:lstStyle/>
          <a:p>
            <a:r>
              <a:rPr lang="en-US" sz="2000" dirty="0"/>
              <a:t>When finished, remove the electrodes and clean the patient's skin.</a:t>
            </a:r>
          </a:p>
          <a:p>
            <a:r>
              <a:rPr lang="en-US" sz="2000" dirty="0"/>
              <a:t>Disconnect the </a:t>
            </a:r>
            <a:r>
              <a:rPr lang="en-US" sz="2000" dirty="0" err="1"/>
              <a:t>leadwires</a:t>
            </a:r>
            <a:r>
              <a:rPr lang="en-US" sz="2000" dirty="0"/>
              <a:t> and discard the electrodes as indicated.</a:t>
            </a:r>
          </a:p>
          <a:p>
            <a:r>
              <a:rPr lang="en-US" sz="2000" dirty="0"/>
              <a:t>Return the examination table or stretcher to the lowest position.</a:t>
            </a:r>
          </a:p>
          <a:p>
            <a:r>
              <a:rPr lang="en-US" sz="2000" dirty="0"/>
              <a:t>Remove and discard your gloves, if worn.</a:t>
            </a:r>
          </a:p>
          <a:p>
            <a:r>
              <a:rPr lang="en-US" sz="2000" dirty="0"/>
              <a:t>Perform hand hygiene.</a:t>
            </a:r>
          </a:p>
          <a:p>
            <a:r>
              <a:rPr lang="en-US" sz="2000" dirty="0"/>
              <a:t>Put on gloves.</a:t>
            </a:r>
          </a:p>
          <a:p>
            <a:r>
              <a:rPr lang="en-US" sz="2000" dirty="0"/>
              <a:t>Clean and disinfect reusable equipment.</a:t>
            </a:r>
          </a:p>
          <a:p>
            <a:r>
              <a:rPr lang="en-US" sz="2000" dirty="0"/>
              <a:t>Remove and discard your gloves.</a:t>
            </a:r>
          </a:p>
          <a:p>
            <a:r>
              <a:rPr lang="en-US" sz="2000" dirty="0"/>
              <a:t>Perform hand hygiene.</a:t>
            </a:r>
          </a:p>
          <a:p>
            <a:r>
              <a:rPr lang="en-US" sz="2000" dirty="0"/>
              <a:t>Provide the ECG tracing to the ordering practitioner.</a:t>
            </a:r>
          </a:p>
          <a:p>
            <a:r>
              <a:rPr lang="en-US" sz="2000" dirty="0"/>
              <a:t>Document the procedure.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971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Record the ECG tracing with the patient in the same position each time </a:t>
            </a:r>
            <a:r>
              <a:rPr lang="en-US" i="1" dirty="0"/>
              <a:t>because different positions may cause differences in the tracings.</a:t>
            </a:r>
            <a:r>
              <a:rPr lang="en-US" dirty="0"/>
              <a:t> If the patient's condition requires another position, document that position on the tracing and in the patient's medical record</a:t>
            </a:r>
          </a:p>
        </p:txBody>
      </p:sp>
    </p:spTree>
    <p:extLst>
      <p:ext uri="{BB962C8B-B14F-4D97-AF65-F5344CB8AC3E}">
        <p14:creationId xmlns:p14="http://schemas.microsoft.com/office/powerpoint/2010/main" val="924761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en-US" dirty="0"/>
            </a:br>
            <a:r>
              <a:rPr lang="en-US" dirty="0"/>
              <a:t>Complications associated with 12-lead ECG may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64715"/>
            <a:ext cx="10972800" cy="3361449"/>
          </a:xfrm>
        </p:spPr>
        <p:txBody>
          <a:bodyPr/>
          <a:lstStyle/>
          <a:p>
            <a:r>
              <a:rPr lang="en-US" dirty="0"/>
              <a:t>mild rash</a:t>
            </a:r>
          </a:p>
          <a:p>
            <a:r>
              <a:rPr lang="en-US" dirty="0"/>
              <a:t>skin irritation</a:t>
            </a:r>
          </a:p>
          <a:p>
            <a:r>
              <a:rPr lang="en-US" dirty="0"/>
              <a:t>allergic reaction to the gel</a:t>
            </a:r>
          </a:p>
          <a:p>
            <a:r>
              <a:rPr lang="en-US" dirty="0"/>
              <a:t>poor ECG tracing due to artifact caused by shivering, body movement, hiccups, or nearby electrical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75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Documentation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date and time that you obtained the ECG tracing</a:t>
            </a:r>
          </a:p>
          <a:p>
            <a:r>
              <a:rPr lang="en-US" dirty="0"/>
              <a:t>practitioner who reviewed the tracing</a:t>
            </a:r>
          </a:p>
          <a:p>
            <a:r>
              <a:rPr lang="en-US" dirty="0"/>
              <a:t>patient's response to the procedure</a:t>
            </a:r>
          </a:p>
          <a:p>
            <a:r>
              <a:rPr lang="en-US" dirty="0"/>
              <a:t>data noted on the ECG tracing (which is placed in the patient's medical record)</a:t>
            </a:r>
          </a:p>
          <a:p>
            <a:pPr lvl="1"/>
            <a:r>
              <a:rPr lang="en-US" dirty="0"/>
              <a:t>date and time</a:t>
            </a:r>
          </a:p>
          <a:p>
            <a:pPr lvl="1"/>
            <a:r>
              <a:rPr lang="en-US" dirty="0"/>
              <a:t>patient's name and assigned identification number</a:t>
            </a:r>
          </a:p>
          <a:p>
            <a:pPr lvl="1"/>
            <a:r>
              <a:rPr lang="en-US"/>
              <a:t>appropriate clinical information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6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28800"/>
            <a:ext cx="6248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/>
              <a:t>Components of the Rhythm Strip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 bwMode="auto">
          <a:xfrm>
            <a:off x="1676400" y="1752600"/>
            <a:ext cx="2960688" cy="2895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ECG Paper</a:t>
            </a:r>
          </a:p>
          <a:p>
            <a:pPr eaLnBrk="1" hangingPunct="1"/>
            <a:r>
              <a:rPr lang="en-US" altLang="en-US"/>
              <a:t>Wave forms</a:t>
            </a:r>
          </a:p>
          <a:p>
            <a:pPr eaLnBrk="1" hangingPunct="1"/>
            <a:r>
              <a:rPr lang="en-US" altLang="en-US"/>
              <a:t>Wave complexes</a:t>
            </a:r>
          </a:p>
          <a:p>
            <a:pPr eaLnBrk="1" hangingPunct="1"/>
            <a:r>
              <a:rPr lang="en-US" altLang="en-US"/>
              <a:t>Wave segments</a:t>
            </a:r>
          </a:p>
          <a:p>
            <a:pPr eaLnBrk="1" hangingPunct="1"/>
            <a:r>
              <a:rPr lang="en-US" altLang="en-US"/>
              <a:t>Wave intervals</a:t>
            </a:r>
          </a:p>
        </p:txBody>
      </p:sp>
    </p:spTree>
    <p:extLst>
      <p:ext uri="{BB962C8B-B14F-4D97-AF65-F5344CB8AC3E}">
        <p14:creationId xmlns:p14="http://schemas.microsoft.com/office/powerpoint/2010/main" val="2578856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842682"/>
          </a:xfrm>
        </p:spPr>
        <p:txBody>
          <a:bodyPr/>
          <a:lstStyle/>
          <a:p>
            <a:r>
              <a:rPr lang="en-US" sz="2400" b="1" dirty="0"/>
              <a:t>POSITIONING CHEST ELECTRODES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V</a:t>
            </a:r>
            <a:r>
              <a:rPr lang="en-US" sz="1600" baseline="-25000" dirty="0"/>
              <a:t>1</a:t>
            </a:r>
            <a:r>
              <a:rPr lang="en-US" sz="1600" dirty="0"/>
              <a:t>: Fourth intercostal space at the right border of the sternum</a:t>
            </a:r>
          </a:p>
          <a:p>
            <a:r>
              <a:rPr lang="en-US" sz="1600" dirty="0"/>
              <a:t>V</a:t>
            </a:r>
            <a:r>
              <a:rPr lang="en-US" sz="1600" baseline="-25000" dirty="0"/>
              <a:t>2</a:t>
            </a:r>
            <a:r>
              <a:rPr lang="en-US" sz="1600" dirty="0"/>
              <a:t>: Fourth intercostal space at the left border of the sternum</a:t>
            </a:r>
          </a:p>
          <a:p>
            <a:r>
              <a:rPr lang="en-US" sz="1600" dirty="0"/>
              <a:t>V</a:t>
            </a:r>
            <a:r>
              <a:rPr lang="en-US" sz="1600" baseline="-25000" dirty="0"/>
              <a:t>3</a:t>
            </a:r>
            <a:r>
              <a:rPr lang="en-US" sz="1600" dirty="0"/>
              <a:t>: Halfway between V</a:t>
            </a:r>
            <a:r>
              <a:rPr lang="en-US" sz="1600" baseline="-25000" dirty="0"/>
              <a:t>2</a:t>
            </a:r>
            <a:r>
              <a:rPr lang="en-US" sz="1600" dirty="0"/>
              <a:t> and V</a:t>
            </a:r>
            <a:r>
              <a:rPr lang="en-US" sz="1600" baseline="-25000" dirty="0"/>
              <a:t>4</a:t>
            </a:r>
            <a:endParaRPr lang="en-US" sz="1600" dirty="0"/>
          </a:p>
          <a:p>
            <a:r>
              <a:rPr lang="en-US" sz="1600" dirty="0"/>
              <a:t>V</a:t>
            </a:r>
            <a:r>
              <a:rPr lang="en-US" sz="1600" baseline="-25000" dirty="0"/>
              <a:t>4</a:t>
            </a:r>
            <a:r>
              <a:rPr lang="en-US" sz="1600" dirty="0"/>
              <a:t>: Fifth intercostal space at the left midclavicular line</a:t>
            </a:r>
          </a:p>
          <a:p>
            <a:r>
              <a:rPr lang="en-US" sz="1600" dirty="0"/>
              <a:t>V</a:t>
            </a:r>
            <a:r>
              <a:rPr lang="en-US" sz="1600" baseline="-25000" dirty="0"/>
              <a:t>5</a:t>
            </a:r>
            <a:r>
              <a:rPr lang="en-US" sz="1600" dirty="0"/>
              <a:t>: In the horizontal plane of V</a:t>
            </a:r>
            <a:r>
              <a:rPr lang="en-US" sz="1600" baseline="-25000" dirty="0"/>
              <a:t>4</a:t>
            </a:r>
            <a:r>
              <a:rPr lang="en-US" sz="1600" dirty="0"/>
              <a:t> at the left anterior axillary line (or halfway between V</a:t>
            </a:r>
            <a:r>
              <a:rPr lang="en-US" sz="1600" baseline="-25000" dirty="0"/>
              <a:t>4</a:t>
            </a:r>
            <a:r>
              <a:rPr lang="en-US" sz="1600" dirty="0"/>
              <a:t> and V</a:t>
            </a:r>
            <a:r>
              <a:rPr lang="en-US" sz="1600" baseline="-25000" dirty="0"/>
              <a:t>6</a:t>
            </a:r>
            <a:r>
              <a:rPr lang="en-US" sz="1600" dirty="0"/>
              <a:t>, if the anterior axillary line is ambiguous)</a:t>
            </a:r>
          </a:p>
          <a:p>
            <a:r>
              <a:rPr lang="en-US" sz="1600" dirty="0"/>
              <a:t>V</a:t>
            </a:r>
            <a:r>
              <a:rPr lang="en-US" sz="1600" baseline="-25000" dirty="0"/>
              <a:t>6</a:t>
            </a:r>
            <a:r>
              <a:rPr lang="en-US" sz="1600" dirty="0"/>
              <a:t>: In the horizontal plane of V</a:t>
            </a:r>
            <a:r>
              <a:rPr lang="en-US" sz="1600" baseline="-25000" dirty="0"/>
              <a:t>4</a:t>
            </a:r>
            <a:r>
              <a:rPr lang="en-US" sz="1600" dirty="0"/>
              <a:t> at the left </a:t>
            </a:r>
            <a:r>
              <a:rPr lang="en-US" sz="1600" dirty="0" err="1"/>
              <a:t>midaxillary</a:t>
            </a:r>
            <a:r>
              <a:rPr lang="en-US" sz="1600" dirty="0"/>
              <a:t> line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38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sitioning chest lea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806" y="1538344"/>
            <a:ext cx="6368526" cy="386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87736" y="5515548"/>
            <a:ext cx="8294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prstClr val="black"/>
                </a:solidFill>
              </a:rPr>
              <a:t>Make sure to “feel” for intercostal space – don’t just use your eyes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150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29" descr="http://content.answers.com/main/content/wp/en/thumb/e/e8/300px-SinusRhythmLabel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76401"/>
            <a:ext cx="4648200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4"/>
          <p:cNvSpPr>
            <a:spLocks noGrp="1"/>
          </p:cNvSpPr>
          <p:nvPr>
            <p:ph type="title"/>
          </p:nvPr>
        </p:nvSpPr>
        <p:spPr bwMode="auto">
          <a:xfrm>
            <a:off x="1981200" y="47148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/>
              <a:t>Wave Forms, Complexes, Segments &amp; Intervals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6148" name="TextBox 8"/>
          <p:cNvSpPr txBox="1">
            <a:spLocks noChangeArrowheads="1"/>
          </p:cNvSpPr>
          <p:nvPr/>
        </p:nvSpPr>
        <p:spPr bwMode="auto">
          <a:xfrm>
            <a:off x="1524000" y="2590801"/>
            <a:ext cx="52578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/>
              <a:t>P wave – atrial depolarization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/>
              <a:t>QRS – Ventricular depolarization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/>
              <a:t>T wave – Ventricular repolarization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74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81200" y="45720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Intervals and Complexes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PR interval :-</a:t>
            </a:r>
          </a:p>
          <a:p>
            <a:pPr eaLnBrk="1" hangingPunct="1">
              <a:buFontTx/>
              <a:buNone/>
            </a:pPr>
            <a:r>
              <a:rPr lang="en-US" altLang="en-US"/>
              <a:t>  - Includes atrial depolarization &amp; delay in the AV node (PR segment)</a:t>
            </a:r>
          </a:p>
          <a:p>
            <a:pPr eaLnBrk="1" hangingPunct="1"/>
            <a:r>
              <a:rPr lang="en-US" altLang="en-US"/>
              <a:t>QRS complex</a:t>
            </a:r>
          </a:p>
          <a:p>
            <a:pPr lvl="1" eaLnBrk="1" hangingPunct="1"/>
            <a:r>
              <a:rPr lang="en-US" altLang="en-US"/>
              <a:t>Corresponds to the patient’s palpated pulse</a:t>
            </a:r>
          </a:p>
          <a:p>
            <a:pPr lvl="1" eaLnBrk="1" hangingPunct="1"/>
            <a:r>
              <a:rPr lang="en-US" altLang="en-US"/>
              <a:t>Large in size due to reflection of ventricular activity</a:t>
            </a:r>
          </a:p>
        </p:txBody>
      </p:sp>
    </p:spTree>
    <p:extLst>
      <p:ext uri="{BB962C8B-B14F-4D97-AF65-F5344CB8AC3E}">
        <p14:creationId xmlns:p14="http://schemas.microsoft.com/office/powerpoint/2010/main" val="1446391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533400"/>
            <a:ext cx="86868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/>
              <a:t>The Electrical Conduction System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1" y="1624013"/>
            <a:ext cx="29702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r>
              <a:rPr lang="en-US" altLang="en-US" sz="2800"/>
              <a:t>AV Node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Bundle of HIS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Left Bundle Branch</a:t>
            </a:r>
          </a:p>
          <a:p>
            <a:pPr eaLnBrk="1" hangingPunct="1"/>
            <a:endParaRPr lang="en-US" altLang="en-US" sz="280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55157" y="2162969"/>
            <a:ext cx="4914900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3429000" y="2590800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>
            <a:off x="5105400" y="2514600"/>
            <a:ext cx="25908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H="1">
            <a:off x="5791200" y="3505200"/>
            <a:ext cx="1905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H="1" flipV="1">
            <a:off x="5943600" y="4343400"/>
            <a:ext cx="1676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TextBox 1"/>
          <p:cNvSpPr txBox="1">
            <a:spLocks noChangeArrowheads="1"/>
          </p:cNvSpPr>
          <p:nvPr/>
        </p:nvSpPr>
        <p:spPr bwMode="auto">
          <a:xfrm>
            <a:off x="1600201" y="2192339"/>
            <a:ext cx="215582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/>
              <a:t>SA Node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/>
              <a:t>Right Bundle Branch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/>
              <a:t>Purkinje Fibers</a:t>
            </a:r>
          </a:p>
        </p:txBody>
      </p:sp>
      <p:sp>
        <p:nvSpPr>
          <p:cNvPr id="8202" name="Line 6"/>
          <p:cNvSpPr>
            <a:spLocks noChangeShapeType="1"/>
          </p:cNvSpPr>
          <p:nvPr/>
        </p:nvSpPr>
        <p:spPr bwMode="auto">
          <a:xfrm>
            <a:off x="3124200" y="5334000"/>
            <a:ext cx="2286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Line 6"/>
          <p:cNvSpPr>
            <a:spLocks noChangeShapeType="1"/>
          </p:cNvSpPr>
          <p:nvPr/>
        </p:nvSpPr>
        <p:spPr bwMode="auto">
          <a:xfrm>
            <a:off x="3124200" y="3733800"/>
            <a:ext cx="2590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16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 bwMode="auto">
          <a:xfrm>
            <a:off x="1981200" y="4572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Correlation of ECG Wave Forms</a:t>
            </a:r>
          </a:p>
        </p:txBody>
      </p:sp>
      <p:pic>
        <p:nvPicPr>
          <p:cNvPr id="9219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14476"/>
            <a:ext cx="4114800" cy="419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 descr="ECG_principle_slow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1"/>
            <a:ext cx="4038600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71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 bwMode="auto">
          <a:xfrm>
            <a:off x="1981200" y="4572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Sinus Rhythms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 bwMode="auto">
          <a:xfrm>
            <a:off x="1981200" y="1524001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Originate in the SA node</a:t>
            </a:r>
          </a:p>
          <a:p>
            <a:pPr eaLnBrk="1" hangingPunct="1"/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Normal sinus rhythm (NSR)</a:t>
            </a:r>
          </a:p>
          <a:p>
            <a:pPr lvl="1" eaLnBrk="1" hangingPunct="1"/>
            <a:r>
              <a:rPr lang="en-US" altLang="en-US"/>
              <a:t>Sinus bradycardia (SB)</a:t>
            </a:r>
          </a:p>
          <a:p>
            <a:pPr lvl="1" eaLnBrk="1" hangingPunct="1"/>
            <a:r>
              <a:rPr lang="en-US" altLang="en-US"/>
              <a:t>Sinus tachycardia (ST)</a:t>
            </a:r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111402"/>
      </p:ext>
    </p:extLst>
  </p:cSld>
  <p:clrMapOvr>
    <a:masterClrMapping/>
  </p:clrMapOvr>
</p:sld>
</file>

<file path=ppt/theme/theme1.xml><?xml version="1.0" encoding="utf-8"?>
<a:theme xmlns:a="http://schemas.openxmlformats.org/drawingml/2006/main" name="TS010336796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health_bea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ealth_be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alth_bea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alth_bea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alth_bea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alth_bea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alth_bea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alth_bea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alth_bea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alth_bea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alth_bea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alth_bea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alth_bea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770</Words>
  <Application>Microsoft Office PowerPoint</Application>
  <PresentationFormat>Widescreen</PresentationFormat>
  <Paragraphs>111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TS010336796</vt:lpstr>
      <vt:lpstr>Rhythm &amp; 12 Lead ECG Review DONE BY: Safaa Hammad</vt:lpstr>
      <vt:lpstr>Components of the Rhythm Strip</vt:lpstr>
      <vt:lpstr>POSITIONING CHEST ELECTRODES</vt:lpstr>
      <vt:lpstr>PowerPoint Presentation</vt:lpstr>
      <vt:lpstr>Wave Forms, Complexes, Segments &amp; Intervals </vt:lpstr>
      <vt:lpstr>Intervals and Complexes</vt:lpstr>
      <vt:lpstr>The Electrical Conduction System</vt:lpstr>
      <vt:lpstr>Correlation of ECG Wave Forms</vt:lpstr>
      <vt:lpstr>Sinus Rhythms</vt:lpstr>
      <vt:lpstr>Sinus Rhythm</vt:lpstr>
      <vt:lpstr>Sinus Tachycardia</vt:lpstr>
      <vt:lpstr>Sinus Bradycardia</vt:lpstr>
      <vt:lpstr>Equipment</vt:lpstr>
      <vt:lpstr>PowerPoint Presentation</vt:lpstr>
      <vt:lpstr>PowerPoint Presentation</vt:lpstr>
      <vt:lpstr>PowerPoint Presentation</vt:lpstr>
      <vt:lpstr>Special Considerations</vt:lpstr>
      <vt:lpstr> Complications associated with 12-lead ECG may include:</vt:lpstr>
      <vt:lpstr>Documentation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Rhythm &amp; 12 Lead ECG Review</dc:title>
  <dc:creator>Safaa Hammad</dc:creator>
  <cp:lastModifiedBy>Safaa Hammad</cp:lastModifiedBy>
  <cp:revision>4</cp:revision>
  <dcterms:created xsi:type="dcterms:W3CDTF">2024-10-09T06:24:49Z</dcterms:created>
  <dcterms:modified xsi:type="dcterms:W3CDTF">2026-07-13T17:56:56Z</dcterms:modified>
</cp:coreProperties>
</file>