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7" r:id="rId10"/>
    <p:sldId id="262" r:id="rId11"/>
    <p:sldId id="286" r:id="rId12"/>
    <p:sldId id="412" r:id="rId13"/>
    <p:sldId id="266" r:id="rId14"/>
    <p:sldId id="413" r:id="rId15"/>
    <p:sldId id="293" r:id="rId16"/>
    <p:sldId id="294" r:id="rId17"/>
    <p:sldId id="352" r:id="rId18"/>
    <p:sldId id="295" r:id="rId19"/>
    <p:sldId id="353" r:id="rId20"/>
    <p:sldId id="297" r:id="rId21"/>
    <p:sldId id="355" r:id="rId22"/>
    <p:sldId id="298" r:id="rId23"/>
    <p:sldId id="299" r:id="rId24"/>
    <p:sldId id="356" r:id="rId25"/>
    <p:sldId id="300" r:id="rId26"/>
    <p:sldId id="301" r:id="rId27"/>
    <p:sldId id="320" r:id="rId28"/>
    <p:sldId id="302" r:id="rId29"/>
    <p:sldId id="303" r:id="rId30"/>
    <p:sldId id="393" r:id="rId31"/>
    <p:sldId id="403" r:id="rId32"/>
    <p:sldId id="405" r:id="rId33"/>
    <p:sldId id="315" r:id="rId34"/>
    <p:sldId id="358" r:id="rId35"/>
    <p:sldId id="321" r:id="rId36"/>
    <p:sldId id="322" r:id="rId37"/>
    <p:sldId id="323" r:id="rId38"/>
    <p:sldId id="324" r:id="rId39"/>
    <p:sldId id="359" r:id="rId40"/>
    <p:sldId id="325" r:id="rId41"/>
    <p:sldId id="326" r:id="rId42"/>
    <p:sldId id="331" r:id="rId43"/>
    <p:sldId id="343" r:id="rId44"/>
    <p:sldId id="345" r:id="rId45"/>
    <p:sldId id="346" r:id="rId46"/>
    <p:sldId id="364" r:id="rId47"/>
    <p:sldId id="366" r:id="rId48"/>
    <p:sldId id="418" r:id="rId49"/>
    <p:sldId id="407" r:id="rId5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226B6-9A46-EF9C-FCBE-1F6DE2609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66CF22-0291-B204-93FB-6616098B3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916A6-4733-07E8-9D4E-588BE2698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953D0-ADE6-4B7A-9BB5-6BB8D6009F7A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1926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ACCC1-3B6F-8E51-FFC6-E0F353362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3A580-0B3A-8616-F771-CB1C126E2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CCC0F-E7EC-B950-711C-CAE16B43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FA09D-58FD-4679-A25E-DE545A724512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272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95EE9-4E1A-CA3C-91BC-F56123C0A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C03F6-A819-6352-31D1-0937EE300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D1D8A-137C-4F76-DBB0-220839CE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2A2BD-8345-43C2-A96F-C4C8199EA3FC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463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2296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1843038-81DB-6F04-F7BA-F072C31877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0EF7DC-DDC1-BCBB-356C-5985326D24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D4C63B-23B5-5079-DC7F-CC42AB15D8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09E55-1866-4F53-8541-B642DCA44069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97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7F5E6-D333-C3E0-44CC-2105A0993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677DF-2E2F-8C9E-56AD-8BC846A31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7068F-203D-6398-EFEC-D0F6EE006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552D9F-32DD-4B89-AB02-A8B9F243030C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28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F7EB5-4D36-8C15-2074-FC3C01CF2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701A7-987E-2FDE-D011-0E3FE5604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A5030-89D7-1AB8-D6B8-41C51A3C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5C548-4ACA-4AEE-9E21-C622B1F50612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00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BF94DA-3979-4D50-7542-64503DA55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AD7773D-A0D2-C7CE-EF62-65A7D63D9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D70517F-B71A-71F1-1583-782463217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507A4-8692-4B7B-83B2-CC92FB946F36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564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161F18B-1EEA-9041-DE9D-56B6534D7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90FB344-1ED1-E1D8-9B21-F6394063D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0CD97FC-9D01-950E-6753-C2CE2B48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E803-1DFE-4A7E-B34C-71537A1C0FD2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04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35F7136-81BD-ACFB-3B2D-3AA0822C9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A621B8B-0351-97DF-87CE-5073A9E0E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511620F-6462-62AD-13D8-39506AFC6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E55CF1-F5E3-4272-ACEA-45949DE5E7CE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93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99F4BE7-CC50-E102-504E-4879E57E7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03962F5-BB91-A797-F49A-CEFD46824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523976E-AC36-9F2C-06F2-A41F37E95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62A32-7CF7-4489-827C-E44C59B7EFF5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87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910A885-1FCC-75F7-8C6F-28476EC07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9807DB2-8A24-A454-39E2-A656DE350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DF51F55-0C09-9A92-86E7-A1126F73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B5D577-70E5-4975-AFC0-830A367AC69B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70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7F9951-FA63-C622-F5A7-3BBC617C1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EEABDBD-E9EC-AD5B-B843-218BCAB29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EBC3228-937C-24BF-F305-9E66AB931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A906E-196D-4861-B3C0-3E8298998AB4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8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E4D45F3-72A0-6FE2-F66E-E251464CB6F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3A8A7-FAC6-FE23-8B49-4C46FA85B0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6CF44-56E2-8F6A-6A1C-39E30F80E3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32E50-D0D4-1187-C183-C1D5E82E8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ADC88-7F89-6B78-7AB0-F8DCC24EF5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3FEADDCF-05E3-4474-82FE-31BD09F042B2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0DB1604-7928-3D27-1F35-CD18F4D4C0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997075"/>
            <a:ext cx="7772400" cy="974725"/>
          </a:xfrm>
        </p:spPr>
        <p:txBody>
          <a:bodyPr/>
          <a:lstStyle/>
          <a:p>
            <a:r>
              <a:rPr lang="en-US" altLang="en-US" sz="5400" b="1">
                <a:solidFill>
                  <a:schemeClr val="hlink"/>
                </a:solidFill>
                <a:latin typeface="Comic Sans MS" panose="030F0702030302020204" pitchFamily="66" charset="0"/>
              </a:rPr>
              <a:t>Mechanical Ventilation</a:t>
            </a:r>
            <a:r>
              <a:rPr lang="en-US" altLang="en-US"/>
              <a:t> </a:t>
            </a:r>
            <a:endParaRPr lang="en-US" altLang="en-US" b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6A5193E8-9748-94ED-E1AD-35901EF53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12291" name="Content Placeholder 3" descr="ilung2">
            <a:extLst>
              <a:ext uri="{FF2B5EF4-FFF2-40B4-BE49-F238E27FC236}">
                <a16:creationId xmlns:a16="http://schemas.microsoft.com/office/drawing/2014/main" id="{99FB622F-9B0C-425A-AF7D-B8778D2591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3" y="2071688"/>
            <a:ext cx="3381375" cy="3857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Content Placeholder 3" descr="ilung2">
            <a:extLst>
              <a:ext uri="{FF2B5EF4-FFF2-40B4-BE49-F238E27FC236}">
                <a16:creationId xmlns:a16="http://schemas.microsoft.com/office/drawing/2014/main" id="{C682B194-2012-1BFF-3EBB-7D7F6198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8275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C5F931EB-5927-9C1D-3F79-A9BCE0B467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hlink"/>
                </a:solidFill>
              </a:rPr>
              <a:t>Positive-pressure ventilators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A987C9D-8B68-F134-66E7-DD500DD3A4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b="1"/>
          </a:p>
          <a:p>
            <a:r>
              <a:rPr lang="en-US" altLang="en-US" b="1"/>
              <a:t>Positive-pressure ventilators deliver gas to the patient under positive-pressure, during the inspiratory phase.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Content Placeholder 3" descr="160-0550x0475">
            <a:extLst>
              <a:ext uri="{FF2B5EF4-FFF2-40B4-BE49-F238E27FC236}">
                <a16:creationId xmlns:a16="http://schemas.microsoft.com/office/drawing/2014/main" id="{257A6431-C607-9BA0-B47B-7AC1CAF3EA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0"/>
            <a:ext cx="7315200" cy="6096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476F920-9724-9555-ED9B-FE9A2F567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hlink"/>
                </a:solidFill>
              </a:rPr>
              <a:t>Types of Positive-Pressure Ventilators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1742AB2-AC80-2B71-29B8-37FC442A62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endParaRPr lang="en-US" altLang="en-US" b="1">
              <a:solidFill>
                <a:schemeClr val="hlink"/>
              </a:solidFill>
            </a:endParaRPr>
          </a:p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1- </a:t>
            </a:r>
            <a:r>
              <a:rPr lang="en-US" altLang="en-US" b="1"/>
              <a:t>Volume Ventilators.</a:t>
            </a:r>
          </a:p>
          <a:p>
            <a:endParaRPr lang="en-US" altLang="en-US" b="1"/>
          </a:p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2-</a:t>
            </a:r>
            <a:r>
              <a:rPr lang="en-US" altLang="en-US" b="1"/>
              <a:t> Pressure Ventilators</a:t>
            </a:r>
          </a:p>
          <a:p>
            <a:pPr>
              <a:buFontTx/>
              <a:buNone/>
            </a:pPr>
            <a:endParaRPr lang="en-US" altLang="en-US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>
            <a:extLst>
              <a:ext uri="{FF2B5EF4-FFF2-40B4-BE49-F238E27FC236}">
                <a16:creationId xmlns:a16="http://schemas.microsoft.com/office/drawing/2014/main" id="{72DD78D1-096E-2FE9-3E35-D23BE97A13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/>
              <a:t>1-</a:t>
            </a:r>
            <a:r>
              <a:rPr lang="en-US" altLang="en-US" b="1">
                <a:solidFill>
                  <a:schemeClr val="hlink"/>
                </a:solidFill>
              </a:rPr>
              <a:t> Volume Ventilators</a:t>
            </a:r>
            <a:endParaRPr lang="en-US" altLang="en-US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1F3ACBF-5415-4465-80A1-08E2423C5D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9530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800" b="1"/>
              <a:t>The volume ventilator is </a:t>
            </a:r>
            <a:r>
              <a:rPr lang="en-US" altLang="en-US" sz="2800" b="1">
                <a:solidFill>
                  <a:schemeClr val="hlink"/>
                </a:solidFill>
              </a:rPr>
              <a:t>commonly used</a:t>
            </a:r>
            <a:r>
              <a:rPr lang="en-US" altLang="en-US" sz="2800" b="1"/>
              <a:t> in critical care settings. </a:t>
            </a:r>
          </a:p>
          <a:p>
            <a:pPr>
              <a:lnSpc>
                <a:spcPct val="80000"/>
              </a:lnSpc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The basic principle of this ventilator is that </a:t>
            </a:r>
            <a:r>
              <a:rPr lang="en-US" altLang="en-US" sz="2800" b="1">
                <a:solidFill>
                  <a:schemeClr val="hlink"/>
                </a:solidFill>
              </a:rPr>
              <a:t>a designated volume of air is delivered with each breath.</a:t>
            </a:r>
          </a:p>
          <a:p>
            <a:pPr>
              <a:lnSpc>
                <a:spcPct val="80000"/>
              </a:lnSpc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2800" b="1"/>
              <a:t>The amount of </a:t>
            </a:r>
            <a:r>
              <a:rPr lang="en-US" altLang="en-US" sz="2800" b="1">
                <a:solidFill>
                  <a:schemeClr val="hlink"/>
                </a:solidFill>
              </a:rPr>
              <a:t>pressure</a:t>
            </a:r>
            <a:r>
              <a:rPr lang="en-US" altLang="en-US" sz="2800" b="1"/>
              <a:t> required to deliver the set volume </a:t>
            </a:r>
            <a:r>
              <a:rPr lang="en-US" altLang="en-US" sz="2800" b="1">
                <a:solidFill>
                  <a:schemeClr val="hlink"/>
                </a:solidFill>
              </a:rPr>
              <a:t>depends on :-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    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chemeClr val="hlink"/>
                </a:solidFill>
              </a:rPr>
              <a:t>                       -  Patient</a:t>
            </a:r>
            <a:r>
              <a:rPr lang="en-US" altLang="en-US" sz="2400" b="1">
                <a:solidFill>
                  <a:schemeClr val="hlink"/>
                </a:solidFill>
                <a:latin typeface="Arial" panose="020B0604020202020204" pitchFamily="34" charset="0"/>
              </a:rPr>
              <a:t>’</a:t>
            </a:r>
            <a:r>
              <a:rPr lang="en-US" altLang="en-US" sz="2400" b="1">
                <a:solidFill>
                  <a:schemeClr val="hlink"/>
                </a:solidFill>
              </a:rPr>
              <a:t>s lung compliance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400" b="1">
                <a:solidFill>
                  <a:schemeClr val="hlink"/>
                </a:solidFill>
              </a:rPr>
              <a:t>                       -  Patient</a:t>
            </a:r>
            <a:r>
              <a:rPr lang="en-US" altLang="en-US" sz="2400" b="1">
                <a:solidFill>
                  <a:schemeClr val="hlink"/>
                </a:solidFill>
                <a:latin typeface="Arial" panose="020B0604020202020204" pitchFamily="34" charset="0"/>
              </a:rPr>
              <a:t>–</a:t>
            </a:r>
            <a:r>
              <a:rPr lang="en-US" altLang="en-US" sz="2400" b="1">
                <a:solidFill>
                  <a:schemeClr val="hlink"/>
                </a:solidFill>
              </a:rPr>
              <a:t>ventilator resistance factors.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87965742-A2B8-86E9-1F7F-C465A14FEB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914400"/>
            <a:ext cx="8229600" cy="51054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Therefore, </a:t>
            </a:r>
            <a:r>
              <a:rPr lang="en-US" altLang="en-US" b="1">
                <a:solidFill>
                  <a:schemeClr val="hlink"/>
                </a:solidFill>
              </a:rPr>
              <a:t>peak inspiratory pressure </a:t>
            </a:r>
            <a:r>
              <a:rPr lang="en-US" altLang="en-US" b="1"/>
              <a:t>(PIP )</a:t>
            </a:r>
            <a:r>
              <a:rPr lang="en-US" altLang="en-US" b="1">
                <a:solidFill>
                  <a:schemeClr val="hlink"/>
                </a:solidFill>
              </a:rPr>
              <a:t> must be monitored</a:t>
            </a:r>
            <a:r>
              <a:rPr lang="en-US" altLang="en-US" b="1"/>
              <a:t> in volume modes because it varies from breath to breath. </a:t>
            </a:r>
          </a:p>
          <a:p>
            <a:endParaRPr lang="en-US" altLang="en-US" b="1"/>
          </a:p>
          <a:p>
            <a:r>
              <a:rPr lang="en-US" altLang="en-US" b="1"/>
              <a:t>With this mode of ventilation, a respiratory rate, inspiratory time, and tidal volume are selected for the mechanical breaths.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2213E1EB-8A12-C6C0-6997-A985B483BD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/>
              <a:t>2-</a:t>
            </a:r>
            <a:r>
              <a:rPr lang="en-US" altLang="en-US" b="1">
                <a:solidFill>
                  <a:schemeClr val="hlink"/>
                </a:solidFill>
              </a:rPr>
              <a:t> Pressure Ventilators</a:t>
            </a:r>
            <a:endParaRPr lang="en-US" altLang="en-US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9F6355A1-E195-BAA2-BD8E-51C3FBD25C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76400"/>
            <a:ext cx="8229600" cy="48006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b="1"/>
              <a:t>The use of pressure ventilators </a:t>
            </a:r>
            <a:r>
              <a:rPr lang="en-US" altLang="en-US" sz="2800" b="1">
                <a:solidFill>
                  <a:schemeClr val="hlink"/>
                </a:solidFill>
              </a:rPr>
              <a:t>is increasing </a:t>
            </a:r>
            <a:r>
              <a:rPr lang="en-US" altLang="en-US" sz="2800" b="1"/>
              <a:t>in critical care units. </a:t>
            </a:r>
          </a:p>
          <a:p>
            <a:endParaRPr lang="en-US" altLang="en-US" sz="2800" b="1"/>
          </a:p>
          <a:p>
            <a:r>
              <a:rPr lang="en-US" altLang="en-US" sz="2800" b="1"/>
              <a:t>A typical pressure mode </a:t>
            </a:r>
            <a:r>
              <a:rPr lang="en-US" altLang="en-US" sz="2800" b="1">
                <a:solidFill>
                  <a:schemeClr val="hlink"/>
                </a:solidFill>
              </a:rPr>
              <a:t>delivers a selected gas pressure to the patient early in inspiration, and sustains the pressure throughout the inspiratory phase. </a:t>
            </a:r>
          </a:p>
          <a:p>
            <a:endParaRPr lang="en-US" altLang="en-US" sz="2800" b="1">
              <a:solidFill>
                <a:schemeClr val="hlink"/>
              </a:solidFill>
            </a:endParaRPr>
          </a:p>
          <a:p>
            <a:r>
              <a:rPr lang="en-US" altLang="en-US" sz="2800" b="1"/>
              <a:t>By meeting the patient</a:t>
            </a:r>
            <a:r>
              <a:rPr lang="en-US" altLang="en-US" sz="2800" b="1">
                <a:latin typeface="Arial" panose="020B0604020202020204" pitchFamily="34" charset="0"/>
              </a:rPr>
              <a:t>’</a:t>
            </a:r>
            <a:r>
              <a:rPr lang="en-US" altLang="en-US" sz="2800" b="1"/>
              <a:t>s inspiratory flow demand throughout inspiration, </a:t>
            </a:r>
            <a:r>
              <a:rPr lang="en-US" altLang="en-US" sz="2800" b="1">
                <a:solidFill>
                  <a:schemeClr val="hlink"/>
                </a:solidFill>
              </a:rPr>
              <a:t>patient effort is reduced and comfort increased.</a:t>
            </a:r>
            <a:r>
              <a:rPr lang="en-US" altLang="en-US" sz="2800" b="1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15AA7F10-7542-29C7-A670-C7657C9E6E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685800"/>
            <a:ext cx="8229600" cy="5791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800" b="1"/>
              <a:t>Although </a:t>
            </a:r>
            <a:r>
              <a:rPr lang="en-US" altLang="en-US" sz="2800" b="1">
                <a:solidFill>
                  <a:schemeClr val="hlink"/>
                </a:solidFill>
              </a:rPr>
              <a:t>pressure is consistent</a:t>
            </a:r>
            <a:r>
              <a:rPr lang="en-US" altLang="en-US" sz="2800" b="1"/>
              <a:t> with these modes, volume is not.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>
                <a:solidFill>
                  <a:schemeClr val="hlink"/>
                </a:solidFill>
              </a:rPr>
              <a:t>Volume will change with changes in resistance or compliance, </a:t>
            </a:r>
          </a:p>
          <a:p>
            <a:pPr>
              <a:lnSpc>
                <a:spcPct val="80000"/>
              </a:lnSpc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Therefore, </a:t>
            </a:r>
            <a:r>
              <a:rPr lang="en-US" altLang="en-US" sz="2800" b="1">
                <a:solidFill>
                  <a:schemeClr val="hlink"/>
                </a:solidFill>
              </a:rPr>
              <a:t>exhaled tidal volume is the variable to monitor closely.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2800" b="1"/>
              <a:t>With pressure modes, </a:t>
            </a:r>
            <a:r>
              <a:rPr lang="en-US" altLang="en-US" sz="2800" b="1">
                <a:solidFill>
                  <a:schemeClr val="hlink"/>
                </a:solidFill>
              </a:rPr>
              <a:t>the pressure level to be delivered is selected, and with some mode options</a:t>
            </a:r>
            <a:r>
              <a:rPr lang="en-US" altLang="en-US" sz="2800" b="1"/>
              <a:t> (i.e., pressure controlled [PC], described later), </a:t>
            </a:r>
            <a:r>
              <a:rPr lang="en-US" altLang="en-US" sz="2800" b="1">
                <a:solidFill>
                  <a:schemeClr val="hlink"/>
                </a:solidFill>
              </a:rPr>
              <a:t>rate and inspiratory time are preset as well.</a:t>
            </a:r>
          </a:p>
          <a:p>
            <a:pPr>
              <a:lnSpc>
                <a:spcPct val="80000"/>
              </a:lnSpc>
            </a:pPr>
            <a:endParaRPr lang="en-US" altLang="en-US" sz="280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C6DFD08-7B48-F2B2-0536-49F9B29C8B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>
                <a:solidFill>
                  <a:schemeClr val="hlink"/>
                </a:solidFill>
              </a:rPr>
              <a:t>Ventilator mode 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F07757E7-5CD9-2E66-08CF-E528042046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9530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The way the machine ventilates the patient </a:t>
            </a:r>
          </a:p>
          <a:p>
            <a:endParaRPr lang="en-US" altLang="en-US" b="1"/>
          </a:p>
          <a:p>
            <a:r>
              <a:rPr lang="en-US" altLang="en-US" b="1"/>
              <a:t>How much the patient will participate in his own ventilatory pattern. </a:t>
            </a:r>
          </a:p>
          <a:p>
            <a:endParaRPr lang="en-US" altLang="en-US" b="1"/>
          </a:p>
          <a:p>
            <a:r>
              <a:rPr lang="en-US" altLang="en-US" b="1"/>
              <a:t>Each mode is different in determining how much work of breathing the patient has to do.	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51F10A8-3E0D-BF13-70F6-23631BEDB8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>
                <a:solidFill>
                  <a:schemeClr val="hlink"/>
                </a:solidFill>
              </a:rPr>
              <a:t>Modes of Mechanical Ventilation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53E7994-2637-2538-6912-528D205CE3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5720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A- </a:t>
            </a:r>
            <a:r>
              <a:rPr lang="en-US" altLang="en-US" b="1"/>
              <a:t>Volume Modes</a:t>
            </a:r>
          </a:p>
          <a:p>
            <a:pPr>
              <a:buFontTx/>
              <a:buNone/>
            </a:pPr>
            <a:endParaRPr lang="en-US" altLang="en-US" b="1"/>
          </a:p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B- </a:t>
            </a:r>
            <a:r>
              <a:rPr lang="en-US" altLang="en-US" b="1"/>
              <a:t>Pressure Modes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B0618124-C251-6ABD-265D-0C384F8D37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828800"/>
            <a:ext cx="8229600" cy="4648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b="1"/>
              <a:t>Mechanical Ventilation is ventilation of the lungs by artificial means usually by a ventilator. 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b="1"/>
          </a:p>
          <a:p>
            <a:pPr>
              <a:lnSpc>
                <a:spcPct val="80000"/>
              </a:lnSpc>
            </a:pPr>
            <a:r>
              <a:rPr lang="en-US" altLang="en-US" b="1"/>
              <a:t>A ventilator delivers gas to the lungs with either negative or positive pressure.</a:t>
            </a:r>
          </a:p>
          <a:p>
            <a:pPr>
              <a:lnSpc>
                <a:spcPct val="80000"/>
              </a:lnSpc>
            </a:pPr>
            <a:endParaRPr lang="en-US" altLang="en-US" b="1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11E8396-CB41-CE43-CA51-CAEBB8D355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 u="sng">
                <a:solidFill>
                  <a:schemeClr val="hlink"/>
                </a:solidFill>
              </a:rPr>
              <a:t>A- Volume Modes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1A91668E-B615-7641-2E46-BCF6FD8928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1- </a:t>
            </a:r>
            <a:r>
              <a:rPr lang="en-US" altLang="en-US" b="1"/>
              <a:t>Assist-control </a:t>
            </a:r>
            <a:r>
              <a:rPr lang="en-US" altLang="en-US" b="1">
                <a:solidFill>
                  <a:schemeClr val="hlink"/>
                </a:solidFill>
              </a:rPr>
              <a:t>(A/C)</a:t>
            </a:r>
          </a:p>
          <a:p>
            <a:pPr>
              <a:buFontTx/>
              <a:buNone/>
            </a:pPr>
            <a:endParaRPr lang="en-US" altLang="en-US" b="1">
              <a:solidFill>
                <a:schemeClr val="hlink"/>
              </a:solidFill>
            </a:endParaRPr>
          </a:p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2- </a:t>
            </a:r>
            <a:r>
              <a:rPr lang="en-US" altLang="en-US" b="1"/>
              <a:t>Synchronized intermittent </a:t>
            </a:r>
          </a:p>
          <a:p>
            <a:pPr>
              <a:buFontTx/>
              <a:buNone/>
            </a:pPr>
            <a:r>
              <a:rPr lang="en-US" altLang="en-US" b="1"/>
              <a:t>     mandatory ventilation </a:t>
            </a:r>
            <a:r>
              <a:rPr lang="en-US" altLang="en-US" b="1">
                <a:solidFill>
                  <a:schemeClr val="hlink"/>
                </a:solidFill>
              </a:rPr>
              <a:t>(SIMV)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8426C0A2-4D41-6EA0-4650-02B1D72D1C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u="sng">
                <a:solidFill>
                  <a:schemeClr val="hlink"/>
                </a:solidFill>
              </a:rPr>
              <a:t>1- Assist Control Mode A/C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E882685-359B-18D1-2EB1-B31E01C3E3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4800" y="1676400"/>
            <a:ext cx="8382000" cy="48768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b="1"/>
              <a:t>The ventilator provides the patient with a pre-set tidal volume at a pre-set rate .</a:t>
            </a:r>
          </a:p>
          <a:p>
            <a:endParaRPr lang="en-US" altLang="en-US" sz="2800" b="1"/>
          </a:p>
          <a:p>
            <a:r>
              <a:rPr lang="en-US" altLang="en-US" sz="2800" b="1"/>
              <a:t>The patient may </a:t>
            </a:r>
            <a:r>
              <a:rPr lang="en-US" altLang="en-US" sz="2800" b="1">
                <a:solidFill>
                  <a:schemeClr val="hlink"/>
                </a:solidFill>
              </a:rPr>
              <a:t>initiate a breath on his own</a:t>
            </a:r>
            <a:r>
              <a:rPr lang="en-US" altLang="en-US" sz="2800" b="1"/>
              <a:t>, but the </a:t>
            </a:r>
            <a:r>
              <a:rPr lang="en-US" altLang="en-US" sz="2800" b="1">
                <a:solidFill>
                  <a:schemeClr val="hlink"/>
                </a:solidFill>
              </a:rPr>
              <a:t>ventilator assists by delivering a specified tidal volume to the patient.</a:t>
            </a:r>
            <a:r>
              <a:rPr lang="en-US" altLang="en-US" sz="2800" b="1"/>
              <a:t> Client can initiate breaths that are delivered at the preset tidal volume.</a:t>
            </a:r>
          </a:p>
          <a:p>
            <a:pPr>
              <a:buFontTx/>
              <a:buNone/>
            </a:pPr>
            <a:endParaRPr lang="en-US" altLang="en-US" sz="2800" b="1"/>
          </a:p>
          <a:p>
            <a:r>
              <a:rPr lang="en-US" altLang="en-US" sz="2800" b="1"/>
              <a:t>Client can breathe at a higher rate than the preset number of  breaths/minute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5D0FB45D-C939-DB77-4988-D59EBF6877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533400"/>
            <a:ext cx="8229600" cy="59436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b="1"/>
              <a:t>The </a:t>
            </a:r>
            <a:r>
              <a:rPr lang="en-US" altLang="en-US" sz="2800" b="1">
                <a:solidFill>
                  <a:schemeClr val="hlink"/>
                </a:solidFill>
              </a:rPr>
              <a:t>total respiratory rate</a:t>
            </a:r>
            <a:r>
              <a:rPr lang="en-US" altLang="en-US" sz="2800" b="1"/>
              <a:t> is determined by </a:t>
            </a:r>
            <a:r>
              <a:rPr lang="en-US" altLang="en-US" sz="2800" b="1">
                <a:solidFill>
                  <a:schemeClr val="hlink"/>
                </a:solidFill>
              </a:rPr>
              <a:t>the number of spontaneous inspiration initiated by the patient</a:t>
            </a:r>
            <a:r>
              <a:rPr lang="en-US" altLang="en-US" sz="2800" b="1"/>
              <a:t> plus </a:t>
            </a:r>
            <a:r>
              <a:rPr lang="en-US" altLang="en-US" sz="2800" b="1">
                <a:solidFill>
                  <a:schemeClr val="hlink"/>
                </a:solidFill>
              </a:rPr>
              <a:t>the number of breaths set on the ventilator.</a:t>
            </a:r>
          </a:p>
          <a:p>
            <a:pPr>
              <a:buFontTx/>
              <a:buNone/>
            </a:pPr>
            <a:endParaRPr lang="en-US" altLang="en-US" sz="2800" b="1">
              <a:solidFill>
                <a:schemeClr val="hlink"/>
              </a:solidFill>
            </a:endParaRPr>
          </a:p>
          <a:p>
            <a:r>
              <a:rPr lang="en-US" altLang="en-US" sz="2800" b="1"/>
              <a:t>In A/C mode, a mandatory (or </a:t>
            </a:r>
            <a:r>
              <a:rPr lang="en-US" altLang="en-US" sz="2800" b="1">
                <a:latin typeface="Arial" panose="020B0604020202020204" pitchFamily="34" charset="0"/>
              </a:rPr>
              <a:t>“</a:t>
            </a:r>
            <a:r>
              <a:rPr lang="en-US" altLang="en-US" sz="2800" b="1"/>
              <a:t>control</a:t>
            </a:r>
            <a:r>
              <a:rPr lang="en-US" altLang="en-US" sz="2800" b="1">
                <a:latin typeface="Arial" panose="020B0604020202020204" pitchFamily="34" charset="0"/>
              </a:rPr>
              <a:t>”</a:t>
            </a:r>
            <a:r>
              <a:rPr lang="en-US" altLang="en-US" sz="2800" b="1"/>
              <a:t>) rate is selected.</a:t>
            </a:r>
          </a:p>
          <a:p>
            <a:endParaRPr lang="en-US" altLang="en-US" sz="2800" b="1"/>
          </a:p>
          <a:p>
            <a:r>
              <a:rPr lang="en-US" altLang="en-US" sz="2800" b="1"/>
              <a:t>If the patient wishes to breathe faster, he or she can </a:t>
            </a:r>
            <a:r>
              <a:rPr lang="en-US" altLang="en-US" sz="2800" b="1">
                <a:solidFill>
                  <a:schemeClr val="hlink"/>
                </a:solidFill>
              </a:rPr>
              <a:t>trigger the ventilator and receive a full-volume breath.</a:t>
            </a:r>
            <a:r>
              <a:rPr lang="en-US" altLang="en-US" sz="2800" b="1"/>
              <a:t> </a:t>
            </a:r>
          </a:p>
          <a:p>
            <a:pPr>
              <a:buFontTx/>
              <a:buNone/>
            </a:pPr>
            <a:endParaRPr lang="en-US" altLang="en-US" sz="2800" b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A2EFE676-201F-AFF6-0FBE-2ED3B16E61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609600"/>
            <a:ext cx="8229600" cy="58674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Often used as initial mode of ventilation</a:t>
            </a:r>
          </a:p>
          <a:p>
            <a:endParaRPr lang="en-US" altLang="en-US" b="1"/>
          </a:p>
          <a:p>
            <a:r>
              <a:rPr lang="en-US" altLang="en-US" b="1"/>
              <a:t>When the patient is too weak to perform the work of breathing (e.g., when emerging from anesthesia).</a:t>
            </a:r>
            <a:endParaRPr lang="en-US" altLang="en-US" b="1" u="sng"/>
          </a:p>
          <a:p>
            <a:pPr>
              <a:buFontTx/>
              <a:buNone/>
            </a:pPr>
            <a:endParaRPr lang="en-US" altLang="en-US" b="1" u="sng"/>
          </a:p>
          <a:p>
            <a:pPr>
              <a:buFontTx/>
              <a:buNone/>
            </a:pPr>
            <a:r>
              <a:rPr lang="en-US" altLang="en-US" b="1" u="sng">
                <a:solidFill>
                  <a:schemeClr val="hlink"/>
                </a:solidFill>
              </a:rPr>
              <a:t>Disadvantages:</a:t>
            </a:r>
          </a:p>
          <a:p>
            <a:pPr>
              <a:buFontTx/>
              <a:buNone/>
            </a:pPr>
            <a:endParaRPr lang="en-US" altLang="en-US" b="1">
              <a:solidFill>
                <a:schemeClr val="hlink"/>
              </a:solidFill>
            </a:endParaRPr>
          </a:p>
          <a:p>
            <a:r>
              <a:rPr lang="en-US" altLang="en-US" b="1"/>
              <a:t>Hyperventilation,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782E1AB-A2F0-099D-F6F7-5191DA9D0D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/>
              <a:t>2-</a:t>
            </a:r>
            <a:r>
              <a:rPr lang="en-US" altLang="en-US" sz="3600" b="1">
                <a:solidFill>
                  <a:schemeClr val="hlink"/>
                </a:solidFill>
              </a:rPr>
              <a:t> Synchronized Intermittent </a:t>
            </a:r>
            <a:br>
              <a:rPr lang="en-US" altLang="en-US" sz="3600" b="1">
                <a:solidFill>
                  <a:schemeClr val="hlink"/>
                </a:solidFill>
              </a:rPr>
            </a:br>
            <a:r>
              <a:rPr lang="en-US" altLang="en-US" sz="3600" b="1">
                <a:solidFill>
                  <a:schemeClr val="hlink"/>
                </a:solidFill>
              </a:rPr>
              <a:t>     Mandatory Ventilation (SIMV)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B0D9251-DAC0-5250-F5D1-F8D912EB7D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7244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The ventilator provides the patient with a pre-set number of breaths/minute at a specified tidal volume and FiO</a:t>
            </a:r>
            <a:r>
              <a:rPr lang="en-US" altLang="en-US" sz="2400" b="1" baseline="-25000"/>
              <a:t>2</a:t>
            </a:r>
            <a:r>
              <a:rPr lang="en-US" altLang="en-US" sz="2400" b="1"/>
              <a:t>.  </a:t>
            </a:r>
          </a:p>
          <a:p>
            <a:endParaRPr lang="en-US" altLang="en-US" sz="1600" b="1"/>
          </a:p>
          <a:p>
            <a:r>
              <a:rPr lang="en-US" altLang="en-US" sz="2400" b="1">
                <a:solidFill>
                  <a:schemeClr val="hlink"/>
                </a:solidFill>
              </a:rPr>
              <a:t>In between the ventilator-delivered breaths</a:t>
            </a:r>
            <a:r>
              <a:rPr lang="en-US" altLang="en-US" sz="2400" b="1"/>
              <a:t>, the patient is able to </a:t>
            </a:r>
            <a:r>
              <a:rPr lang="en-US" altLang="en-US" sz="2400" b="1">
                <a:solidFill>
                  <a:schemeClr val="hlink"/>
                </a:solidFill>
              </a:rPr>
              <a:t>breathe spontaneously at his own tidal volume and rate</a:t>
            </a:r>
            <a:r>
              <a:rPr lang="en-US" altLang="en-US" sz="2400" b="1"/>
              <a:t> with no assistance from the ventilator.</a:t>
            </a:r>
          </a:p>
          <a:p>
            <a:pPr>
              <a:buFontTx/>
              <a:buNone/>
            </a:pPr>
            <a:endParaRPr lang="en-US" altLang="en-US" sz="1600" b="1"/>
          </a:p>
          <a:p>
            <a:r>
              <a:rPr lang="en-US" altLang="en-US" sz="2400" b="1"/>
              <a:t>However, unlike the A/C mode, </a:t>
            </a:r>
            <a:r>
              <a:rPr lang="en-US" altLang="en-US" sz="2400" b="1">
                <a:solidFill>
                  <a:schemeClr val="hlink"/>
                </a:solidFill>
              </a:rPr>
              <a:t>any breaths taken above the set rate are spontaneous breaths taken through the ventilator circuit.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2CD90220-4561-26EA-499C-0BF5710FE9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533400"/>
            <a:ext cx="8229600" cy="60198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b="1">
                <a:solidFill>
                  <a:schemeClr val="hlink"/>
                </a:solidFill>
              </a:rPr>
              <a:t>The tidal volume of these breaths can vary drastically from the tidal volume set on the ventilator</a:t>
            </a:r>
            <a:r>
              <a:rPr lang="en-US" altLang="en-US" sz="2800" b="1"/>
              <a:t>, because the tidal volume is determined by the </a:t>
            </a:r>
            <a:r>
              <a:rPr lang="en-US" altLang="en-US" sz="2800" b="1">
                <a:solidFill>
                  <a:schemeClr val="hlink"/>
                </a:solidFill>
              </a:rPr>
              <a:t>patient</a:t>
            </a:r>
            <a:r>
              <a:rPr lang="en-US" altLang="en-US" sz="2800" b="1">
                <a:solidFill>
                  <a:schemeClr val="hlink"/>
                </a:solidFill>
                <a:latin typeface="Arial" panose="020B0604020202020204" pitchFamily="34" charset="0"/>
              </a:rPr>
              <a:t>’</a:t>
            </a:r>
            <a:r>
              <a:rPr lang="en-US" altLang="en-US" sz="2800" b="1">
                <a:solidFill>
                  <a:schemeClr val="hlink"/>
                </a:solidFill>
              </a:rPr>
              <a:t>s spontaneous effort. </a:t>
            </a:r>
          </a:p>
          <a:p>
            <a:endParaRPr lang="en-US" altLang="en-US" sz="2800" b="1">
              <a:solidFill>
                <a:schemeClr val="hlink"/>
              </a:solidFill>
            </a:endParaRPr>
          </a:p>
          <a:p>
            <a:r>
              <a:rPr lang="en-US" altLang="en-US" sz="2800" b="1">
                <a:solidFill>
                  <a:schemeClr val="hlink"/>
                </a:solidFill>
              </a:rPr>
              <a:t>Adding pressure support</a:t>
            </a:r>
            <a:r>
              <a:rPr lang="en-US" altLang="en-US" sz="2800" b="1"/>
              <a:t> during spontaneous breaths can </a:t>
            </a:r>
            <a:r>
              <a:rPr lang="en-US" altLang="en-US" sz="2800" b="1">
                <a:solidFill>
                  <a:schemeClr val="hlink"/>
                </a:solidFill>
              </a:rPr>
              <a:t>minimize the risk of increased work of breathing. </a:t>
            </a:r>
          </a:p>
          <a:p>
            <a:endParaRPr lang="en-US" altLang="en-US" sz="2800" b="1">
              <a:solidFill>
                <a:schemeClr val="hlink"/>
              </a:solidFill>
            </a:endParaRPr>
          </a:p>
          <a:p>
            <a:r>
              <a:rPr lang="en-US" altLang="en-US" sz="2800" b="1"/>
              <a:t>Ventilators breaths are </a:t>
            </a:r>
            <a:r>
              <a:rPr lang="en-US" altLang="en-US" sz="2800" b="1">
                <a:solidFill>
                  <a:schemeClr val="hlink"/>
                </a:solidFill>
              </a:rPr>
              <a:t>synchronized</a:t>
            </a:r>
            <a:r>
              <a:rPr lang="en-US" altLang="en-US" sz="2800" b="1"/>
              <a:t> with the patient spontaneous breathe.</a:t>
            </a:r>
          </a:p>
          <a:p>
            <a:pPr>
              <a:buFontTx/>
              <a:buNone/>
            </a:pPr>
            <a:r>
              <a:rPr lang="en-US" altLang="en-US" sz="2800" b="1"/>
              <a:t>   ( no fighting)</a:t>
            </a:r>
          </a:p>
          <a:p>
            <a:pPr>
              <a:buFontTx/>
              <a:buNone/>
            </a:pPr>
            <a:endParaRPr lang="en-US" altLang="en-US" sz="2800" b="1"/>
          </a:p>
          <a:p>
            <a:endParaRPr lang="en-US" altLang="en-US" sz="28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id="{0846E24A-55BA-53AC-A151-908F209790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533400"/>
            <a:ext cx="8229600" cy="59436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endParaRPr lang="en-US" altLang="en-US" b="1"/>
          </a:p>
          <a:p>
            <a:r>
              <a:rPr lang="en-US" altLang="en-US" b="1"/>
              <a:t>Used to wean the patient from the mechanical ventilator.</a:t>
            </a:r>
          </a:p>
          <a:p>
            <a:endParaRPr lang="en-US" altLang="en-US" b="1"/>
          </a:p>
          <a:p>
            <a:r>
              <a:rPr lang="en-US" altLang="en-US" b="1">
                <a:solidFill>
                  <a:schemeClr val="hlink"/>
                </a:solidFill>
              </a:rPr>
              <a:t>Weaning</a:t>
            </a:r>
            <a:r>
              <a:rPr lang="en-US" altLang="en-US" b="1"/>
              <a:t> is accomplished by gradually lowering the set rate and allowing the patient to assume more work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D55E4CAB-D893-F977-E1FB-7ED25AB24B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u="sng">
                <a:solidFill>
                  <a:schemeClr val="hlink"/>
                </a:solidFill>
              </a:rPr>
              <a:t>B- Pressure Modes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731EF83F-6EC6-36CC-2F74-C3DF9F3F99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8768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1-</a:t>
            </a:r>
            <a:r>
              <a:rPr lang="en-US" altLang="en-US" sz="2800" b="1"/>
              <a:t> Pressure-controlled ventilation </a:t>
            </a:r>
            <a:r>
              <a:rPr lang="en-US" altLang="en-US" sz="2800" b="1">
                <a:solidFill>
                  <a:schemeClr val="hlink"/>
                </a:solidFill>
              </a:rPr>
              <a:t>(PCV)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/>
              <a:t>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2-</a:t>
            </a:r>
            <a:r>
              <a:rPr lang="en-US" altLang="en-US" sz="2800" b="1"/>
              <a:t> Pressure-support ventilation </a:t>
            </a:r>
            <a:r>
              <a:rPr lang="en-US" altLang="en-US" sz="2800" b="1">
                <a:solidFill>
                  <a:schemeClr val="hlink"/>
                </a:solidFill>
              </a:rPr>
              <a:t>(PSV)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3-</a:t>
            </a:r>
            <a:r>
              <a:rPr lang="en-US" altLang="en-US" sz="2800" b="1"/>
              <a:t> Continuous positive airway pressure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/>
              <a:t>                                                             </a:t>
            </a:r>
            <a:r>
              <a:rPr lang="en-US" altLang="en-US" sz="2800" b="1">
                <a:solidFill>
                  <a:schemeClr val="hlink"/>
                </a:solidFill>
              </a:rPr>
              <a:t>(CPAP)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4- </a:t>
            </a:r>
            <a:r>
              <a:rPr lang="en-US" altLang="en-US" sz="2800" b="1"/>
              <a:t>Positive end expiratory pressure </a:t>
            </a:r>
            <a:r>
              <a:rPr lang="en-US" altLang="en-US" sz="2800" b="1">
                <a:solidFill>
                  <a:schemeClr val="hlink"/>
                </a:solidFill>
              </a:rPr>
              <a:t>(PEEP)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5-</a:t>
            </a:r>
            <a:r>
              <a:rPr lang="en-US" altLang="en-US" sz="2800" b="1"/>
              <a:t> Noninvasive bilevel positive airway pressure ventilation </a:t>
            </a:r>
            <a:r>
              <a:rPr lang="en-US" altLang="en-US" sz="2800" b="1">
                <a:solidFill>
                  <a:schemeClr val="hlink"/>
                </a:solidFill>
              </a:rPr>
              <a:t>(BiPAP)</a:t>
            </a:r>
            <a:endParaRPr lang="en-US" altLang="en-US" sz="2800"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>
            <a:extLst>
              <a:ext uri="{FF2B5EF4-FFF2-40B4-BE49-F238E27FC236}">
                <a16:creationId xmlns:a16="http://schemas.microsoft.com/office/drawing/2014/main" id="{6EC5E971-C503-BB90-6A14-3CC64610B7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hlink"/>
                </a:solidFill>
              </a:rPr>
              <a:t>3- Continuous Positive Airway </a:t>
            </a:r>
            <a:br>
              <a:rPr lang="en-US" altLang="en-US" sz="4000" b="1">
                <a:solidFill>
                  <a:schemeClr val="hlink"/>
                </a:solidFill>
              </a:rPr>
            </a:br>
            <a:r>
              <a:rPr lang="en-US" altLang="en-US" sz="4000" b="1">
                <a:solidFill>
                  <a:schemeClr val="hlink"/>
                </a:solidFill>
              </a:rPr>
              <a:t>     Pressure (CPAP)</a:t>
            </a:r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03A96EDF-829B-8F36-D58C-407E048C4C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305800" cy="4724400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hlink"/>
                </a:solidFill>
              </a:rPr>
              <a:t>Constant positive airway pressure</a:t>
            </a:r>
            <a:r>
              <a:rPr lang="en-US" sz="2800" b="1" dirty="0"/>
              <a:t> during spontaneous breathing</a:t>
            </a:r>
            <a:endParaRPr lang="en-US" sz="2800" b="1" dirty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en-US" sz="2800" b="1" dirty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b="1" dirty="0"/>
              <a:t>CPAP allows the nurse to observe the ability of the patient to breathe spontaneously while still on the ventilator.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lang="en-US" sz="2800" b="1" dirty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b="1" dirty="0"/>
              <a:t>CPAP can be used </a:t>
            </a:r>
            <a:r>
              <a:rPr lang="en-US" sz="2800" b="1" dirty="0">
                <a:solidFill>
                  <a:schemeClr val="hlink"/>
                </a:solidFill>
              </a:rPr>
              <a:t>for intubated and </a:t>
            </a:r>
            <a:r>
              <a:rPr lang="en-US" sz="2800" b="1" dirty="0" err="1">
                <a:solidFill>
                  <a:schemeClr val="hlink"/>
                </a:solidFill>
              </a:rPr>
              <a:t>nonintubated</a:t>
            </a:r>
            <a:r>
              <a:rPr lang="en-US" sz="2800" b="1" dirty="0">
                <a:solidFill>
                  <a:schemeClr val="hlink"/>
                </a:solidFill>
              </a:rPr>
              <a:t> patients.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lang="en-US" sz="2800" b="1" dirty="0">
              <a:solidFill>
                <a:schemeClr val="hlink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b="1" dirty="0"/>
              <a:t>It may be used as </a:t>
            </a:r>
            <a:r>
              <a:rPr lang="en-US" sz="2800" b="1" dirty="0">
                <a:solidFill>
                  <a:schemeClr val="hlink"/>
                </a:solidFill>
              </a:rPr>
              <a:t>a weaning mode</a:t>
            </a:r>
            <a:r>
              <a:rPr lang="en-US" sz="2800" b="1" dirty="0"/>
              <a:t> and for </a:t>
            </a:r>
            <a:r>
              <a:rPr lang="en-US" sz="2800" b="1" dirty="0">
                <a:solidFill>
                  <a:schemeClr val="hlink"/>
                </a:solidFill>
              </a:rPr>
              <a:t>nocturnal ventilation</a:t>
            </a:r>
            <a:r>
              <a:rPr lang="en-US" sz="2800" b="1" dirty="0"/>
              <a:t> (nasal or mask CPAP)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lang="en-US" sz="2800" b="1" dirty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lang="en-US" sz="2800" b="1" dirty="0"/>
          </a:p>
          <a:p>
            <a:pPr fontAlgn="auto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en-US" sz="2400" b="1" dirty="0"/>
              <a:t> 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lang="en-US" sz="2400" b="1" dirty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lang="en-US" sz="24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3087DF38-72FC-BF75-B0DF-0BA5AF55D6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hlink"/>
                </a:solidFill>
              </a:rPr>
              <a:t>4- Positive end expiratory</a:t>
            </a:r>
            <a:br>
              <a:rPr lang="en-US" altLang="en-US" sz="4000" b="1">
                <a:solidFill>
                  <a:schemeClr val="hlink"/>
                </a:solidFill>
              </a:rPr>
            </a:br>
            <a:r>
              <a:rPr lang="en-US" altLang="en-US" sz="4000" b="1">
                <a:solidFill>
                  <a:schemeClr val="hlink"/>
                </a:solidFill>
              </a:rPr>
              <a:t>     pressure (PEEP)</a:t>
            </a:r>
            <a:r>
              <a:rPr lang="en-US" altLang="en-US"/>
              <a:t> 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A2C76434-13AD-6296-2070-DFE54E709D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648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Positive pressure applied at the end of expiration during mandatory \ ventilator breath</a:t>
            </a:r>
          </a:p>
          <a:p>
            <a:endParaRPr lang="en-US" altLang="en-US" b="1"/>
          </a:p>
          <a:p>
            <a:r>
              <a:rPr lang="en-US" altLang="en-US" b="1"/>
              <a:t>positive end-expiratory pressure with positive-pressure (machine) breaths. </a:t>
            </a:r>
          </a:p>
          <a:p>
            <a:endParaRPr lang="en-US" altLang="en-US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AF5F791-9AB7-9C62-EA63-BAC916C90D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chemeClr val="hlink"/>
                </a:solidFill>
              </a:rPr>
              <a:t>Purposes: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C8DA5DC-367F-4751-5363-9BD6448B56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To maintain or improve ventilation, &amp; tissue oxygenation.</a:t>
            </a:r>
          </a:p>
          <a:p>
            <a:endParaRPr lang="en-US" altLang="en-US" b="1"/>
          </a:p>
          <a:p>
            <a:r>
              <a:rPr lang="en-US" altLang="en-US" b="1"/>
              <a:t>To decrease the work of breathing &amp; improve patient</a:t>
            </a:r>
            <a:r>
              <a:rPr lang="en-US" altLang="en-US" b="1">
                <a:latin typeface="Arial" panose="020B0604020202020204" pitchFamily="34" charset="0"/>
              </a:rPr>
              <a:t>’</a:t>
            </a:r>
            <a:r>
              <a:rPr lang="en-US" altLang="en-US" b="1"/>
              <a:t>s comfort.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88A3CEC2-428C-BFBA-8CF8-674000E762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chemeClr val="hlink"/>
                </a:solidFill>
              </a:rPr>
              <a:t>Uses of CPAP &amp; PEEP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133D6EF-B240-6193-DB8E-3A94DAAE4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76400"/>
            <a:ext cx="8229600" cy="48768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800" b="1"/>
              <a:t>Prevent atelactasis or collapse of alveoli</a:t>
            </a:r>
          </a:p>
          <a:p>
            <a:pPr>
              <a:lnSpc>
                <a:spcPct val="80000"/>
              </a:lnSpc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Treat atelactasis or collapse of alveoli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/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2800" b="1"/>
              <a:t>Improve gas exchange &amp; oxygenation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/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2800" b="1"/>
              <a:t>Treat hypoxemia refractory to oxygen therapy.(prevent oxygen toxicity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Treat pulmonary edema ( pressure help expulsion of fluids from alveoli </a:t>
            </a:r>
          </a:p>
          <a:p>
            <a:pPr>
              <a:lnSpc>
                <a:spcPct val="80000"/>
              </a:lnSpc>
            </a:pPr>
            <a:endParaRPr lang="en-US" altLang="en-US" sz="28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6A04BDE-0060-6902-AFD6-85EB3C16FC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>
                <a:solidFill>
                  <a:schemeClr val="hlink"/>
                </a:solidFill>
              </a:rPr>
              <a:t>5- Noninvasive Bilateral Positive </a:t>
            </a:r>
            <a:br>
              <a:rPr lang="en-US" altLang="en-US" sz="3200" b="1">
                <a:solidFill>
                  <a:schemeClr val="hlink"/>
                </a:solidFill>
              </a:rPr>
            </a:br>
            <a:r>
              <a:rPr lang="en-US" altLang="en-US" sz="3200" b="1">
                <a:solidFill>
                  <a:schemeClr val="hlink"/>
                </a:solidFill>
              </a:rPr>
              <a:t>     Airway Pressure Ventilation (BiPAP)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CC09FA4E-D08F-3CC6-6B6F-4F3979FC2E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752600"/>
            <a:ext cx="8229600" cy="48006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800" b="1"/>
              <a:t>BiPAP is a noninvasive form of mechanical ventilation </a:t>
            </a:r>
            <a:r>
              <a:rPr lang="en-US" altLang="en-US" sz="2800" b="1">
                <a:solidFill>
                  <a:schemeClr val="hlink"/>
                </a:solidFill>
              </a:rPr>
              <a:t>provided by means of a nasal mask or nasal prongs, or a full-face mask.</a:t>
            </a:r>
          </a:p>
          <a:p>
            <a:pPr>
              <a:lnSpc>
                <a:spcPct val="80000"/>
              </a:lnSpc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2800" b="1"/>
              <a:t>The system allows the clinician to select </a:t>
            </a:r>
            <a:r>
              <a:rPr lang="en-US" altLang="en-US" sz="2800" b="1">
                <a:solidFill>
                  <a:schemeClr val="hlink"/>
                </a:solidFill>
              </a:rPr>
              <a:t>two levels of positive-pressure support</a:t>
            </a:r>
            <a:r>
              <a:rPr lang="en-US" altLang="en-US" sz="2800" b="1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An inspiratory pressure support level (referred to as IPAP) </a:t>
            </a:r>
          </a:p>
          <a:p>
            <a:pPr>
              <a:lnSpc>
                <a:spcPct val="80000"/>
              </a:lnSpc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An expiratory pressure called EPAP (PEEP/CPAP level). </a:t>
            </a:r>
          </a:p>
          <a:p>
            <a:pPr>
              <a:lnSpc>
                <a:spcPct val="80000"/>
              </a:lnSpc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5D26FBC7-046B-77DE-7430-9C029830CD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hlink"/>
                </a:solidFill>
              </a:rPr>
              <a:t>Common Ventilator Settings</a:t>
            </a:r>
            <a:br>
              <a:rPr lang="en-US" altLang="en-US" sz="4000" b="1">
                <a:solidFill>
                  <a:schemeClr val="hlink"/>
                </a:solidFill>
              </a:rPr>
            </a:br>
            <a:r>
              <a:rPr lang="en-US" altLang="en-US" sz="4000" b="1">
                <a:solidFill>
                  <a:schemeClr val="hlink"/>
                </a:solidFill>
              </a:rPr>
              <a:t> parameters/ controls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67DFED56-953F-E51D-1439-A0BA60FAED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648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Fraction of inspired oxygen (FIO</a:t>
            </a:r>
            <a:r>
              <a:rPr lang="en-US" altLang="en-US" b="1" baseline="-25000"/>
              <a:t>2</a:t>
            </a:r>
            <a:r>
              <a:rPr lang="en-US" altLang="en-US" b="1"/>
              <a:t>)</a:t>
            </a:r>
          </a:p>
          <a:p>
            <a:r>
              <a:rPr lang="en-US" altLang="en-US" b="1"/>
              <a:t>Tidal Volume (VT)</a:t>
            </a:r>
          </a:p>
          <a:p>
            <a:r>
              <a:rPr lang="en-US" altLang="en-US" b="1"/>
              <a:t>Peak Flow/ Flow Rate</a:t>
            </a:r>
          </a:p>
          <a:p>
            <a:r>
              <a:rPr lang="en-US" altLang="en-US" b="1"/>
              <a:t>Respiratory Rate/ Breath Rate / Frequency ( F)</a:t>
            </a:r>
          </a:p>
          <a:p>
            <a:r>
              <a:rPr lang="en-US" altLang="en-US" b="1"/>
              <a:t>Minute Volume  (VE)</a:t>
            </a:r>
          </a:p>
          <a:p>
            <a:r>
              <a:rPr lang="en-US" altLang="en-US" b="1"/>
              <a:t>I:E  Ratio  (Inspiration to Expiration Ratio)</a:t>
            </a:r>
          </a:p>
          <a:p>
            <a:r>
              <a:rPr lang="en-US" altLang="en-US" b="1"/>
              <a:t>Sigh</a:t>
            </a:r>
          </a:p>
          <a:p>
            <a:endParaRPr lang="en-US" altLang="en-US" b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1DBDF97A-8646-A664-05EE-154C71A63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u="sng">
                <a:solidFill>
                  <a:schemeClr val="hlink"/>
                </a:solidFill>
              </a:rPr>
              <a:t>● Fraction of inspired oxygen (FIO</a:t>
            </a:r>
            <a:r>
              <a:rPr lang="en-US" altLang="en-US" sz="4000" b="1" baseline="-25000">
                <a:solidFill>
                  <a:schemeClr val="hlink"/>
                </a:solidFill>
              </a:rPr>
              <a:t>2</a:t>
            </a:r>
            <a:r>
              <a:rPr lang="en-US" altLang="en-US" sz="4000" b="1" u="sng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A45A26BD-0B79-A9FC-A378-E80A727940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5720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800" b="1"/>
              <a:t>The percent of oxygen concentration that the patient is receiving from the ventilator.  </a:t>
            </a:r>
            <a:r>
              <a:rPr lang="en-US" altLang="en-US" sz="2800" b="1">
                <a:solidFill>
                  <a:schemeClr val="hlink"/>
                </a:solidFill>
              </a:rPr>
              <a:t>(Between 21% &amp; 100%)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/>
              <a:t>   (room air has 21% oxygen  content).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Initially a patient is placed on a high level of FIO</a:t>
            </a:r>
            <a:r>
              <a:rPr lang="en-US" altLang="en-US" sz="2800" b="1" baseline="-25000"/>
              <a:t>2 </a:t>
            </a:r>
            <a:r>
              <a:rPr lang="en-US" altLang="en-US" sz="2800" b="1">
                <a:solidFill>
                  <a:schemeClr val="hlink"/>
                </a:solidFill>
              </a:rPr>
              <a:t>(60% or higher).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/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2800" b="1">
                <a:solidFill>
                  <a:schemeClr val="hlink"/>
                </a:solidFill>
              </a:rPr>
              <a:t>Subsequent changes in FIO</a:t>
            </a:r>
            <a:r>
              <a:rPr lang="en-US" altLang="en-US" sz="2800" b="1" baseline="-25000">
                <a:solidFill>
                  <a:schemeClr val="hlink"/>
                </a:solidFill>
              </a:rPr>
              <a:t>2</a:t>
            </a:r>
            <a:r>
              <a:rPr lang="en-US" altLang="en-US" sz="2800" b="1">
                <a:solidFill>
                  <a:schemeClr val="hlink"/>
                </a:solidFill>
              </a:rPr>
              <a:t> are based on ABGs and the SaO</a:t>
            </a:r>
            <a:r>
              <a:rPr lang="en-US" altLang="en-US" sz="2800" b="1" baseline="-25000">
                <a:solidFill>
                  <a:schemeClr val="hlink"/>
                </a:solidFill>
              </a:rPr>
              <a:t>2</a:t>
            </a:r>
            <a:r>
              <a:rPr lang="en-US" altLang="en-US" sz="2800" b="1">
                <a:solidFill>
                  <a:schemeClr val="hlink"/>
                </a:solidFill>
              </a:rPr>
              <a:t>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>
            <a:extLst>
              <a:ext uri="{FF2B5EF4-FFF2-40B4-BE49-F238E27FC236}">
                <a16:creationId xmlns:a16="http://schemas.microsoft.com/office/drawing/2014/main" id="{B28D7E13-7940-D59F-8688-C20E577E95B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609600"/>
            <a:ext cx="8229600" cy="58674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400" b="1" dirty="0">
                <a:solidFill>
                  <a:schemeClr val="hlink"/>
                </a:solidFill>
              </a:rPr>
              <a:t>In adult patients</a:t>
            </a:r>
            <a:r>
              <a:rPr lang="en-US" altLang="en-US" sz="2400" b="1" dirty="0"/>
              <a:t> the initial FiO</a:t>
            </a:r>
            <a:r>
              <a:rPr lang="en-US" altLang="en-US" sz="2400" b="1" baseline="-25000" dirty="0"/>
              <a:t>2</a:t>
            </a:r>
            <a:r>
              <a:rPr lang="en-US" altLang="en-US" sz="2400" b="1" dirty="0"/>
              <a:t> may be set at 100% until arterial blood gases can document adequate oxygenation.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400" b="1" dirty="0"/>
          </a:p>
          <a:p>
            <a:pPr>
              <a:lnSpc>
                <a:spcPct val="80000"/>
              </a:lnSpc>
            </a:pPr>
            <a:r>
              <a:rPr lang="en-US" altLang="en-US" sz="2400" b="1" dirty="0"/>
              <a:t>An FiO</a:t>
            </a:r>
            <a:r>
              <a:rPr lang="en-US" altLang="en-US" sz="2400" b="1" baseline="-25000" dirty="0"/>
              <a:t>2 </a:t>
            </a:r>
            <a:r>
              <a:rPr lang="en-US" altLang="en-US" sz="2400" b="1" dirty="0"/>
              <a:t>of 100% for an extended period of time can be dangerous </a:t>
            </a:r>
            <a:r>
              <a:rPr lang="en-US" altLang="en-US" sz="2400" b="1" dirty="0">
                <a:solidFill>
                  <a:schemeClr val="hlink"/>
                </a:solidFill>
              </a:rPr>
              <a:t>( oxygen toxicity)</a:t>
            </a:r>
            <a:r>
              <a:rPr lang="en-US" altLang="en-US" sz="2400" b="1" dirty="0"/>
              <a:t> but it can protect against hypoxemia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400" b="1" dirty="0"/>
          </a:p>
          <a:p>
            <a:pPr>
              <a:lnSpc>
                <a:spcPct val="80000"/>
              </a:lnSpc>
            </a:pPr>
            <a:r>
              <a:rPr lang="en-US" altLang="en-US" sz="2400" b="1" dirty="0"/>
              <a:t>Usually the FIO</a:t>
            </a:r>
            <a:r>
              <a:rPr lang="en-US" altLang="en-US" sz="2400" b="1" baseline="-25000" dirty="0"/>
              <a:t>2</a:t>
            </a:r>
            <a:r>
              <a:rPr lang="en-US" altLang="en-US" sz="2400" b="1" dirty="0"/>
              <a:t> is adjusted to maintain an SaO</a:t>
            </a:r>
            <a:r>
              <a:rPr lang="en-US" altLang="en-US" sz="2400" b="1" baseline="-25000" dirty="0"/>
              <a:t>2 </a:t>
            </a:r>
            <a:r>
              <a:rPr lang="en-US" altLang="en-US" sz="2400" b="1" dirty="0"/>
              <a:t>of greater than 90% (roughly equivalent to a PaO</a:t>
            </a:r>
            <a:r>
              <a:rPr lang="en-US" altLang="en-US" sz="2400" b="1" baseline="-25000" dirty="0"/>
              <a:t>2</a:t>
            </a:r>
            <a:r>
              <a:rPr lang="en-US" altLang="en-US" sz="2400" b="1" dirty="0"/>
              <a:t> &gt;60 mm Hg). </a:t>
            </a:r>
          </a:p>
          <a:p>
            <a:pPr>
              <a:lnSpc>
                <a:spcPct val="80000"/>
              </a:lnSpc>
            </a:pPr>
            <a:endParaRPr lang="en-US" altLang="en-US" sz="2400" b="1" dirty="0"/>
          </a:p>
          <a:p>
            <a:pPr>
              <a:lnSpc>
                <a:spcPct val="80000"/>
              </a:lnSpc>
            </a:pPr>
            <a:r>
              <a:rPr lang="en-US" altLang="en-US" sz="2400" b="1" dirty="0">
                <a:solidFill>
                  <a:schemeClr val="hlink"/>
                </a:solidFill>
              </a:rPr>
              <a:t>Oxygen toxicity</a:t>
            </a:r>
            <a:r>
              <a:rPr lang="en-US" altLang="en-US" sz="2400" b="1" dirty="0"/>
              <a:t> is a concern when </a:t>
            </a:r>
            <a:r>
              <a:rPr lang="en-US" altLang="en-US" sz="2400" b="1" dirty="0">
                <a:solidFill>
                  <a:schemeClr val="hlink"/>
                </a:solidFill>
              </a:rPr>
              <a:t>an FIO</a:t>
            </a:r>
            <a:r>
              <a:rPr lang="en-US" altLang="en-US" sz="2400" b="1" baseline="-25000" dirty="0">
                <a:solidFill>
                  <a:schemeClr val="hlink"/>
                </a:solidFill>
              </a:rPr>
              <a:t>2</a:t>
            </a:r>
            <a:r>
              <a:rPr lang="en-US" altLang="en-US" sz="2400" b="1" dirty="0">
                <a:solidFill>
                  <a:schemeClr val="hlink"/>
                </a:solidFill>
              </a:rPr>
              <a:t> of greater than 60% is required</a:t>
            </a:r>
            <a:r>
              <a:rPr lang="en-US" altLang="en-US" sz="2400" b="1" dirty="0"/>
              <a:t> for more than 25 hours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>
            <a:extLst>
              <a:ext uri="{FF2B5EF4-FFF2-40B4-BE49-F238E27FC236}">
                <a16:creationId xmlns:a16="http://schemas.microsoft.com/office/drawing/2014/main" id="{E516CF8A-A828-450E-526B-30D1710595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533400"/>
            <a:ext cx="8229600" cy="59436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 u="sng">
                <a:solidFill>
                  <a:schemeClr val="hlink"/>
                </a:solidFill>
              </a:rPr>
              <a:t>Signs and symptoms of oxygen toxicity :-</a:t>
            </a:r>
            <a:r>
              <a:rPr lang="en-US" altLang="en-US" sz="2800" b="1">
                <a:solidFill>
                  <a:schemeClr val="hlink"/>
                </a:solidFill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1-</a:t>
            </a:r>
            <a:r>
              <a:rPr lang="en-US" altLang="en-US" sz="2800" b="1"/>
              <a:t> Flushed face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2- </a:t>
            </a:r>
            <a:r>
              <a:rPr lang="en-US" altLang="en-US" sz="2800" b="1"/>
              <a:t>Dry cough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3-</a:t>
            </a:r>
            <a:r>
              <a:rPr lang="en-US" altLang="en-US" sz="2800" b="1"/>
              <a:t> Dyspnea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4-</a:t>
            </a:r>
            <a:r>
              <a:rPr lang="en-US" altLang="en-US" sz="2800" b="1"/>
              <a:t> Chest pain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5-</a:t>
            </a:r>
            <a:r>
              <a:rPr lang="en-US" altLang="en-US" sz="2800" b="1"/>
              <a:t> Tightness of chest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6-</a:t>
            </a:r>
            <a:r>
              <a:rPr lang="en-US" altLang="en-US" sz="2800" b="1"/>
              <a:t> Sore throat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6F1A9AF-6A64-04C5-21B8-0E9F626FF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u="sng">
                <a:solidFill>
                  <a:schemeClr val="hlink"/>
                </a:solidFill>
              </a:rPr>
              <a:t>● Tidal Volume (VT)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86641C3A-2281-A1BB-3FEF-010250DAA1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76400"/>
            <a:ext cx="8229600" cy="48006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800" b="1"/>
              <a:t>The volume of air delivered to a patient during a ventilator breath.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The amount of air inspired and expired with each breath.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Usual volume selected is between </a:t>
            </a:r>
            <a:r>
              <a:rPr lang="en-US" altLang="en-US" sz="2800" b="1">
                <a:solidFill>
                  <a:schemeClr val="hlink"/>
                </a:solidFill>
              </a:rPr>
              <a:t>5 to 15 ml/ kg body weight)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endParaRPr lang="en-US" altLang="en-US" sz="2800" b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>
            <a:extLst>
              <a:ext uri="{FF2B5EF4-FFF2-40B4-BE49-F238E27FC236}">
                <a16:creationId xmlns:a16="http://schemas.microsoft.com/office/drawing/2014/main" id="{9F68AAD4-3301-966C-1223-7A34B0E86C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609600"/>
            <a:ext cx="8229600" cy="58674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b="1"/>
              <a:t>In the volume ventilator, Tidal volumes of 10 to 15 mL/kg of body weight were traditionally used. </a:t>
            </a:r>
          </a:p>
          <a:p>
            <a:endParaRPr lang="en-US" altLang="en-US" sz="2800" b="1"/>
          </a:p>
          <a:p>
            <a:r>
              <a:rPr lang="en-US" altLang="en-US" sz="2800" b="1"/>
              <a:t>the large tidal volumes may lead to </a:t>
            </a:r>
            <a:r>
              <a:rPr lang="en-US" altLang="en-US" sz="2800" b="1">
                <a:solidFill>
                  <a:schemeClr val="hlink"/>
                </a:solidFill>
              </a:rPr>
              <a:t>(volutrauma)</a:t>
            </a:r>
            <a:r>
              <a:rPr lang="en-US" altLang="en-US" sz="2800" b="1"/>
              <a:t> aggravate the damage inflicted on the lungs</a:t>
            </a:r>
          </a:p>
          <a:p>
            <a:pPr>
              <a:buFontTx/>
              <a:buNone/>
            </a:pPr>
            <a:endParaRPr lang="en-US" altLang="en-US" sz="2800" b="1"/>
          </a:p>
          <a:p>
            <a:r>
              <a:rPr lang="en-US" altLang="en-US" sz="2800" b="1"/>
              <a:t>For this reason, lower tidal volume targets (6 to 8 mL/kg) are now recommended.</a:t>
            </a:r>
          </a:p>
          <a:p>
            <a:endParaRPr lang="en-US" altLang="en-US" sz="2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2A8544E1-A195-E665-D324-6A5005D517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u="sng">
                <a:solidFill>
                  <a:schemeClr val="hlink"/>
                </a:solidFill>
              </a:rPr>
              <a:t>● Peak Flow/ Flow Rate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1197706-6BC1-0DF6-9C2A-0258AB098A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524000"/>
            <a:ext cx="8229600" cy="5029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The speed of delivering air per unit of time, and is expressed in liters per minute. </a:t>
            </a:r>
          </a:p>
          <a:p>
            <a:endParaRPr lang="en-US" altLang="en-US" b="1"/>
          </a:p>
          <a:p>
            <a:r>
              <a:rPr lang="en-US" altLang="en-US" b="1"/>
              <a:t>The higher the flow rate, the faster peak airway pressure is reached and the shorter the inspiration;</a:t>
            </a:r>
          </a:p>
          <a:p>
            <a:pPr>
              <a:buFontTx/>
              <a:buNone/>
            </a:pPr>
            <a:r>
              <a:rPr lang="en-US" altLang="en-US" b="1"/>
              <a:t> </a:t>
            </a:r>
          </a:p>
          <a:p>
            <a:r>
              <a:rPr lang="en-US" altLang="en-US" b="1"/>
              <a:t>The lower the flow rate, the longer the inspiration.</a:t>
            </a:r>
          </a:p>
          <a:p>
            <a:pPr>
              <a:buFontTx/>
              <a:buNone/>
            </a:pPr>
            <a:endParaRPr lang="en-US" altLang="en-US" b="1"/>
          </a:p>
          <a:p>
            <a:pPr>
              <a:buFontTx/>
              <a:buNone/>
            </a:pPr>
            <a:endParaRPr lang="en-US" altLang="en-US"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9A6A3B8C-318C-6030-048D-3BC9037A2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u="sng">
                <a:solidFill>
                  <a:schemeClr val="hlink"/>
                </a:solidFill>
              </a:rPr>
              <a:t>● Respiratory Rate/ Breath</a:t>
            </a:r>
            <a:br>
              <a:rPr lang="en-US" altLang="en-US" sz="4000" b="1" u="sng">
                <a:solidFill>
                  <a:schemeClr val="hlink"/>
                </a:solidFill>
              </a:rPr>
            </a:br>
            <a:r>
              <a:rPr lang="en-US" altLang="en-US" sz="4000" b="1">
                <a:solidFill>
                  <a:schemeClr val="hlink"/>
                </a:solidFill>
              </a:rPr>
              <a:t>   </a:t>
            </a:r>
            <a:r>
              <a:rPr lang="en-US" altLang="en-US" sz="4000" b="1" u="sng">
                <a:solidFill>
                  <a:schemeClr val="hlink"/>
                </a:solidFill>
              </a:rPr>
              <a:t>Rate / Frequency ( F)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BAF307E-B838-E3AC-ABE3-0CFD74F517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648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800" b="1"/>
              <a:t>The number of breaths the ventilator will deliver/minute </a:t>
            </a:r>
            <a:r>
              <a:rPr lang="en-US" altLang="en-US" sz="2800" b="1">
                <a:solidFill>
                  <a:schemeClr val="hlink"/>
                </a:solidFill>
              </a:rPr>
              <a:t>(10-16 b/m). </a:t>
            </a:r>
          </a:p>
          <a:p>
            <a:endParaRPr lang="en-US" altLang="en-US" sz="2800" b="1">
              <a:solidFill>
                <a:schemeClr val="hlink"/>
              </a:solidFill>
            </a:endParaRPr>
          </a:p>
          <a:p>
            <a:r>
              <a:rPr lang="en-US" altLang="en-US" sz="2800" b="1"/>
              <a:t>Total respiratory rate equals </a:t>
            </a:r>
            <a:r>
              <a:rPr lang="en-US" altLang="en-US" sz="2800" b="1">
                <a:solidFill>
                  <a:schemeClr val="hlink"/>
                </a:solidFill>
              </a:rPr>
              <a:t>patient rate plus ventilator rate.</a:t>
            </a:r>
          </a:p>
          <a:p>
            <a:endParaRPr lang="en-US" altLang="en-US" sz="2800" b="1">
              <a:solidFill>
                <a:schemeClr val="hlink"/>
              </a:solidFill>
            </a:endParaRPr>
          </a:p>
          <a:p>
            <a:r>
              <a:rPr lang="en-US" altLang="en-US" sz="2800" b="1"/>
              <a:t>The nurse double-checks the functioning of the ventilator by observing the patient</a:t>
            </a:r>
            <a:r>
              <a:rPr lang="en-US" altLang="en-US" sz="2800" b="1">
                <a:latin typeface="Arial" panose="020B0604020202020204" pitchFamily="34" charset="0"/>
              </a:rPr>
              <a:t>’</a:t>
            </a:r>
            <a:r>
              <a:rPr lang="en-US" altLang="en-US" sz="2800" b="1"/>
              <a:t>s respiratory rate.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B81304C-7941-587D-BAAF-A7B6A9E629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chemeClr val="hlink"/>
                </a:solidFill>
              </a:rPr>
              <a:t>Indications: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4C99716-8E51-7921-182C-154CD71737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229600" cy="47244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Tx/>
              <a:buNone/>
              <a:defRPr/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Acute respiratory failure due to:</a:t>
            </a:r>
          </a:p>
          <a:p>
            <a:pPr fontAlgn="auto">
              <a:spcAft>
                <a:spcPts val="0"/>
              </a:spcAft>
              <a:buFontTx/>
              <a:buNone/>
              <a:defRPr/>
            </a:pPr>
            <a:endParaRPr lang="en-US" sz="14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Mechanical failure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, includes neuromuscular diseases as Myasthenia Gravis, Guillain-Barré Syndrome, and Poliomyelitis (failure of the normal respiratory neuromuscular system)</a:t>
            </a:r>
          </a:p>
          <a:p>
            <a:pPr fontAlgn="auto">
              <a:spcAft>
                <a:spcPts val="0"/>
              </a:spcAft>
              <a:defRPr/>
            </a:pPr>
            <a:endParaRPr lang="en-US" sz="14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Musculoskeletal abnormalities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, such as chest wall trauma (flail chest)</a:t>
            </a:r>
          </a:p>
          <a:p>
            <a:pPr fontAlgn="auto">
              <a:spcAft>
                <a:spcPts val="0"/>
              </a:spcAft>
              <a:defRPr/>
            </a:pPr>
            <a:endParaRPr lang="en-US" sz="1400" b="1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Infectious diseases</a:t>
            </a:r>
            <a:r>
              <a:rPr lang="en-US" sz="2800" b="1">
                <a:latin typeface="Times New Roman" pitchFamily="18" charset="0"/>
                <a:cs typeface="Times New Roman" pitchFamily="18" charset="0"/>
              </a:rPr>
              <a:t> of the lung such as pneumonia, tuberculosis.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BC68D04E-1AE9-38FB-EFB9-52CBD9746F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u="sng">
                <a:solidFill>
                  <a:schemeClr val="hlink"/>
                </a:solidFill>
              </a:rPr>
              <a:t>● I:E  Ratio  (Inspiration to</a:t>
            </a:r>
            <a:br>
              <a:rPr lang="en-US" altLang="en-US" sz="4000" b="1" u="sng">
                <a:solidFill>
                  <a:schemeClr val="hlink"/>
                </a:solidFill>
              </a:rPr>
            </a:br>
            <a:r>
              <a:rPr lang="en-US" altLang="en-US" sz="4000" b="1">
                <a:solidFill>
                  <a:schemeClr val="hlink"/>
                </a:solidFill>
              </a:rPr>
              <a:t>   </a:t>
            </a:r>
            <a:r>
              <a:rPr lang="en-US" altLang="en-US" sz="4000" b="1" u="sng">
                <a:solidFill>
                  <a:schemeClr val="hlink"/>
                </a:solidFill>
              </a:rPr>
              <a:t>Expiration Ratio):-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D3FAC526-95F8-A80A-BB5E-16B84008FA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The ratio of inspiratory time to expiratory time during a breath </a:t>
            </a:r>
          </a:p>
          <a:p>
            <a:pPr>
              <a:buFontTx/>
              <a:buNone/>
            </a:pPr>
            <a:r>
              <a:rPr lang="en-US" altLang="en-US" b="1"/>
              <a:t>                                         (Usually = 1:2)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B6244985-9C37-AC05-4E2F-6EACD65CCB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 u="sng">
                <a:solidFill>
                  <a:schemeClr val="hlink"/>
                </a:solidFill>
              </a:rPr>
              <a:t>Ensuring humidification and thermoregulation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062D20EB-FF05-40BB-E23B-64C655B60C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648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2400" b="1"/>
              <a:t>All air delivered by the ventilator passes through the water in the humidifier, where it is warmed and saturated. </a:t>
            </a:r>
          </a:p>
          <a:p>
            <a:pPr>
              <a:buFontTx/>
              <a:buNone/>
            </a:pPr>
            <a:endParaRPr lang="en-US" altLang="en-US" sz="2400" b="1"/>
          </a:p>
          <a:p>
            <a:r>
              <a:rPr lang="en-US" altLang="en-US" sz="2400" b="1"/>
              <a:t>Humidifier temperatures should be kept close to body temperature </a:t>
            </a:r>
            <a:r>
              <a:rPr lang="en-US" altLang="en-US" sz="2400" b="1">
                <a:solidFill>
                  <a:schemeClr val="hlink"/>
                </a:solidFill>
              </a:rPr>
              <a:t>35 </a:t>
            </a:r>
            <a:r>
              <a:rPr lang="en-US" altLang="en-US" sz="2400" b="1">
                <a:solidFill>
                  <a:schemeClr val="hlink"/>
                </a:solidFill>
                <a:latin typeface="Arial" panose="020B0604020202020204" pitchFamily="34" charset="0"/>
              </a:rPr>
              <a:t>º</a:t>
            </a:r>
            <a:r>
              <a:rPr lang="en-US" altLang="en-US" sz="2400" b="1">
                <a:solidFill>
                  <a:schemeClr val="hlink"/>
                </a:solidFill>
              </a:rPr>
              <a:t>C- 37</a:t>
            </a:r>
            <a:r>
              <a:rPr lang="en-US" altLang="en-US" sz="2400" b="1">
                <a:solidFill>
                  <a:schemeClr val="hlink"/>
                </a:solidFill>
                <a:latin typeface="Arial" panose="020B0604020202020204" pitchFamily="34" charset="0"/>
              </a:rPr>
              <a:t>º</a:t>
            </a:r>
            <a:r>
              <a:rPr lang="en-US" altLang="en-US" sz="2400" b="1">
                <a:solidFill>
                  <a:schemeClr val="hlink"/>
                </a:solidFill>
              </a:rPr>
              <a:t>C.</a:t>
            </a:r>
          </a:p>
          <a:p>
            <a:endParaRPr lang="en-US" altLang="en-US" sz="2400" b="1">
              <a:solidFill>
                <a:schemeClr val="hlink"/>
              </a:solidFill>
            </a:endParaRPr>
          </a:p>
          <a:p>
            <a:r>
              <a:rPr lang="en-US" altLang="en-US" sz="2400" b="1"/>
              <a:t>In some rare instances (severe hypothermia), the air temperatures can be increased. </a:t>
            </a:r>
          </a:p>
          <a:p>
            <a:pPr>
              <a:buFontTx/>
              <a:buNone/>
            </a:pPr>
            <a:endParaRPr lang="en-US" altLang="en-US" sz="2400" b="1"/>
          </a:p>
          <a:p>
            <a:r>
              <a:rPr lang="en-US" altLang="en-US" sz="2400" b="1"/>
              <a:t>The humidifier should be </a:t>
            </a:r>
            <a:r>
              <a:rPr lang="en-US" altLang="en-US" sz="2400" b="1">
                <a:solidFill>
                  <a:schemeClr val="hlink"/>
                </a:solidFill>
              </a:rPr>
              <a:t>checked for adequate water levels</a:t>
            </a:r>
          </a:p>
          <a:p>
            <a:pPr>
              <a:buFontTx/>
              <a:buNone/>
            </a:pPr>
            <a:endParaRPr lang="en-US" altLang="en-US" sz="2400" b="1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4161C749-DE94-28CF-A881-2B4BFC13DA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chemeClr val="hlink"/>
                </a:solidFill>
              </a:rPr>
              <a:t>Ventilator alarms:-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4B7884D-F0F4-E69F-ED50-F630B28EDC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524000"/>
            <a:ext cx="8229600" cy="5029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</a:pPr>
            <a:r>
              <a:rPr lang="en-US" altLang="en-US" sz="2800" b="1"/>
              <a:t>Mechanical ventilators comprise </a:t>
            </a:r>
            <a:r>
              <a:rPr lang="en-US" altLang="en-US" sz="2800" b="1">
                <a:solidFill>
                  <a:schemeClr val="hlink"/>
                </a:solidFill>
              </a:rPr>
              <a:t>audible and visual alarm systems</a:t>
            </a:r>
            <a:r>
              <a:rPr lang="en-US" altLang="en-US" sz="2800" b="1"/>
              <a:t>, which act as immediate warning signals to altered ventilation.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4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Alarm systems can be categorized according to volume and pressure (high and low).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4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High-pressure alarms warn of rising pressures. 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1400" b="1"/>
          </a:p>
          <a:p>
            <a:pPr>
              <a:lnSpc>
                <a:spcPct val="80000"/>
              </a:lnSpc>
            </a:pPr>
            <a:r>
              <a:rPr lang="en-US" altLang="en-US" sz="2800" b="1"/>
              <a:t>Low-pressure alarms warn of disconnection of the patient from the ventilator or circuit leaks.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36562CA7-52F1-1BBF-7747-57FE938B88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000" b="1">
                <a:solidFill>
                  <a:schemeClr val="hlink"/>
                </a:solidFill>
              </a:rPr>
              <a:t>Complications </a:t>
            </a:r>
            <a:br>
              <a:rPr lang="en-US" altLang="en-US" sz="4000" b="1">
                <a:solidFill>
                  <a:schemeClr val="hlink"/>
                </a:solidFill>
              </a:rPr>
            </a:br>
            <a:r>
              <a:rPr lang="en-US" altLang="en-US" sz="4000" b="1">
                <a:solidFill>
                  <a:schemeClr val="hlink"/>
                </a:solidFill>
              </a:rPr>
              <a:t>of Mechanical Ventilation:-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7F6BAB27-D59F-F02E-1714-3A3E166D08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5720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I- </a:t>
            </a:r>
            <a:r>
              <a:rPr lang="en-US" altLang="en-US" b="1"/>
              <a:t>Airway Complications,</a:t>
            </a:r>
          </a:p>
          <a:p>
            <a:pPr>
              <a:buFontTx/>
              <a:buNone/>
            </a:pPr>
            <a:r>
              <a:rPr lang="en-US" altLang="en-US" b="1"/>
              <a:t> </a:t>
            </a:r>
          </a:p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II-</a:t>
            </a:r>
            <a:r>
              <a:rPr lang="en-US" altLang="en-US" b="1"/>
              <a:t> Mechanical complications,</a:t>
            </a:r>
          </a:p>
          <a:p>
            <a:pPr>
              <a:buFontTx/>
              <a:buNone/>
            </a:pPr>
            <a:endParaRPr lang="en-US" altLang="en-US" b="1"/>
          </a:p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III-</a:t>
            </a:r>
            <a:r>
              <a:rPr lang="en-US" altLang="en-US" b="1"/>
              <a:t> Physiological Complications,</a:t>
            </a:r>
          </a:p>
          <a:p>
            <a:pPr>
              <a:buFontTx/>
              <a:buNone/>
            </a:pPr>
            <a:endParaRPr lang="en-US" altLang="en-US" b="1"/>
          </a:p>
          <a:p>
            <a:pPr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IV-</a:t>
            </a:r>
            <a:r>
              <a:rPr lang="en-US" altLang="en-US" b="1"/>
              <a:t> Artificial Airway Complications.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64EE116B-8362-DF22-40A5-A078F0B9D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4000" b="1" u="sng"/>
              <a:t>Nursing care of patients on mechanical ventilation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80106D90-CDC8-DF13-60F9-3C96D9ACE39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905000"/>
            <a:ext cx="8229600" cy="4648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altLang="en-US" sz="2800" b="1" u="sng">
                <a:solidFill>
                  <a:schemeClr val="hlink"/>
                </a:solidFill>
              </a:rPr>
              <a:t>Assessment:</a:t>
            </a:r>
          </a:p>
          <a:p>
            <a:pPr>
              <a:buFontTx/>
              <a:buNone/>
            </a:pPr>
            <a:endParaRPr lang="en-US" altLang="en-US" sz="2800">
              <a:solidFill>
                <a:schemeClr val="hlink"/>
              </a:solidFill>
            </a:endParaRPr>
          </a:p>
          <a:p>
            <a:pPr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1-</a:t>
            </a:r>
            <a:r>
              <a:rPr lang="en-US" altLang="en-US" sz="2800" b="1"/>
              <a:t> Assess the patient</a:t>
            </a:r>
          </a:p>
          <a:p>
            <a:pPr>
              <a:buFontTx/>
              <a:buNone/>
            </a:pPr>
            <a:endParaRPr lang="en-US" altLang="en-US" sz="2800" b="1"/>
          </a:p>
          <a:p>
            <a:pPr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2-</a:t>
            </a:r>
            <a:r>
              <a:rPr lang="en-US" altLang="en-US" sz="2800" b="1"/>
              <a:t> Assess the artificial airway (tracheostomy</a:t>
            </a:r>
          </a:p>
          <a:p>
            <a:pPr>
              <a:buFontTx/>
              <a:buNone/>
            </a:pPr>
            <a:r>
              <a:rPr lang="en-US" altLang="en-US" sz="2800" b="1"/>
              <a:t>    or endotracheal tube)</a:t>
            </a:r>
          </a:p>
          <a:p>
            <a:pPr>
              <a:buFontTx/>
              <a:buNone/>
            </a:pPr>
            <a:endParaRPr lang="en-US" altLang="en-US" sz="2800" b="1"/>
          </a:p>
          <a:p>
            <a:pPr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3-</a:t>
            </a:r>
            <a:r>
              <a:rPr lang="en-US" altLang="en-US" sz="2800" b="1"/>
              <a:t> Assess the ventilator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295A693A-B9F7-238B-C3AE-7165CE089D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>
                <a:solidFill>
                  <a:schemeClr val="hlink"/>
                </a:solidFill>
              </a:rPr>
              <a:t>Nursing Interventions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5AFBFE9E-1838-5F9B-6E9C-F5DC583641F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9530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1-</a:t>
            </a:r>
            <a:r>
              <a:rPr lang="en-US" altLang="en-US" b="1"/>
              <a:t>Maintain airway patency &amp; oxygenation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2-</a:t>
            </a:r>
            <a:r>
              <a:rPr lang="en-US" altLang="en-US" b="1"/>
              <a:t> Promote comfort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3-</a:t>
            </a:r>
            <a:r>
              <a:rPr lang="en-US" altLang="en-US" b="1"/>
              <a:t> Maintain fluid &amp; electrolytes balance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4- </a:t>
            </a:r>
            <a:r>
              <a:rPr lang="en-US" altLang="en-US" b="1"/>
              <a:t>Maintain nutritional state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5- </a:t>
            </a:r>
            <a:r>
              <a:rPr lang="en-US" altLang="en-US" b="1"/>
              <a:t>Maintain urinary &amp; bowel elimination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6-</a:t>
            </a:r>
            <a:r>
              <a:rPr lang="en-US" altLang="en-US" b="1"/>
              <a:t> Maintain eye , mouth and cleanliness and integrity:-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7-</a:t>
            </a:r>
            <a:r>
              <a:rPr lang="en-US" altLang="en-US" b="1"/>
              <a:t> Maintain mobility/ musculoskeletal function:-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sz="2000" b="1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F76A5CE0-B8E1-D313-58E6-C35513AC8E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b="1">
                <a:solidFill>
                  <a:schemeClr val="hlink"/>
                </a:solidFill>
              </a:rPr>
              <a:t>Nursing Interventions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5082A7F0-3881-7C9A-3DF1-A7CB1351C8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00200"/>
            <a:ext cx="8229600" cy="49530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8-</a:t>
            </a:r>
            <a:r>
              <a:rPr lang="en-US" altLang="en-US" b="1"/>
              <a:t> Maintain safety:-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9- </a:t>
            </a:r>
            <a:r>
              <a:rPr lang="en-US" altLang="en-US" b="1"/>
              <a:t>Provide psychological support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10-</a:t>
            </a:r>
            <a:r>
              <a:rPr lang="en-US" altLang="en-US" b="1"/>
              <a:t> Facilitate communication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11- </a:t>
            </a:r>
            <a:r>
              <a:rPr lang="en-US" altLang="en-US" b="1"/>
              <a:t>Provide psychological support &amp; information to family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12- </a:t>
            </a:r>
            <a:r>
              <a:rPr lang="en-US" altLang="en-US" b="1"/>
              <a:t>Responding to ventilator alarms /Troublshooting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/>
              <a:t>       ventilator alarms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13- </a:t>
            </a:r>
            <a:r>
              <a:rPr lang="en-US" altLang="en-US" b="1"/>
              <a:t>Prevent nosocomial infection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b="1">
                <a:solidFill>
                  <a:schemeClr val="hlink"/>
                </a:solidFill>
              </a:rPr>
              <a:t>14- </a:t>
            </a:r>
            <a:r>
              <a:rPr lang="en-US" altLang="en-US" b="1"/>
              <a:t>Documentation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b="1"/>
              <a:t>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2C678506-97AC-DD31-6DF2-5EA4A2D7388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2362200"/>
          </a:xfrm>
        </p:spPr>
        <p:txBody>
          <a:bodyPr/>
          <a:lstStyle/>
          <a:p>
            <a:r>
              <a:rPr lang="en-US" altLang="en-US" sz="12900">
                <a:solidFill>
                  <a:schemeClr val="hlink"/>
                </a:solidFill>
                <a:latin typeface="Monotype Corsiva" panose="03010101010201010101" pitchFamily="66" charset="0"/>
              </a:rPr>
              <a:t>Good Luck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BA5684D4-AFF0-7355-DBCD-9A9283452D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685800"/>
            <a:ext cx="8229600" cy="57912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chemeClr val="hlink"/>
                </a:solidFill>
              </a:rPr>
              <a:t>2-</a:t>
            </a:r>
            <a:r>
              <a:rPr lang="en-US" altLang="en-US" sz="2800" b="1"/>
              <a:t> Abnormalities of pulmonary gas exchange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800" b="1"/>
              <a:t>    as in:</a:t>
            </a:r>
          </a:p>
          <a:p>
            <a:pPr>
              <a:lnSpc>
                <a:spcPct val="80000"/>
              </a:lnSpc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>
                <a:solidFill>
                  <a:schemeClr val="hlink"/>
                </a:solidFill>
              </a:rPr>
              <a:t>Obstructive lung disease</a:t>
            </a:r>
            <a:r>
              <a:rPr lang="en-US" altLang="en-US" sz="2800" b="1"/>
              <a:t> in the form of asthma, chronic bronchitis or emphysema.</a:t>
            </a:r>
          </a:p>
          <a:p>
            <a:pPr>
              <a:lnSpc>
                <a:spcPct val="80000"/>
              </a:lnSpc>
            </a:pPr>
            <a:endParaRPr lang="en-US" altLang="en-US" sz="2800" b="1"/>
          </a:p>
          <a:p>
            <a:pPr>
              <a:lnSpc>
                <a:spcPct val="80000"/>
              </a:lnSpc>
            </a:pPr>
            <a:r>
              <a:rPr lang="en-US" altLang="en-US" sz="2800" b="1">
                <a:solidFill>
                  <a:schemeClr val="hlink"/>
                </a:solidFill>
              </a:rPr>
              <a:t>Conditions such as pulmonary edema, atelectasis, pulmonary fibrosis.</a:t>
            </a:r>
          </a:p>
          <a:p>
            <a:pPr>
              <a:lnSpc>
                <a:spcPct val="80000"/>
              </a:lnSpc>
            </a:pPr>
            <a:endParaRPr lang="en-US" altLang="en-US" sz="2800" b="1">
              <a:solidFill>
                <a:schemeClr val="hlink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2800" b="1"/>
              <a:t>Patients who has received </a:t>
            </a:r>
            <a:r>
              <a:rPr lang="en-US" altLang="en-US" sz="2800" b="1">
                <a:solidFill>
                  <a:schemeClr val="hlink"/>
                </a:solidFill>
              </a:rPr>
              <a:t>general anesthesia</a:t>
            </a:r>
            <a:r>
              <a:rPr lang="en-US" altLang="en-US" sz="2800" b="1"/>
              <a:t> as well as </a:t>
            </a:r>
            <a:r>
              <a:rPr lang="en-US" altLang="en-US" sz="2800" b="1">
                <a:solidFill>
                  <a:schemeClr val="hlink"/>
                </a:solidFill>
              </a:rPr>
              <a:t>post cardiac arrest</a:t>
            </a:r>
            <a:r>
              <a:rPr lang="en-US" altLang="en-US" sz="2800" b="1"/>
              <a:t> patients often require ventilatory support until they have recovered from the effects of the anesthesia or the insult of an arrest.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D8D18362-577B-9085-6973-CC2A1F13FA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b="1">
                <a:solidFill>
                  <a:schemeClr val="hlink"/>
                </a:solidFill>
              </a:rPr>
              <a:t>Criteria for institution of ventilatory support:</a:t>
            </a:r>
          </a:p>
        </p:txBody>
      </p:sp>
      <p:graphicFrame>
        <p:nvGraphicFramePr>
          <p:cNvPr id="7212" name="Group 44">
            <a:extLst>
              <a:ext uri="{FF2B5EF4-FFF2-40B4-BE49-F238E27FC236}">
                <a16:creationId xmlns:a16="http://schemas.microsoft.com/office/drawing/2014/main" id="{94A22F92-534D-BCD7-C9EF-D88B3BCFD89E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57200" y="1828800"/>
          <a:ext cx="8229600" cy="4659338"/>
        </p:xfrm>
        <a:graphic>
          <a:graphicData uri="http://schemas.openxmlformats.org/drawingml/2006/table">
            <a:tbl>
              <a:tblPr rtl="1"/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128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Normal range 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Ventilation indicated 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Parameters 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8031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10-20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5-7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65-75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75-100</a:t>
                      </a: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&gt; 35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&lt; 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&lt; 15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&lt;-20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A- Pulmonary function </a:t>
                      </a:r>
                    </a:p>
                    <a:p>
                      <a:pPr marL="0" marR="0" lvl="0" indent="0" algn="l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  </a:t>
                      </a:r>
                      <a:r>
                        <a:rPr kumimoji="0" 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studies: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Respiratory rate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(breaths/min).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Tidal volume (ml/kg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body wt)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Vital capacity (ml/kg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body wt)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Maximum Inspiratory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Force (cm HO</a:t>
                      </a:r>
                      <a:r>
                        <a:rPr kumimoji="0" lang="en-US" sz="2000" b="1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) 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9">
            <a:extLst>
              <a:ext uri="{FF2B5EF4-FFF2-40B4-BE49-F238E27FC236}">
                <a16:creationId xmlns:a16="http://schemas.microsoft.com/office/drawing/2014/main" id="{EDEAEA53-C8F7-6A85-9B79-E10DFEC5AC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hlink"/>
                </a:solidFill>
              </a:rPr>
              <a:t>Criteria for institution of ventilatory support:</a:t>
            </a:r>
          </a:p>
        </p:txBody>
      </p:sp>
      <p:graphicFrame>
        <p:nvGraphicFramePr>
          <p:cNvPr id="18502" name="Group 70">
            <a:extLst>
              <a:ext uri="{FF2B5EF4-FFF2-40B4-BE49-F238E27FC236}">
                <a16:creationId xmlns:a16="http://schemas.microsoft.com/office/drawing/2014/main" id="{673EE0E5-FEF4-A40D-4448-6DCA4E5486CE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533400" y="2382838"/>
          <a:ext cx="8153400" cy="3794139"/>
        </p:xfrm>
        <a:graphic>
          <a:graphicData uri="http://schemas.openxmlformats.org/drawingml/2006/table">
            <a:tbl>
              <a:tblPr rtl="1"/>
              <a:tblGrid>
                <a:gridCol w="198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4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15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242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Normal range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Ventilation indicated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Parameters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1702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7.35-7.45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75-100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35-45 </a:t>
                      </a:r>
                    </a:p>
                  </a:txBody>
                  <a:tcPr marT="45698" marB="4569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&lt; 7.25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&lt; 60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&gt; 50 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B- Arterial blood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   </a:t>
                      </a:r>
                      <a:r>
                        <a:rPr kumimoji="0" 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Gases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en-US" sz="2400" b="1" i="0" u="sng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PH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PaO</a:t>
                      </a:r>
                      <a:r>
                        <a:rPr kumimoji="0" lang="en-US" sz="24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(mmHg)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Char char="•"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PaCO</a:t>
                      </a:r>
                      <a:r>
                        <a:rPr kumimoji="0" lang="en-US" sz="24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Arial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cs typeface="Arial" charset="0"/>
                        </a:rPr>
                        <a:t> (mmHg)</a:t>
                      </a:r>
                    </a:p>
                  </a:txBody>
                  <a:tcPr marT="45698" marB="4569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08A1F0D-766B-14B5-E0D3-279D202372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hlink"/>
                </a:solidFill>
              </a:rPr>
              <a:t>Types of Mechanical ventilators: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4A4E3B4-0898-CDF3-3DFE-158D138616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2209800"/>
            <a:ext cx="8229600" cy="38100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Negative-pressure ventilators </a:t>
            </a:r>
          </a:p>
          <a:p>
            <a:endParaRPr lang="en-US" altLang="en-US" b="1"/>
          </a:p>
          <a:p>
            <a:r>
              <a:rPr lang="en-US" altLang="en-US" b="1"/>
              <a:t>Positive-pressure ventilators.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8AEE45B-A77E-ECEF-A8BC-34F399ACC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hlink"/>
                </a:solidFill>
              </a:rPr>
              <a:t>Negative-Pressure Ventilators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9505135-A9BE-8047-3D22-ED9D79A7D3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676400"/>
            <a:ext cx="8229600" cy="4800600"/>
          </a:xfrm>
          <a:solidFill>
            <a:schemeClr val="bg1"/>
          </a:solidFill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/>
              <a:t>Early negative-pressure ventilators were known as </a:t>
            </a:r>
            <a:r>
              <a:rPr lang="en-US" altLang="en-US" b="1">
                <a:latin typeface="Arial" panose="020B0604020202020204" pitchFamily="34" charset="0"/>
              </a:rPr>
              <a:t>“</a:t>
            </a:r>
            <a:r>
              <a:rPr lang="en-US" altLang="en-US" b="1"/>
              <a:t>iron lungs.</a:t>
            </a:r>
            <a:r>
              <a:rPr lang="en-US" altLang="en-US" b="1">
                <a:latin typeface="Arial" panose="020B0604020202020204" pitchFamily="34" charset="0"/>
              </a:rPr>
              <a:t>”</a:t>
            </a:r>
            <a:r>
              <a:rPr lang="en-US" altLang="en-US" b="1"/>
              <a:t> </a:t>
            </a:r>
          </a:p>
          <a:p>
            <a:endParaRPr lang="en-US" altLang="en-US" b="1"/>
          </a:p>
          <a:p>
            <a:r>
              <a:rPr lang="en-US" altLang="en-US" b="1"/>
              <a:t>The patient</a:t>
            </a:r>
            <a:r>
              <a:rPr lang="en-US" altLang="en-US" b="1">
                <a:latin typeface="Arial" panose="020B0604020202020204" pitchFamily="34" charset="0"/>
              </a:rPr>
              <a:t>’</a:t>
            </a:r>
            <a:r>
              <a:rPr lang="en-US" altLang="en-US" b="1"/>
              <a:t>s body was encased in an iron cylinder and negative pressure was generated .</a:t>
            </a:r>
          </a:p>
          <a:p>
            <a:endParaRPr lang="en-US" altLang="en-US" b="1"/>
          </a:p>
          <a:p>
            <a:r>
              <a:rPr lang="en-US" altLang="en-US" b="1"/>
              <a:t>The iron lung are still occasionally used today.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3FF836392DF34789E2F26BC81A5140" ma:contentTypeVersion="0" ma:contentTypeDescription="Create a new document." ma:contentTypeScope="" ma:versionID="99662920281316c65e16879c11dd33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764bea3eb9b1a5be8fd57fac5fb459b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BA4B15-1DCD-444F-90AE-E154593D65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5E6EB9-820E-4AD0-A6AD-3C32CEFE7B56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</TotalTime>
  <Words>1999</Words>
  <Application>Microsoft Office PowerPoint</Application>
  <PresentationFormat>On-screen Show (4:3)</PresentationFormat>
  <Paragraphs>330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Arial</vt:lpstr>
      <vt:lpstr>Calibri</vt:lpstr>
      <vt:lpstr>Calibri Light</vt:lpstr>
      <vt:lpstr>Comic Sans MS</vt:lpstr>
      <vt:lpstr>Monotype Corsiva</vt:lpstr>
      <vt:lpstr>Tahoma</vt:lpstr>
      <vt:lpstr>Times New Roman</vt:lpstr>
      <vt:lpstr>Office Theme</vt:lpstr>
      <vt:lpstr>Mechanical Ventilation </vt:lpstr>
      <vt:lpstr>PowerPoint Presentation</vt:lpstr>
      <vt:lpstr>Purposes:</vt:lpstr>
      <vt:lpstr>Indications:</vt:lpstr>
      <vt:lpstr>PowerPoint Presentation</vt:lpstr>
      <vt:lpstr>Criteria for institution of ventilatory support:</vt:lpstr>
      <vt:lpstr>Criteria for institution of ventilatory support:</vt:lpstr>
      <vt:lpstr>Types of Mechanical ventilators:</vt:lpstr>
      <vt:lpstr>Negative-Pressure Ventilators</vt:lpstr>
      <vt:lpstr>PowerPoint Presentation</vt:lpstr>
      <vt:lpstr>Positive-pressure ventilators</vt:lpstr>
      <vt:lpstr>PowerPoint Presentation</vt:lpstr>
      <vt:lpstr>Types of Positive-Pressure Ventilators</vt:lpstr>
      <vt:lpstr>1- Volume Ventilators</vt:lpstr>
      <vt:lpstr>PowerPoint Presentation</vt:lpstr>
      <vt:lpstr>2- Pressure Ventilators</vt:lpstr>
      <vt:lpstr>PowerPoint Presentation</vt:lpstr>
      <vt:lpstr>Ventilator mode </vt:lpstr>
      <vt:lpstr>Modes of Mechanical Ventilation</vt:lpstr>
      <vt:lpstr>A- Volume Modes</vt:lpstr>
      <vt:lpstr>1- Assist Control Mode A/C</vt:lpstr>
      <vt:lpstr>PowerPoint Presentation</vt:lpstr>
      <vt:lpstr>PowerPoint Presentation</vt:lpstr>
      <vt:lpstr>2- Synchronized Intermittent       Mandatory Ventilation (SIMV)</vt:lpstr>
      <vt:lpstr>PowerPoint Presentation</vt:lpstr>
      <vt:lpstr>PowerPoint Presentation</vt:lpstr>
      <vt:lpstr>B- Pressure Modes</vt:lpstr>
      <vt:lpstr>3- Continuous Positive Airway       Pressure (CPAP)</vt:lpstr>
      <vt:lpstr>4- Positive end expiratory      pressure (PEEP) </vt:lpstr>
      <vt:lpstr>Uses of CPAP &amp; PEEP</vt:lpstr>
      <vt:lpstr>5- Noninvasive Bilateral Positive       Airway Pressure Ventilation (BiPAP)</vt:lpstr>
      <vt:lpstr>Common Ventilator Settings  parameters/ controls</vt:lpstr>
      <vt:lpstr>● Fraction of inspired oxygen (FIO2)</vt:lpstr>
      <vt:lpstr>PowerPoint Presentation</vt:lpstr>
      <vt:lpstr>PowerPoint Presentation</vt:lpstr>
      <vt:lpstr>● Tidal Volume (VT)</vt:lpstr>
      <vt:lpstr>PowerPoint Presentation</vt:lpstr>
      <vt:lpstr>● Peak Flow/ Flow Rate</vt:lpstr>
      <vt:lpstr>● Respiratory Rate/ Breath    Rate / Frequency ( F)</vt:lpstr>
      <vt:lpstr>● I:E  Ratio  (Inspiration to    Expiration Ratio):-</vt:lpstr>
      <vt:lpstr>Ensuring humidification and thermoregulation</vt:lpstr>
      <vt:lpstr>Ventilator alarms:-</vt:lpstr>
      <vt:lpstr>Complications  of Mechanical Ventilation:-</vt:lpstr>
      <vt:lpstr>Nursing care of patients on mechanical ventilation</vt:lpstr>
      <vt:lpstr>Nursing Interventions</vt:lpstr>
      <vt:lpstr>Nursing Interventions</vt:lpstr>
      <vt:lpstr>Good Luck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MECHANICAL VENTILATION</dc:title>
  <dc:creator>MAHMOUD AWAIDA</dc:creator>
  <cp:lastModifiedBy>hala khaled</cp:lastModifiedBy>
  <cp:revision>119</cp:revision>
  <dcterms:created xsi:type="dcterms:W3CDTF">2007-07-10T19:39:12Z</dcterms:created>
  <dcterms:modified xsi:type="dcterms:W3CDTF">2026-03-15T21:32:39Z</dcterms:modified>
</cp:coreProperties>
</file>