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1" r:id="rId1"/>
  </p:sldMasterIdLst>
  <p:sldIdLst>
    <p:sldId id="256" r:id="rId2"/>
    <p:sldId id="257" r:id="rId3"/>
    <p:sldId id="276" r:id="rId4"/>
    <p:sldId id="258" r:id="rId5"/>
    <p:sldId id="259" r:id="rId6"/>
    <p:sldId id="260" r:id="rId7"/>
    <p:sldId id="278" r:id="rId8"/>
    <p:sldId id="261" r:id="rId9"/>
    <p:sldId id="279" r:id="rId10"/>
    <p:sldId id="281" r:id="rId11"/>
    <p:sldId id="262" r:id="rId12"/>
    <p:sldId id="263" r:id="rId13"/>
    <p:sldId id="264" r:id="rId14"/>
    <p:sldId id="277" r:id="rId15"/>
    <p:sldId id="265" r:id="rId16"/>
    <p:sldId id="267" r:id="rId17"/>
    <p:sldId id="268" r:id="rId18"/>
    <p:sldId id="269" r:id="rId19"/>
    <p:sldId id="270" r:id="rId20"/>
    <p:sldId id="274" r:id="rId21"/>
    <p:sldId id="271" r:id="rId22"/>
    <p:sldId id="272" r:id="rId23"/>
    <p:sldId id="280" r:id="rId24"/>
    <p:sldId id="273" r:id="rId25"/>
    <p:sldId id="275"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10/25/2025</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97354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10/25/2025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95530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10/25/2025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36656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10/25/2025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99504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10/25/2025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35468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10/25/2025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06304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10/25/2025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33501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10/25/2025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42516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10/25/2025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35188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10/25/2025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91747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363EFA5E-FA76-400D-B3DC-F0BA90E6D107}" type="datetimeFigureOut">
              <a:rPr lang="en-US" smtClean="0"/>
              <a:t>10/25/2025</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02114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9D6E9DEC-419B-4CC5-A080-3B06BD5A8291}" type="datetimeFigureOut">
              <a:rPr lang="en-US" smtClean="0"/>
              <a:t>10/25/2025</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548717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F832E-BD9B-F6B3-6C2C-936B96F1E976}"/>
              </a:ext>
            </a:extLst>
          </p:cNvPr>
          <p:cNvSpPr>
            <a:spLocks noGrp="1"/>
          </p:cNvSpPr>
          <p:nvPr>
            <p:ph type="ctrTitle"/>
          </p:nvPr>
        </p:nvSpPr>
        <p:spPr/>
        <p:txBody>
          <a:bodyPr/>
          <a:lstStyle/>
          <a:p>
            <a:r>
              <a:rPr lang="en-US" dirty="0"/>
              <a:t>Urine culture and intake &amp; output</a:t>
            </a:r>
          </a:p>
        </p:txBody>
      </p:sp>
      <p:sp>
        <p:nvSpPr>
          <p:cNvPr id="3" name="Subtitle 2">
            <a:extLst>
              <a:ext uri="{FF2B5EF4-FFF2-40B4-BE49-F238E27FC236}">
                <a16:creationId xmlns:a16="http://schemas.microsoft.com/office/drawing/2014/main" id="{9806A492-DA35-59EE-4C2A-960FD192C8CE}"/>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00620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DC221-A8F7-B79C-D003-F81941B12DE9}"/>
              </a:ext>
            </a:extLst>
          </p:cNvPr>
          <p:cNvSpPr>
            <a:spLocks noGrp="1"/>
          </p:cNvSpPr>
          <p:nvPr>
            <p:ph type="title"/>
          </p:nvPr>
        </p:nvSpPr>
        <p:spPr/>
        <p:txBody>
          <a:bodyPr/>
          <a:lstStyle/>
          <a:p>
            <a:r>
              <a:rPr lang="en-US" dirty="0"/>
              <a:t>Uri meter</a:t>
            </a:r>
          </a:p>
        </p:txBody>
      </p:sp>
      <p:pic>
        <p:nvPicPr>
          <p:cNvPr id="4" name="Content Placeholder 3">
            <a:extLst>
              <a:ext uri="{FF2B5EF4-FFF2-40B4-BE49-F238E27FC236}">
                <a16:creationId xmlns:a16="http://schemas.microsoft.com/office/drawing/2014/main" id="{1C70A390-C6B8-D4BE-7564-9229C0CD1AEC}"/>
              </a:ext>
            </a:extLst>
          </p:cNvPr>
          <p:cNvPicPr>
            <a:picLocks noGrp="1" noChangeAspect="1"/>
          </p:cNvPicPr>
          <p:nvPr>
            <p:ph idx="1"/>
          </p:nvPr>
        </p:nvPicPr>
        <p:blipFill>
          <a:blip r:embed="rId2"/>
          <a:stretch>
            <a:fillRect/>
          </a:stretch>
        </p:blipFill>
        <p:spPr>
          <a:xfrm>
            <a:off x="3953965" y="2016125"/>
            <a:ext cx="4598394" cy="3449638"/>
          </a:xfrm>
          <a:prstGeom prst="rect">
            <a:avLst/>
          </a:prstGeom>
        </p:spPr>
      </p:pic>
    </p:spTree>
    <p:extLst>
      <p:ext uri="{BB962C8B-B14F-4D97-AF65-F5344CB8AC3E}">
        <p14:creationId xmlns:p14="http://schemas.microsoft.com/office/powerpoint/2010/main" val="3478166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83135-2678-02EB-572A-C9BC9EEA9EB6}"/>
              </a:ext>
            </a:extLst>
          </p:cNvPr>
          <p:cNvSpPr>
            <a:spLocks noGrp="1"/>
          </p:cNvSpPr>
          <p:nvPr>
            <p:ph type="title"/>
          </p:nvPr>
        </p:nvSpPr>
        <p:spPr/>
        <p:txBody>
          <a:bodyPr/>
          <a:lstStyle/>
          <a:p>
            <a:r>
              <a:rPr lang="en-US" dirty="0"/>
              <a:t>Measuring intake</a:t>
            </a:r>
            <a:br>
              <a:rPr lang="en-US" dirty="0"/>
            </a:br>
            <a:endParaRPr lang="en-US" dirty="0"/>
          </a:p>
        </p:txBody>
      </p:sp>
      <p:sp>
        <p:nvSpPr>
          <p:cNvPr id="3" name="Content Placeholder 2">
            <a:extLst>
              <a:ext uri="{FF2B5EF4-FFF2-40B4-BE49-F238E27FC236}">
                <a16:creationId xmlns:a16="http://schemas.microsoft.com/office/drawing/2014/main" id="{C77C14F5-C79F-D042-5765-1215FCD29E19}"/>
              </a:ext>
            </a:extLst>
          </p:cNvPr>
          <p:cNvSpPr>
            <a:spLocks noGrp="1"/>
          </p:cNvSpPr>
          <p:nvPr>
            <p:ph idx="1"/>
          </p:nvPr>
        </p:nvSpPr>
        <p:spPr>
          <a:xfrm>
            <a:off x="878541" y="2015732"/>
            <a:ext cx="10176313" cy="4037749"/>
          </a:xfrm>
        </p:spPr>
        <p:txBody>
          <a:bodyPr>
            <a:normAutofit fontScale="77500" lnSpcReduction="20000"/>
          </a:bodyPr>
          <a:lstStyle/>
          <a:p>
            <a:pPr marL="0" indent="0">
              <a:buNone/>
            </a:pPr>
            <a:r>
              <a:rPr lang="en-US" dirty="0"/>
              <a:t>•	Record the type and volume of IV fluid you infused, as appropriate to your role.</a:t>
            </a:r>
          </a:p>
          <a:p>
            <a:pPr marL="0" indent="0">
              <a:buNone/>
            </a:pPr>
            <a:r>
              <a:rPr lang="en-US" dirty="0"/>
              <a:t>•	Record the volume of oral fluids ingested. Include food that's a fluid at room temperature, such as sherbet, ice cream, ice chips, and gelatin. </a:t>
            </a:r>
            <a:r>
              <a:rPr lang="ar-JO" dirty="0"/>
              <a:t> </a:t>
            </a:r>
            <a:endParaRPr lang="en-US" dirty="0"/>
          </a:p>
          <a:p>
            <a:pPr marL="0" indent="0">
              <a:buNone/>
            </a:pPr>
            <a:r>
              <a:rPr lang="en-US" dirty="0"/>
              <a:t>•	If the patient requires enteral feedings, record the type and volume of the feedings and flush solution, as appropriate to your role.</a:t>
            </a:r>
          </a:p>
          <a:p>
            <a:pPr marL="0" indent="0">
              <a:buNone/>
            </a:pPr>
            <a:r>
              <a:rPr lang="en-US" dirty="0"/>
              <a:t>•	Measure and record the type and volume of instillations and their method of administration, such as bladder and NG tube irrigations, as appropriate to your role.  </a:t>
            </a:r>
          </a:p>
          <a:p>
            <a:pPr marL="0" indent="0">
              <a:buNone/>
            </a:pPr>
            <a:r>
              <a:rPr lang="en-US" dirty="0"/>
              <a:t>•	Include the volume of medications in fluid or elixir form that are administered orally, as appropriate to your role.</a:t>
            </a:r>
          </a:p>
          <a:p>
            <a:pPr marL="0" indent="0">
              <a:buNone/>
            </a:pPr>
            <a:r>
              <a:rPr lang="en-US" dirty="0"/>
              <a:t>•	Measure and record the volume of medication you gave by the IV route, including preservative-free normal saline solution flushes, as appropriate to your role.</a:t>
            </a:r>
          </a:p>
          <a:p>
            <a:pPr marL="0" indent="0">
              <a:buNone/>
            </a:pPr>
            <a:r>
              <a:rPr lang="en-US" dirty="0"/>
              <a:t>•	Measure and record the volume of medications you gave through an enteral tube, including flushes, as appropriate to your role.</a:t>
            </a:r>
          </a:p>
          <a:p>
            <a:endParaRPr lang="en-US" dirty="0"/>
          </a:p>
        </p:txBody>
      </p:sp>
    </p:spTree>
    <p:extLst>
      <p:ext uri="{BB962C8B-B14F-4D97-AF65-F5344CB8AC3E}">
        <p14:creationId xmlns:p14="http://schemas.microsoft.com/office/powerpoint/2010/main" val="2417957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FEE84-C99A-BC07-7B86-4F83110C0241}"/>
              </a:ext>
            </a:extLst>
          </p:cNvPr>
          <p:cNvSpPr>
            <a:spLocks noGrp="1"/>
          </p:cNvSpPr>
          <p:nvPr>
            <p:ph type="title"/>
          </p:nvPr>
        </p:nvSpPr>
        <p:spPr/>
        <p:txBody>
          <a:bodyPr/>
          <a:lstStyle/>
          <a:p>
            <a:r>
              <a:rPr lang="en-US" dirty="0"/>
              <a:t>Measuring output</a:t>
            </a:r>
            <a:br>
              <a:rPr lang="en-US" dirty="0"/>
            </a:br>
            <a:endParaRPr lang="en-US" dirty="0"/>
          </a:p>
        </p:txBody>
      </p:sp>
      <p:sp>
        <p:nvSpPr>
          <p:cNvPr id="3" name="Content Placeholder 2">
            <a:extLst>
              <a:ext uri="{FF2B5EF4-FFF2-40B4-BE49-F238E27FC236}">
                <a16:creationId xmlns:a16="http://schemas.microsoft.com/office/drawing/2014/main" id="{12605B1D-90CE-F105-9514-08C07ADE4866}"/>
              </a:ext>
            </a:extLst>
          </p:cNvPr>
          <p:cNvSpPr>
            <a:spLocks noGrp="1"/>
          </p:cNvSpPr>
          <p:nvPr>
            <p:ph idx="1"/>
          </p:nvPr>
        </p:nvSpPr>
        <p:spPr>
          <a:xfrm>
            <a:off x="314960" y="1853754"/>
            <a:ext cx="11572239" cy="4199727"/>
          </a:xfrm>
        </p:spPr>
        <p:txBody>
          <a:bodyPr>
            <a:normAutofit fontScale="70000" lnSpcReduction="20000"/>
          </a:bodyPr>
          <a:lstStyle/>
          <a:p>
            <a:pPr marL="0" indent="0">
              <a:buNone/>
            </a:pPr>
            <a:r>
              <a:rPr lang="en-US" dirty="0"/>
              <a:t>•	</a:t>
            </a:r>
            <a:r>
              <a:rPr lang="en-US" sz="2300" dirty="0"/>
              <a:t>Perform hand hygiene. </a:t>
            </a:r>
          </a:p>
          <a:p>
            <a:pPr marL="0" indent="0">
              <a:buNone/>
            </a:pPr>
            <a:r>
              <a:rPr lang="en-US" sz="2300" dirty="0"/>
              <a:t>•	Put on gloves and, as needed, other personal protective equipment to comply with standard precautions. </a:t>
            </a:r>
          </a:p>
          <a:p>
            <a:pPr marL="0" indent="0">
              <a:buNone/>
            </a:pPr>
            <a:r>
              <a:rPr lang="en-US" sz="2300" dirty="0"/>
              <a:t>•	As you measure output, note its characteristics. Document your findings in the appropriate section of the patient's medical record.</a:t>
            </a:r>
          </a:p>
          <a:p>
            <a:pPr marL="0" indent="0">
              <a:buNone/>
            </a:pPr>
            <a:r>
              <a:rPr lang="en-US" sz="2300" dirty="0"/>
              <a:t>•	If the patient uses a bedpan or urine collection hat, pour urine from the device into a graduated measuring container and record the volume in the intake and output record, as appropriate to your role.</a:t>
            </a:r>
          </a:p>
          <a:p>
            <a:pPr marL="0" indent="0">
              <a:buNone/>
            </a:pPr>
            <a:r>
              <a:rPr lang="en-US" sz="2300" dirty="0"/>
              <a:t>•	If the patient uses a urinal, measure the volume of urine using the markings on the side of the urinal and record the volume in the intake and output record, as appropriate to your role.  </a:t>
            </a:r>
          </a:p>
          <a:p>
            <a:pPr marL="0" indent="0">
              <a:buNone/>
            </a:pPr>
            <a:r>
              <a:rPr lang="en-US" sz="2300" dirty="0"/>
              <a:t>•	If the patient has a urinary drainage bag, open the clamp and allow the urine to empty into a calibrated measuring container. A measuring container allows for a more-accurate reading of urinary output than using the markings on the side of the drainage bag. Don't touch the drainage tube to the sides of the container to reduce the risk of introducing microorganisms into the urinary drainage bag.</a:t>
            </a:r>
          </a:p>
          <a:p>
            <a:pPr marL="0" indent="0">
              <a:buNone/>
            </a:pPr>
            <a:r>
              <a:rPr lang="en-US" sz="2300" dirty="0"/>
              <a:t>  Close and secure the clamp after draining the urine.</a:t>
            </a:r>
          </a:p>
          <a:p>
            <a:pPr marL="0" indent="0">
              <a:buNone/>
            </a:pPr>
            <a:r>
              <a:rPr lang="en-US" sz="2300" dirty="0"/>
              <a:t> Record the urinary output in the intake and output record, as appropriate to your role. </a:t>
            </a:r>
          </a:p>
        </p:txBody>
      </p:sp>
    </p:spTree>
    <p:extLst>
      <p:ext uri="{BB962C8B-B14F-4D97-AF65-F5344CB8AC3E}">
        <p14:creationId xmlns:p14="http://schemas.microsoft.com/office/powerpoint/2010/main" val="916857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D4B14-A703-E32D-D468-2B16927B5FD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3FF5FF6-70A4-8C76-77C2-A6DF5D2E90FE}"/>
              </a:ext>
            </a:extLst>
          </p:cNvPr>
          <p:cNvSpPr>
            <a:spLocks noGrp="1"/>
          </p:cNvSpPr>
          <p:nvPr>
            <p:ph idx="1"/>
          </p:nvPr>
        </p:nvSpPr>
        <p:spPr>
          <a:xfrm>
            <a:off x="1451579" y="2015732"/>
            <a:ext cx="9603275" cy="4037749"/>
          </a:xfrm>
        </p:spPr>
        <p:txBody>
          <a:bodyPr>
            <a:normAutofit fontScale="62500" lnSpcReduction="20000"/>
          </a:bodyPr>
          <a:lstStyle/>
          <a:p>
            <a:pPr marL="0" indent="0">
              <a:buNone/>
            </a:pPr>
            <a:r>
              <a:rPr lang="en-US" dirty="0"/>
              <a:t>•	</a:t>
            </a:r>
            <a:r>
              <a:rPr lang="en-US" sz="2600" dirty="0"/>
              <a:t>Measure and record the volume of liquid stool and vomitus in the intake and output record, as appropriate to your role.</a:t>
            </a:r>
          </a:p>
          <a:p>
            <a:pPr marL="0" indent="0">
              <a:buNone/>
            </a:pPr>
            <a:r>
              <a:rPr lang="en-US" sz="2600" dirty="0"/>
              <a:t>•	Empty drains into a calibrated measuring container and record the volume in the appropriate space in the intake and output record, as appropriate to your role. Label each drain, and record the volume from each separately to identify the source of a change in volume. Use a medication cup or syringe for accurate measurement of volumes less than 30 </a:t>
            </a:r>
            <a:r>
              <a:rPr lang="en-US" sz="2600" dirty="0" err="1"/>
              <a:t>mL.</a:t>
            </a:r>
            <a:endParaRPr lang="en-US" sz="2600" dirty="0"/>
          </a:p>
          <a:p>
            <a:pPr marL="0" indent="0">
              <a:buNone/>
            </a:pPr>
            <a:r>
              <a:rPr lang="en-US" sz="2600" dirty="0"/>
              <a:t>•	For systems that don't get emptied, such as an NG suction container or chest tube drainage system, mark the drainage height on the container, along with the date, the time, and your initials, at the beginning of the shift. Record hourly or shift totals, as indicated, in the appropriate location in the intake and output record, as appropriate to your role.</a:t>
            </a:r>
          </a:p>
          <a:p>
            <a:pPr marL="0" indent="0">
              <a:buNone/>
            </a:pPr>
            <a:r>
              <a:rPr lang="en-US" sz="2600" dirty="0"/>
              <a:t>•	Remove and discard your gloves and, if worn, other personal protective equipment. </a:t>
            </a:r>
          </a:p>
          <a:p>
            <a:pPr marL="0" indent="0">
              <a:buNone/>
            </a:pPr>
            <a:r>
              <a:rPr lang="en-US" sz="2600" dirty="0"/>
              <a:t>•	Perform hand hygiene. </a:t>
            </a:r>
          </a:p>
          <a:p>
            <a:pPr marL="0" indent="0">
              <a:buNone/>
            </a:pPr>
            <a:r>
              <a:rPr lang="en-US" sz="2600" dirty="0"/>
              <a:t>•	Document the procedure</a:t>
            </a:r>
          </a:p>
          <a:p>
            <a:endParaRPr lang="en-US" dirty="0"/>
          </a:p>
        </p:txBody>
      </p:sp>
    </p:spTree>
    <p:extLst>
      <p:ext uri="{BB962C8B-B14F-4D97-AF65-F5344CB8AC3E}">
        <p14:creationId xmlns:p14="http://schemas.microsoft.com/office/powerpoint/2010/main" val="3648206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07EB3-438F-5731-D9B4-F1516C7DE9AC}"/>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0649865D-5174-40C3-763C-A4AF982B46B7}"/>
              </a:ext>
            </a:extLst>
          </p:cNvPr>
          <p:cNvPicPr>
            <a:picLocks noGrp="1" noChangeAspect="1"/>
          </p:cNvPicPr>
          <p:nvPr>
            <p:ph idx="1"/>
          </p:nvPr>
        </p:nvPicPr>
        <p:blipFill>
          <a:blip r:embed="rId2"/>
          <a:stretch>
            <a:fillRect/>
          </a:stretch>
        </p:blipFill>
        <p:spPr>
          <a:xfrm>
            <a:off x="914399" y="672353"/>
            <a:ext cx="9314329" cy="5532028"/>
          </a:xfrm>
          <a:prstGeom prst="rect">
            <a:avLst/>
          </a:prstGeom>
        </p:spPr>
      </p:pic>
    </p:spTree>
    <p:extLst>
      <p:ext uri="{BB962C8B-B14F-4D97-AF65-F5344CB8AC3E}">
        <p14:creationId xmlns:p14="http://schemas.microsoft.com/office/powerpoint/2010/main" val="2813740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47601-4E3F-0921-D385-EEB964B294A8}"/>
              </a:ext>
            </a:extLst>
          </p:cNvPr>
          <p:cNvSpPr>
            <a:spLocks noGrp="1"/>
          </p:cNvSpPr>
          <p:nvPr>
            <p:ph type="title"/>
          </p:nvPr>
        </p:nvSpPr>
        <p:spPr/>
        <p:txBody>
          <a:bodyPr/>
          <a:lstStyle/>
          <a:p>
            <a:r>
              <a:rPr lang="en-US" sz="1800" b="1" dirty="0">
                <a:solidFill>
                  <a:srgbClr val="000000"/>
                </a:solidFill>
                <a:effectLst/>
                <a:latin typeface="Tahoma" panose="020B0604030504040204" pitchFamily="34" charset="0"/>
                <a:ea typeface="Times New Roman" panose="02020603050405020304" pitchFamily="18" charset="0"/>
                <a:cs typeface="Arial" panose="020B0604020202020204" pitchFamily="34" charset="0"/>
              </a:rPr>
              <a:t>Urine culture</a:t>
            </a:r>
            <a:br>
              <a:rPr lang="en-US" sz="1800" dirty="0">
                <a:effectLst/>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2CA9ACE6-D3BF-28DD-03F9-9021B0C0599E}"/>
              </a:ext>
            </a:extLst>
          </p:cNvPr>
          <p:cNvSpPr>
            <a:spLocks noGrp="1"/>
          </p:cNvSpPr>
          <p:nvPr>
            <p:ph idx="1"/>
          </p:nvPr>
        </p:nvSpPr>
        <p:spPr>
          <a:xfrm>
            <a:off x="1451579" y="1934743"/>
            <a:ext cx="9734581" cy="4118737"/>
          </a:xfrm>
        </p:spPr>
        <p:txBody>
          <a:bodyPr>
            <a:normAutofit/>
          </a:bodyPr>
          <a:lstStyle/>
          <a:p>
            <a:pPr marL="0" indent="0">
              <a:buNone/>
            </a:pPr>
            <a:r>
              <a:rPr lang="en-US" dirty="0"/>
              <a:t>•	Evaluates urinary tract infection (UTI), usually bladder infection</a:t>
            </a:r>
          </a:p>
          <a:p>
            <a:pPr marL="0" indent="0">
              <a:buNone/>
            </a:pPr>
            <a:r>
              <a:rPr lang="en-US" dirty="0"/>
              <a:t>•	Most commonly used to detect bacterial infections of the upper and lower urinary tract</a:t>
            </a:r>
          </a:p>
          <a:p>
            <a:pPr marL="0" indent="0">
              <a:buNone/>
            </a:pPr>
            <a:r>
              <a:rPr lang="en-US" dirty="0"/>
              <a:t>•	May involve a quick urine screen to determine whether urine contains high bacteria or white blood cell (WBC) counts; only urine with bacteria or WBCs is processed for culture</a:t>
            </a:r>
          </a:p>
          <a:p>
            <a:pPr marL="0" indent="0">
              <a:buNone/>
            </a:pPr>
            <a:r>
              <a:rPr lang="en-US" dirty="0"/>
              <a:t>•	Preferred method of obtaining a urine specimen is clean-voided midstream collection, rather than suprapubic aspiration or catheterization</a:t>
            </a:r>
          </a:p>
          <a:p>
            <a:pPr marL="0" indent="0">
              <a:buNone/>
            </a:pPr>
            <a:endParaRPr lang="en-US" dirty="0"/>
          </a:p>
          <a:p>
            <a:endParaRPr lang="en-US" dirty="0"/>
          </a:p>
        </p:txBody>
      </p:sp>
      <p:pic>
        <p:nvPicPr>
          <p:cNvPr id="4" name="Picture 3">
            <a:extLst>
              <a:ext uri="{FF2B5EF4-FFF2-40B4-BE49-F238E27FC236}">
                <a16:creationId xmlns:a16="http://schemas.microsoft.com/office/drawing/2014/main" id="{BE1E841B-4CE8-3ECE-0AAC-9AC67DD2B079}"/>
              </a:ext>
            </a:extLst>
          </p:cNvPr>
          <p:cNvPicPr>
            <a:picLocks noChangeAspect="1"/>
          </p:cNvPicPr>
          <p:nvPr/>
        </p:nvPicPr>
        <p:blipFill>
          <a:blip r:embed="rId2"/>
          <a:stretch>
            <a:fillRect/>
          </a:stretch>
        </p:blipFill>
        <p:spPr>
          <a:xfrm>
            <a:off x="6422371" y="86893"/>
            <a:ext cx="2466975" cy="1847850"/>
          </a:xfrm>
          <a:prstGeom prst="rect">
            <a:avLst/>
          </a:prstGeom>
        </p:spPr>
      </p:pic>
    </p:spTree>
    <p:extLst>
      <p:ext uri="{BB962C8B-B14F-4D97-AF65-F5344CB8AC3E}">
        <p14:creationId xmlns:p14="http://schemas.microsoft.com/office/powerpoint/2010/main" val="3980606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8BA8F-2EA6-44B0-85AE-9FDDC3E75666}"/>
              </a:ext>
            </a:extLst>
          </p:cNvPr>
          <p:cNvSpPr>
            <a:spLocks noGrp="1"/>
          </p:cNvSpPr>
          <p:nvPr>
            <p:ph type="title"/>
          </p:nvPr>
        </p:nvSpPr>
        <p:spPr/>
        <p:txBody>
          <a:bodyPr>
            <a:normAutofit fontScale="90000"/>
          </a:bodyPr>
          <a:lstStyle/>
          <a:p>
            <a:r>
              <a:rPr lang="en-US" dirty="0"/>
              <a:t>Diagnostic Procedure</a:t>
            </a:r>
            <a:br>
              <a:rPr lang="en-US" dirty="0"/>
            </a:br>
            <a:r>
              <a:rPr lang="en-US" dirty="0"/>
              <a:t>Key Steps</a:t>
            </a:r>
            <a:br>
              <a:rPr lang="en-US" dirty="0"/>
            </a:br>
            <a:endParaRPr lang="en-US" dirty="0"/>
          </a:p>
        </p:txBody>
      </p:sp>
      <p:sp>
        <p:nvSpPr>
          <p:cNvPr id="3" name="Content Placeholder 2">
            <a:extLst>
              <a:ext uri="{FF2B5EF4-FFF2-40B4-BE49-F238E27FC236}">
                <a16:creationId xmlns:a16="http://schemas.microsoft.com/office/drawing/2014/main" id="{B91E77CB-B4AA-E034-A905-DBCA0F1BB490}"/>
              </a:ext>
            </a:extLst>
          </p:cNvPr>
          <p:cNvSpPr>
            <a:spLocks noGrp="1"/>
          </p:cNvSpPr>
          <p:nvPr>
            <p:ph idx="1"/>
          </p:nvPr>
        </p:nvSpPr>
        <p:spPr/>
        <p:txBody>
          <a:bodyPr>
            <a:normAutofit fontScale="77500" lnSpcReduction="20000"/>
          </a:bodyPr>
          <a:lstStyle/>
          <a:p>
            <a:pPr marL="0" indent="0">
              <a:buNone/>
            </a:pPr>
            <a:r>
              <a:rPr lang="en-US" dirty="0"/>
              <a:t>•	Perform hand hygiene.</a:t>
            </a:r>
          </a:p>
          <a:p>
            <a:pPr marL="0" indent="0">
              <a:buNone/>
            </a:pPr>
            <a:r>
              <a:rPr lang="en-US" dirty="0"/>
              <a:t>•	Put on gloves.</a:t>
            </a:r>
          </a:p>
          <a:p>
            <a:pPr marL="0" indent="0">
              <a:buNone/>
            </a:pPr>
            <a:r>
              <a:rPr lang="en-US" dirty="0"/>
              <a:t>•	Confirm the patient's identity using at least two patient identifiers.</a:t>
            </a:r>
          </a:p>
          <a:p>
            <a:pPr marL="0" indent="0">
              <a:buNone/>
            </a:pPr>
            <a:r>
              <a:rPr lang="en-US" dirty="0"/>
              <a:t>•	Collect an early-morning specimen (preferred because bacterial counts are highest during this time).</a:t>
            </a:r>
          </a:p>
          <a:p>
            <a:pPr marL="0" indent="0">
              <a:buNone/>
            </a:pPr>
            <a:r>
              <a:rPr lang="en-US" dirty="0"/>
              <a:t>•	Collect a clean-voided urine specimen of 3 to 5 mL of urine into a sterile container. Alternatively, collect a specimen using catheterization or aspiration from a suprapubic or indwelling catheter.</a:t>
            </a:r>
          </a:p>
          <a:p>
            <a:pPr marL="0" indent="0">
              <a:buNone/>
            </a:pPr>
            <a:r>
              <a:rPr lang="en-US" dirty="0"/>
              <a:t>•	Record the suspected diagnosis, the collection time and method, current antimicrobial therapy, and fluid- or drug-induced diuresis on the laboratory request form.</a:t>
            </a:r>
          </a:p>
          <a:p>
            <a:pPr marL="0" indent="0">
              <a:buNone/>
            </a:pPr>
            <a:r>
              <a:rPr lang="en-US" dirty="0"/>
              <a:t>•	Seal the cup with a sterile lid; label the specimen appropriately, including current use of antimicrobial drugs; and immediately send the specimen to the laboratory.</a:t>
            </a:r>
          </a:p>
          <a:p>
            <a:endParaRPr lang="en-US" dirty="0"/>
          </a:p>
        </p:txBody>
      </p:sp>
    </p:spTree>
    <p:extLst>
      <p:ext uri="{BB962C8B-B14F-4D97-AF65-F5344CB8AC3E}">
        <p14:creationId xmlns:p14="http://schemas.microsoft.com/office/powerpoint/2010/main" val="2849211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A81AD-7300-8230-B766-78E7A55EE4DD}"/>
              </a:ext>
            </a:extLst>
          </p:cNvPr>
          <p:cNvSpPr>
            <a:spLocks noGrp="1"/>
          </p:cNvSpPr>
          <p:nvPr>
            <p:ph type="title"/>
          </p:nvPr>
        </p:nvSpPr>
        <p:spPr/>
        <p:txBody>
          <a:bodyPr>
            <a:normAutofit fontScale="90000"/>
          </a:bodyPr>
          <a:lstStyle/>
          <a:p>
            <a:r>
              <a:rPr lang="en-US" dirty="0"/>
              <a:t>Urine specimen collection from an indwelling urinary catheter (Foley)</a:t>
            </a:r>
            <a:br>
              <a:rPr lang="en-US" dirty="0"/>
            </a:br>
            <a:endParaRPr lang="en-US" dirty="0"/>
          </a:p>
        </p:txBody>
      </p:sp>
      <p:sp>
        <p:nvSpPr>
          <p:cNvPr id="3" name="Content Placeholder 2">
            <a:extLst>
              <a:ext uri="{FF2B5EF4-FFF2-40B4-BE49-F238E27FC236}">
                <a16:creationId xmlns:a16="http://schemas.microsoft.com/office/drawing/2014/main" id="{0156745D-AEDE-EC23-3402-5C923884C7D2}"/>
              </a:ext>
            </a:extLst>
          </p:cNvPr>
          <p:cNvSpPr>
            <a:spLocks noGrp="1"/>
          </p:cNvSpPr>
          <p:nvPr>
            <p:ph idx="1"/>
          </p:nvPr>
        </p:nvSpPr>
        <p:spPr/>
        <p:txBody>
          <a:bodyPr/>
          <a:lstStyle/>
          <a:p>
            <a:r>
              <a:rPr lang="en-US" dirty="0"/>
              <a:t>Introduction</a:t>
            </a:r>
          </a:p>
          <a:p>
            <a:r>
              <a:rPr lang="en-US" dirty="0"/>
              <a:t>Collection of a urine specimen from an indwelling urinary catheter—obtained by aspiration with a syringe—requires maintaining a closed urinary drainage system and using sterile collection technique. Aspiration occurs through a disinfected sampling port to prevent catheter-associated urinary tract infection (CAUTI).</a:t>
            </a:r>
          </a:p>
        </p:txBody>
      </p:sp>
    </p:spTree>
    <p:extLst>
      <p:ext uri="{BB962C8B-B14F-4D97-AF65-F5344CB8AC3E}">
        <p14:creationId xmlns:p14="http://schemas.microsoft.com/office/powerpoint/2010/main" val="4566835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438A1-4BEE-E814-DD97-4E4D01752F26}"/>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BD6B9DEF-B510-C50F-66B4-6F5178F41DAB}"/>
              </a:ext>
            </a:extLst>
          </p:cNvPr>
          <p:cNvSpPr>
            <a:spLocks noGrp="1"/>
          </p:cNvSpPr>
          <p:nvPr>
            <p:ph idx="1"/>
          </p:nvPr>
        </p:nvSpPr>
        <p:spPr/>
        <p:txBody>
          <a:bodyPr/>
          <a:lstStyle/>
          <a:p>
            <a:r>
              <a:rPr lang="en-US" dirty="0"/>
              <a:t>Processing urine specimens for culture testing should occur as soon as possible, preferably within 2 hours. </a:t>
            </a:r>
          </a:p>
          <a:p>
            <a:r>
              <a:rPr lang="en-US" dirty="0"/>
              <a:t>If urine specimens can't undergo processing within 30 minutes of collection, they should be refrigerated. </a:t>
            </a:r>
          </a:p>
          <a:p>
            <a:r>
              <a:rPr lang="en-US" dirty="0"/>
              <a:t>Refrigerated specimens should be cultured within 24 hours.</a:t>
            </a:r>
            <a:r>
              <a:rPr lang="ar-JO" dirty="0"/>
              <a:t> </a:t>
            </a:r>
            <a:r>
              <a:rPr lang="en-US" dirty="0"/>
              <a:t> </a:t>
            </a:r>
          </a:p>
          <a:p>
            <a:r>
              <a:rPr lang="en-US" dirty="0"/>
              <a:t>If adhering to this guideline isn't possible, a culture tube that contains preservative should be used to prevent bacterial growth.</a:t>
            </a:r>
          </a:p>
        </p:txBody>
      </p:sp>
    </p:spTree>
    <p:extLst>
      <p:ext uri="{BB962C8B-B14F-4D97-AF65-F5344CB8AC3E}">
        <p14:creationId xmlns:p14="http://schemas.microsoft.com/office/powerpoint/2010/main" val="1631207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B616A-9EC8-F1F4-CB80-B025A37B26DB}"/>
              </a:ext>
            </a:extLst>
          </p:cNvPr>
          <p:cNvSpPr>
            <a:spLocks noGrp="1"/>
          </p:cNvSpPr>
          <p:nvPr>
            <p:ph type="title"/>
          </p:nvPr>
        </p:nvSpPr>
        <p:spPr/>
        <p:txBody>
          <a:bodyPr/>
          <a:lstStyle/>
          <a:p>
            <a:r>
              <a:rPr lang="en-US" dirty="0"/>
              <a:t>Equipment</a:t>
            </a:r>
            <a:br>
              <a:rPr lang="en-US" dirty="0"/>
            </a:br>
            <a:endParaRPr lang="en-US" dirty="0"/>
          </a:p>
        </p:txBody>
      </p:sp>
      <p:sp>
        <p:nvSpPr>
          <p:cNvPr id="3" name="Content Placeholder 2">
            <a:extLst>
              <a:ext uri="{FF2B5EF4-FFF2-40B4-BE49-F238E27FC236}">
                <a16:creationId xmlns:a16="http://schemas.microsoft.com/office/drawing/2014/main" id="{46CF27BC-5FDF-BE79-DAA4-A59BEB8012CD}"/>
              </a:ext>
            </a:extLst>
          </p:cNvPr>
          <p:cNvSpPr>
            <a:spLocks noGrp="1"/>
          </p:cNvSpPr>
          <p:nvPr>
            <p:ph idx="1"/>
          </p:nvPr>
        </p:nvSpPr>
        <p:spPr/>
        <p:txBody>
          <a:bodyPr>
            <a:normAutofit fontScale="85000" lnSpcReduction="10000"/>
          </a:bodyPr>
          <a:lstStyle/>
          <a:p>
            <a:pPr marL="0" indent="0">
              <a:buNone/>
            </a:pPr>
            <a:r>
              <a:rPr lang="en-US" dirty="0"/>
              <a:t>•	Antiseptic pad</a:t>
            </a:r>
          </a:p>
          <a:p>
            <a:pPr marL="0" indent="0">
              <a:buNone/>
            </a:pPr>
            <a:r>
              <a:rPr lang="en-US" dirty="0"/>
              <a:t>•	Gloves</a:t>
            </a:r>
          </a:p>
          <a:p>
            <a:pPr marL="0" indent="0">
              <a:buNone/>
            </a:pPr>
            <a:r>
              <a:rPr lang="en-US" dirty="0"/>
              <a:t>•	Laboratory biohazard transport bag</a:t>
            </a:r>
          </a:p>
          <a:p>
            <a:pPr marL="0" indent="0">
              <a:buNone/>
            </a:pPr>
            <a:r>
              <a:rPr lang="en-US" dirty="0"/>
              <a:t>•	Specimen label</a:t>
            </a:r>
          </a:p>
          <a:p>
            <a:pPr marL="0" indent="0">
              <a:buNone/>
            </a:pPr>
            <a:r>
              <a:rPr lang="en-US" dirty="0"/>
              <a:t>•	Sterile or nonsterile specimen container with lid (depending on the ordered test) or urine collection tube (with preservative)</a:t>
            </a:r>
          </a:p>
          <a:p>
            <a:pPr marL="0" indent="0">
              <a:buNone/>
            </a:pPr>
            <a:r>
              <a:rPr lang="en-US" dirty="0"/>
              <a:t>•	Syringe (3- to 30-mL, depending on the volume of urine required for the ordered test) or </a:t>
            </a:r>
            <a:r>
              <a:rPr lang="en-US" dirty="0" err="1"/>
              <a:t>luer</a:t>
            </a:r>
            <a:r>
              <a:rPr lang="en-US" dirty="0"/>
              <a:t>-lock access device</a:t>
            </a:r>
          </a:p>
          <a:p>
            <a:pPr marL="0" indent="0">
              <a:buNone/>
            </a:pPr>
            <a:r>
              <a:rPr lang="en-US" dirty="0"/>
              <a:t>•	Optional: ice, laboratory request form</a:t>
            </a:r>
          </a:p>
          <a:p>
            <a:endParaRPr lang="en-US" dirty="0"/>
          </a:p>
        </p:txBody>
      </p:sp>
    </p:spTree>
    <p:extLst>
      <p:ext uri="{BB962C8B-B14F-4D97-AF65-F5344CB8AC3E}">
        <p14:creationId xmlns:p14="http://schemas.microsoft.com/office/powerpoint/2010/main" val="265041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599A6-7A04-86AC-82A0-EFF68886C3ED}"/>
              </a:ext>
            </a:extLst>
          </p:cNvPr>
          <p:cNvSpPr>
            <a:spLocks noGrp="1"/>
          </p:cNvSpPr>
          <p:nvPr>
            <p:ph type="title"/>
          </p:nvPr>
        </p:nvSpPr>
        <p:spPr/>
        <p:txBody>
          <a:bodyPr>
            <a:normAutofit/>
          </a:bodyPr>
          <a:lstStyle/>
          <a:p>
            <a:r>
              <a:rPr lang="en-US" sz="2800" b="1" dirty="0">
                <a:solidFill>
                  <a:srgbClr val="232323"/>
                </a:solidFill>
                <a:effectLst/>
                <a:highlight>
                  <a:srgbClr val="C0C0C0"/>
                </a:highlight>
                <a:latin typeface="Tahoma" panose="020B0604030504040204" pitchFamily="34" charset="0"/>
                <a:ea typeface="Times New Roman" panose="02020603050405020304" pitchFamily="18" charset="0"/>
              </a:rPr>
              <a:t>Intake and output measurement </a:t>
            </a:r>
            <a:endParaRPr lang="en-US" sz="2800" dirty="0">
              <a:highlight>
                <a:srgbClr val="C0C0C0"/>
              </a:highlight>
            </a:endParaRPr>
          </a:p>
        </p:txBody>
      </p:sp>
      <p:sp>
        <p:nvSpPr>
          <p:cNvPr id="3" name="Content Placeholder 2">
            <a:extLst>
              <a:ext uri="{FF2B5EF4-FFF2-40B4-BE49-F238E27FC236}">
                <a16:creationId xmlns:a16="http://schemas.microsoft.com/office/drawing/2014/main" id="{730EE5A0-95A3-0B0F-1974-4330E902988D}"/>
              </a:ext>
            </a:extLst>
          </p:cNvPr>
          <p:cNvSpPr>
            <a:spLocks noGrp="1"/>
          </p:cNvSpPr>
          <p:nvPr>
            <p:ph idx="1"/>
          </p:nvPr>
        </p:nvSpPr>
        <p:spPr/>
        <p:txBody>
          <a:bodyPr/>
          <a:lstStyle/>
          <a:p>
            <a:r>
              <a:rPr lang="en-US" sz="1800" dirty="0">
                <a:solidFill>
                  <a:srgbClr val="232323"/>
                </a:solidFill>
                <a:effectLst/>
                <a:latin typeface="Tahoma" panose="020B0604030504040204" pitchFamily="34" charset="0"/>
                <a:ea typeface="Times New Roman" panose="02020603050405020304" pitchFamily="18" charset="0"/>
              </a:rPr>
              <a:t>Monitoring of fluid intake and output is essential in patients who undergo surgery, receive IV therapy or parenteral or enteral feedings, have fluid and electrolyte imbalances, or have nasogastric (NG) tubes connected to drainage</a:t>
            </a:r>
          </a:p>
          <a:p>
            <a:r>
              <a:rPr lang="en-US" sz="1800" dirty="0">
                <a:solidFill>
                  <a:srgbClr val="232323"/>
                </a:solidFill>
                <a:effectLst/>
                <a:latin typeface="Tahoma" panose="020B0604030504040204" pitchFamily="34" charset="0"/>
                <a:ea typeface="Times New Roman" panose="02020603050405020304" pitchFamily="18" charset="0"/>
              </a:rPr>
              <a:t>Monitoring is also required in patients with burns, hemorrhage, vomiting, diarrhea, edema, or kidney, liver, or heart disease</a:t>
            </a:r>
          </a:p>
          <a:p>
            <a:r>
              <a:rPr lang="en-US" sz="1800" dirty="0">
                <a:solidFill>
                  <a:srgbClr val="232323"/>
                </a:solidFill>
                <a:effectLst/>
                <a:latin typeface="Tahoma" panose="020B0604030504040204" pitchFamily="34" charset="0"/>
                <a:ea typeface="Times New Roman" panose="02020603050405020304" pitchFamily="18" charset="0"/>
              </a:rPr>
              <a:t>Intake and output measurement helps monitor a patient's response to treatment, particularly when a patient is receiving treatment for dehydration or heart failure</a:t>
            </a:r>
            <a:endParaRPr lang="en-US" dirty="0"/>
          </a:p>
        </p:txBody>
      </p:sp>
    </p:spTree>
    <p:extLst>
      <p:ext uri="{BB962C8B-B14F-4D97-AF65-F5344CB8AC3E}">
        <p14:creationId xmlns:p14="http://schemas.microsoft.com/office/powerpoint/2010/main" val="25266456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C5451-8921-E9C8-E708-6DDA609B93CE}"/>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8864B11A-1520-DFBE-56D9-1F725628A630}"/>
              </a:ext>
            </a:extLst>
          </p:cNvPr>
          <p:cNvPicPr>
            <a:picLocks noGrp="1" noChangeAspect="1"/>
          </p:cNvPicPr>
          <p:nvPr>
            <p:ph idx="1"/>
          </p:nvPr>
        </p:nvPicPr>
        <p:blipFill>
          <a:blip r:embed="rId2"/>
          <a:stretch>
            <a:fillRect/>
          </a:stretch>
        </p:blipFill>
        <p:spPr>
          <a:xfrm>
            <a:off x="3953404" y="2016125"/>
            <a:ext cx="4599517" cy="3449638"/>
          </a:xfrm>
          <a:prstGeom prst="rect">
            <a:avLst/>
          </a:prstGeom>
        </p:spPr>
      </p:pic>
    </p:spTree>
    <p:extLst>
      <p:ext uri="{BB962C8B-B14F-4D97-AF65-F5344CB8AC3E}">
        <p14:creationId xmlns:p14="http://schemas.microsoft.com/office/powerpoint/2010/main" val="103395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73689-E728-5193-E42A-6FF2CD556A00}"/>
              </a:ext>
            </a:extLst>
          </p:cNvPr>
          <p:cNvSpPr>
            <a:spLocks noGrp="1"/>
          </p:cNvSpPr>
          <p:nvPr>
            <p:ph type="title"/>
          </p:nvPr>
        </p:nvSpPr>
        <p:spPr/>
        <p:txBody>
          <a:bodyPr/>
          <a:lstStyle/>
          <a:p>
            <a:r>
              <a:rPr lang="en-US" dirty="0"/>
              <a:t>Implementation</a:t>
            </a:r>
            <a:br>
              <a:rPr lang="en-US" dirty="0"/>
            </a:br>
            <a:endParaRPr lang="en-US" dirty="0"/>
          </a:p>
        </p:txBody>
      </p:sp>
      <p:sp>
        <p:nvSpPr>
          <p:cNvPr id="3" name="Content Placeholder 2">
            <a:extLst>
              <a:ext uri="{FF2B5EF4-FFF2-40B4-BE49-F238E27FC236}">
                <a16:creationId xmlns:a16="http://schemas.microsoft.com/office/drawing/2014/main" id="{A42A1D4C-B651-7C67-1BF8-E3811A847A1B}"/>
              </a:ext>
            </a:extLst>
          </p:cNvPr>
          <p:cNvSpPr>
            <a:spLocks noGrp="1"/>
          </p:cNvSpPr>
          <p:nvPr>
            <p:ph idx="1"/>
          </p:nvPr>
        </p:nvSpPr>
        <p:spPr>
          <a:xfrm>
            <a:off x="1451579" y="2015732"/>
            <a:ext cx="9603275" cy="4037749"/>
          </a:xfrm>
        </p:spPr>
        <p:txBody>
          <a:bodyPr>
            <a:normAutofit fontScale="77500" lnSpcReduction="20000"/>
          </a:bodyPr>
          <a:lstStyle/>
          <a:p>
            <a:pPr marL="0" indent="0">
              <a:buNone/>
            </a:pPr>
            <a:r>
              <a:rPr lang="en-US" dirty="0"/>
              <a:t>•	Verify the practitioner's order.</a:t>
            </a:r>
          </a:p>
          <a:p>
            <a:pPr marL="0" indent="0">
              <a:buNone/>
            </a:pPr>
            <a:r>
              <a:rPr lang="en-US" dirty="0"/>
              <a:t>•	Gather and prepare the necessary equipment and supplies.</a:t>
            </a:r>
          </a:p>
          <a:p>
            <a:pPr marL="0" indent="0">
              <a:buNone/>
            </a:pPr>
            <a:r>
              <a:rPr lang="en-US" dirty="0"/>
              <a:t>•	Perform hand hygiene.</a:t>
            </a:r>
            <a:r>
              <a:rPr lang="ar-JO" dirty="0"/>
              <a:t> </a:t>
            </a:r>
            <a:endParaRPr lang="en-US" dirty="0"/>
          </a:p>
          <a:p>
            <a:pPr marL="0" indent="0">
              <a:buNone/>
            </a:pPr>
            <a:r>
              <a:rPr lang="en-US" dirty="0"/>
              <a:t>•	Confirm the patient's identity using at least two patient identifiers</a:t>
            </a:r>
            <a:r>
              <a:rPr lang="ar-JO" dirty="0"/>
              <a:t> </a:t>
            </a:r>
            <a:endParaRPr lang="en-US" dirty="0"/>
          </a:p>
          <a:p>
            <a:pPr marL="0" indent="0">
              <a:buNone/>
            </a:pPr>
            <a:r>
              <a:rPr lang="en-US" dirty="0"/>
              <a:t>•	Provide privacy.</a:t>
            </a:r>
            <a:r>
              <a:rPr lang="ar-JO" dirty="0"/>
              <a:t> </a:t>
            </a:r>
            <a:endParaRPr lang="en-US" dirty="0"/>
          </a:p>
          <a:p>
            <a:pPr marL="0" indent="0">
              <a:buNone/>
            </a:pPr>
            <a:r>
              <a:rPr lang="en-US" dirty="0"/>
              <a:t>•	Explain the procedure to the patient and family (if appropriate) according to their individual communication and learning needs to increase their understanding, allay their fears, and enhance cooperation.</a:t>
            </a:r>
          </a:p>
          <a:p>
            <a:pPr marL="0" indent="0">
              <a:buNone/>
            </a:pPr>
            <a:r>
              <a:rPr lang="en-US" dirty="0"/>
              <a:t>•	Perform hand hygiene.</a:t>
            </a:r>
            <a:r>
              <a:rPr lang="ar-JO" dirty="0"/>
              <a:t> </a:t>
            </a:r>
            <a:endParaRPr lang="en-US" dirty="0"/>
          </a:p>
          <a:p>
            <a:pPr marL="0" indent="0">
              <a:buNone/>
            </a:pPr>
            <a:r>
              <a:rPr lang="en-US" dirty="0"/>
              <a:t>•	Put on gloves to comply with standard precautions.</a:t>
            </a:r>
            <a:r>
              <a:rPr lang="ar-JO" dirty="0"/>
              <a:t> </a:t>
            </a:r>
            <a:endParaRPr lang="en-US" dirty="0"/>
          </a:p>
          <a:p>
            <a:pPr marL="0" indent="0">
              <a:buNone/>
            </a:pPr>
            <a:r>
              <a:rPr lang="en-US" dirty="0"/>
              <a:t>•	Drain urine from the drainage tube into a collection bag.</a:t>
            </a:r>
          </a:p>
          <a:p>
            <a:pPr marL="0" indent="0">
              <a:buNone/>
            </a:pPr>
            <a:r>
              <a:rPr lang="en-US" dirty="0"/>
              <a:t>•	Disinfect the sampling port with an antiseptic pad and then allow it to dry.</a:t>
            </a:r>
          </a:p>
          <a:p>
            <a:endParaRPr lang="en-US" dirty="0"/>
          </a:p>
        </p:txBody>
      </p:sp>
    </p:spTree>
    <p:extLst>
      <p:ext uri="{BB962C8B-B14F-4D97-AF65-F5344CB8AC3E}">
        <p14:creationId xmlns:p14="http://schemas.microsoft.com/office/powerpoint/2010/main" val="2584034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C2F01-34C0-5FB2-52AE-AF510751319A}"/>
              </a:ext>
            </a:extLst>
          </p:cNvPr>
          <p:cNvSpPr>
            <a:spLocks noGrp="1"/>
          </p:cNvSpPr>
          <p:nvPr>
            <p:ph type="title"/>
          </p:nvPr>
        </p:nvSpPr>
        <p:spPr>
          <a:xfrm>
            <a:off x="1675099" y="204813"/>
            <a:ext cx="9317494" cy="394361"/>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3F883CA7-590B-A77F-42F2-5BED42600516}"/>
              </a:ext>
            </a:extLst>
          </p:cNvPr>
          <p:cNvSpPr>
            <a:spLocks noGrp="1"/>
          </p:cNvSpPr>
          <p:nvPr>
            <p:ph idx="1"/>
          </p:nvPr>
        </p:nvSpPr>
        <p:spPr>
          <a:xfrm>
            <a:off x="1198880" y="843280"/>
            <a:ext cx="9793713" cy="5273040"/>
          </a:xfrm>
        </p:spPr>
        <p:txBody>
          <a:bodyPr>
            <a:normAutofit fontScale="55000" lnSpcReduction="20000"/>
          </a:bodyPr>
          <a:lstStyle/>
          <a:p>
            <a:pPr marL="0" indent="0">
              <a:buNone/>
            </a:pPr>
            <a:r>
              <a:rPr lang="en-US" sz="2900" dirty="0"/>
              <a:t>For collection using a syringe</a:t>
            </a:r>
          </a:p>
          <a:p>
            <a:pPr marL="0" indent="0">
              <a:buNone/>
            </a:pPr>
            <a:r>
              <a:rPr lang="en-US" sz="2900" dirty="0"/>
              <a:t>•	Attach the syringe to the sampling port.  </a:t>
            </a:r>
          </a:p>
          <a:p>
            <a:pPr marL="0" indent="0">
              <a:buNone/>
            </a:pPr>
            <a:r>
              <a:rPr lang="en-US" sz="2900" dirty="0"/>
              <a:t>•	When fresh urine appears in the tubing, aspirate the specimen into the syringe.  </a:t>
            </a:r>
          </a:p>
          <a:p>
            <a:pPr marL="0" indent="0">
              <a:buNone/>
            </a:pPr>
            <a:r>
              <a:rPr lang="en-US" sz="2900" dirty="0"/>
              <a:t>•	Remove the syringe from the sampling port.</a:t>
            </a:r>
          </a:p>
          <a:p>
            <a:pPr marL="0" indent="0">
              <a:buNone/>
            </a:pPr>
            <a:r>
              <a:rPr lang="en-US" sz="2900" dirty="0"/>
              <a:t>•	Slowly transfer the specimen to the appropriate container.</a:t>
            </a:r>
          </a:p>
          <a:p>
            <a:pPr marL="0" indent="0">
              <a:buNone/>
            </a:pPr>
            <a:r>
              <a:rPr lang="en-US" sz="2900" dirty="0"/>
              <a:t>•	Discard the syringe in an appropriate receptacle.</a:t>
            </a:r>
            <a:r>
              <a:rPr lang="ar-JO" sz="2900" dirty="0"/>
              <a:t> </a:t>
            </a:r>
            <a:endParaRPr lang="en-US" sz="2900" dirty="0"/>
          </a:p>
          <a:p>
            <a:pPr marL="0" indent="0">
              <a:buNone/>
            </a:pPr>
            <a:r>
              <a:rPr lang="en-US" sz="2900" dirty="0"/>
              <a:t>For collection using a luer-lock access device</a:t>
            </a:r>
          </a:p>
          <a:p>
            <a:pPr marL="0" indent="0">
              <a:buNone/>
            </a:pPr>
            <a:r>
              <a:rPr lang="en-US" sz="2900" dirty="0"/>
              <a:t>•	Attach the luer-lock access device to the sampling port.  </a:t>
            </a:r>
          </a:p>
          <a:p>
            <a:pPr marL="0" indent="0">
              <a:buNone/>
            </a:pPr>
            <a:r>
              <a:rPr lang="en-US" sz="2900" dirty="0"/>
              <a:t>•	When fresh urine appears in the tubing, securely grasp the access device and push the collection tube into the access device.  </a:t>
            </a:r>
          </a:p>
          <a:p>
            <a:pPr marL="0" indent="0">
              <a:buNone/>
            </a:pPr>
            <a:r>
              <a:rPr lang="en-US" sz="2900" dirty="0"/>
              <a:t>•	Allow the natural vacuum of the tube to draw the specimen into the tube until the vacuum no longer continues to draw, which indicates complete filling. </a:t>
            </a:r>
          </a:p>
          <a:p>
            <a:pPr marL="0" indent="0">
              <a:buNone/>
            </a:pPr>
            <a:r>
              <a:rPr lang="en-US" sz="2900" dirty="0"/>
              <a:t>•	Remove the luer-lock access device from the sampling port.</a:t>
            </a:r>
          </a:p>
          <a:p>
            <a:pPr marL="0" indent="0">
              <a:buNone/>
            </a:pPr>
            <a:r>
              <a:rPr lang="en-US" sz="2900" dirty="0"/>
              <a:t>•	Discard the luer-lock access device in an appropriate receptacle. </a:t>
            </a:r>
          </a:p>
          <a:p>
            <a:endParaRPr lang="en-US" dirty="0"/>
          </a:p>
        </p:txBody>
      </p:sp>
    </p:spTree>
    <p:extLst>
      <p:ext uri="{BB962C8B-B14F-4D97-AF65-F5344CB8AC3E}">
        <p14:creationId xmlns:p14="http://schemas.microsoft.com/office/powerpoint/2010/main" val="3770484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0F39-76DD-94C4-8AE5-46BE7A1ED82B}"/>
              </a:ext>
            </a:extLst>
          </p:cNvPr>
          <p:cNvSpPr>
            <a:spLocks noGrp="1"/>
          </p:cNvSpPr>
          <p:nvPr>
            <p:ph type="title"/>
          </p:nvPr>
        </p:nvSpPr>
        <p:spPr/>
        <p:txBody>
          <a:bodyPr/>
          <a:lstStyle/>
          <a:p>
            <a:r>
              <a:rPr lang="en-US" dirty="0"/>
              <a:t>luer-lock access device</a:t>
            </a:r>
          </a:p>
        </p:txBody>
      </p:sp>
      <p:pic>
        <p:nvPicPr>
          <p:cNvPr id="4" name="Content Placeholder 3">
            <a:extLst>
              <a:ext uri="{FF2B5EF4-FFF2-40B4-BE49-F238E27FC236}">
                <a16:creationId xmlns:a16="http://schemas.microsoft.com/office/drawing/2014/main" id="{00A3D576-2FDE-3275-617E-0DEEF89DA5DF}"/>
              </a:ext>
            </a:extLst>
          </p:cNvPr>
          <p:cNvPicPr>
            <a:picLocks noGrp="1" noChangeAspect="1"/>
          </p:cNvPicPr>
          <p:nvPr>
            <p:ph idx="1"/>
          </p:nvPr>
        </p:nvPicPr>
        <p:blipFill>
          <a:blip r:embed="rId2"/>
          <a:stretch>
            <a:fillRect/>
          </a:stretch>
        </p:blipFill>
        <p:spPr>
          <a:xfrm>
            <a:off x="4528343" y="2016125"/>
            <a:ext cx="3449638" cy="3449638"/>
          </a:xfrm>
          <a:prstGeom prst="rect">
            <a:avLst/>
          </a:prstGeom>
        </p:spPr>
      </p:pic>
      <p:pic>
        <p:nvPicPr>
          <p:cNvPr id="5" name="Picture 4">
            <a:extLst>
              <a:ext uri="{FF2B5EF4-FFF2-40B4-BE49-F238E27FC236}">
                <a16:creationId xmlns:a16="http://schemas.microsoft.com/office/drawing/2014/main" id="{D8A71010-7709-8E28-44C7-8959DE4E9979}"/>
              </a:ext>
            </a:extLst>
          </p:cNvPr>
          <p:cNvPicPr>
            <a:picLocks noChangeAspect="1"/>
          </p:cNvPicPr>
          <p:nvPr/>
        </p:nvPicPr>
        <p:blipFill>
          <a:blip r:embed="rId3"/>
          <a:stretch>
            <a:fillRect/>
          </a:stretch>
        </p:blipFill>
        <p:spPr>
          <a:xfrm>
            <a:off x="1364615" y="2695257"/>
            <a:ext cx="2838450" cy="1609725"/>
          </a:xfrm>
          <a:prstGeom prst="rect">
            <a:avLst/>
          </a:prstGeom>
        </p:spPr>
      </p:pic>
    </p:spTree>
    <p:extLst>
      <p:ext uri="{BB962C8B-B14F-4D97-AF65-F5344CB8AC3E}">
        <p14:creationId xmlns:p14="http://schemas.microsoft.com/office/powerpoint/2010/main" val="39091368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17223-E702-0E82-784F-77DA437A7BE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CAB5396-0549-9340-32C4-96FFC5C80900}"/>
              </a:ext>
            </a:extLst>
          </p:cNvPr>
          <p:cNvSpPr>
            <a:spLocks noGrp="1"/>
          </p:cNvSpPr>
          <p:nvPr>
            <p:ph idx="1"/>
          </p:nvPr>
        </p:nvSpPr>
        <p:spPr/>
        <p:txBody>
          <a:bodyPr>
            <a:normAutofit fontScale="85000" lnSpcReduction="20000"/>
          </a:bodyPr>
          <a:lstStyle/>
          <a:p>
            <a:r>
              <a:rPr lang="en-US" dirty="0"/>
              <a:t>Completing the procedure</a:t>
            </a:r>
          </a:p>
          <a:p>
            <a:r>
              <a:rPr lang="en-US" dirty="0"/>
              <a:t>•	Remove and discard your gloves.</a:t>
            </a:r>
          </a:p>
          <a:p>
            <a:r>
              <a:rPr lang="en-US" dirty="0"/>
              <a:t>•	Perform hand hygiene.</a:t>
            </a:r>
          </a:p>
          <a:p>
            <a:r>
              <a:rPr lang="en-US" dirty="0"/>
              <a:t>•	Label the specimen in the presence of the patient to prevent mislabeling. </a:t>
            </a:r>
          </a:p>
          <a:p>
            <a:r>
              <a:rPr lang="en-US" dirty="0"/>
              <a:t>•	Place the specimen in a laboratory biohazard transport bag and send it immediately to the laboratory with the appropriate laboratory request form (if necessary) or refrigerate it if transport may be delayed.19 If a urine culture is to be performed, make sure that you list current antibiotic therapy on the laboratory request form, if required by your facility.</a:t>
            </a:r>
          </a:p>
          <a:p>
            <a:r>
              <a:rPr lang="en-US" dirty="0"/>
              <a:t>•	Perform hand hygiene.</a:t>
            </a:r>
          </a:p>
          <a:p>
            <a:r>
              <a:rPr lang="en-US" dirty="0"/>
              <a:t>•	Document the procedure. </a:t>
            </a:r>
          </a:p>
          <a:p>
            <a:endParaRPr lang="en-US" dirty="0"/>
          </a:p>
        </p:txBody>
      </p:sp>
    </p:spTree>
    <p:extLst>
      <p:ext uri="{BB962C8B-B14F-4D97-AF65-F5344CB8AC3E}">
        <p14:creationId xmlns:p14="http://schemas.microsoft.com/office/powerpoint/2010/main" val="3280463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D4988-DFAA-405C-15AC-A72F688F6EB4}"/>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67581D4E-DCCB-0DC6-98EA-702164475868}"/>
              </a:ext>
            </a:extLst>
          </p:cNvPr>
          <p:cNvPicPr>
            <a:picLocks noGrp="1" noChangeAspect="1"/>
          </p:cNvPicPr>
          <p:nvPr>
            <p:ph idx="1"/>
          </p:nvPr>
        </p:nvPicPr>
        <p:blipFill>
          <a:blip r:embed="rId2"/>
          <a:stretch>
            <a:fillRect/>
          </a:stretch>
        </p:blipFill>
        <p:spPr>
          <a:xfrm>
            <a:off x="0" y="374416"/>
            <a:ext cx="11898239" cy="4527737"/>
          </a:xfrm>
          <a:prstGeom prst="rect">
            <a:avLst/>
          </a:prstGeom>
        </p:spPr>
      </p:pic>
    </p:spTree>
    <p:extLst>
      <p:ext uri="{BB962C8B-B14F-4D97-AF65-F5344CB8AC3E}">
        <p14:creationId xmlns:p14="http://schemas.microsoft.com/office/powerpoint/2010/main" val="4216538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232A5-BDC2-DCBE-0864-A7BAC42DAF71}"/>
              </a:ext>
            </a:extLst>
          </p:cNvPr>
          <p:cNvSpPr>
            <a:spLocks noGrp="1"/>
          </p:cNvSpPr>
          <p:nvPr>
            <p:ph type="title"/>
          </p:nvPr>
        </p:nvSpPr>
        <p:spPr/>
        <p:txBody>
          <a:bodyPr/>
          <a:lstStyle/>
          <a:p>
            <a:r>
              <a:rPr lang="en-US" sz="3200" b="1" dirty="0">
                <a:solidFill>
                  <a:srgbClr val="232323"/>
                </a:solidFill>
                <a:effectLst/>
                <a:highlight>
                  <a:srgbClr val="C0C0C0"/>
                </a:highlight>
                <a:latin typeface="Tahoma" panose="020B0604030504040204" pitchFamily="34" charset="0"/>
                <a:ea typeface="Times New Roman" panose="02020603050405020304" pitchFamily="18" charset="0"/>
              </a:rPr>
              <a:t>Intake and output measurement </a:t>
            </a:r>
            <a:endParaRPr lang="en-US" dirty="0"/>
          </a:p>
        </p:txBody>
      </p:sp>
      <p:pic>
        <p:nvPicPr>
          <p:cNvPr id="4" name="Content Placeholder 3">
            <a:extLst>
              <a:ext uri="{FF2B5EF4-FFF2-40B4-BE49-F238E27FC236}">
                <a16:creationId xmlns:a16="http://schemas.microsoft.com/office/drawing/2014/main" id="{AD5213E4-3EB2-DE83-96D3-94190B0DD969}"/>
              </a:ext>
            </a:extLst>
          </p:cNvPr>
          <p:cNvPicPr>
            <a:picLocks noGrp="1" noChangeAspect="1"/>
          </p:cNvPicPr>
          <p:nvPr>
            <p:ph idx="1"/>
          </p:nvPr>
        </p:nvPicPr>
        <p:blipFill>
          <a:blip r:embed="rId2"/>
          <a:stretch>
            <a:fillRect/>
          </a:stretch>
        </p:blipFill>
        <p:spPr>
          <a:xfrm>
            <a:off x="2456329" y="2462218"/>
            <a:ext cx="8498542" cy="3436558"/>
          </a:xfrm>
          <a:prstGeom prst="rect">
            <a:avLst/>
          </a:prstGeom>
        </p:spPr>
      </p:pic>
    </p:spTree>
    <p:extLst>
      <p:ext uri="{BB962C8B-B14F-4D97-AF65-F5344CB8AC3E}">
        <p14:creationId xmlns:p14="http://schemas.microsoft.com/office/powerpoint/2010/main" val="1677479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4EA93-18EE-E351-56BD-0BBFB0DED73F}"/>
              </a:ext>
            </a:extLst>
          </p:cNvPr>
          <p:cNvSpPr>
            <a:spLocks noGrp="1"/>
          </p:cNvSpPr>
          <p:nvPr>
            <p:ph type="title"/>
          </p:nvPr>
        </p:nvSpPr>
        <p:spPr/>
        <p:txBody>
          <a:bodyPr/>
          <a:lstStyle/>
          <a:p>
            <a:r>
              <a:rPr lang="en-US" sz="3600" dirty="0">
                <a:effectLst/>
                <a:highlight>
                  <a:srgbClr val="C0C0C0"/>
                </a:highlight>
                <a:latin typeface="Tahoma" panose="020B0604030504040204" pitchFamily="34" charset="0"/>
                <a:ea typeface="Times New Roman" panose="02020603050405020304" pitchFamily="18" charset="0"/>
                <a:cs typeface="Arial" panose="020B0604020202020204" pitchFamily="34" charset="0"/>
              </a:rPr>
              <a:t>Fluid intake</a:t>
            </a:r>
            <a:endParaRPr lang="en-US" dirty="0">
              <a:highlight>
                <a:srgbClr val="C0C0C0"/>
              </a:highlight>
            </a:endParaRPr>
          </a:p>
        </p:txBody>
      </p:sp>
      <p:sp>
        <p:nvSpPr>
          <p:cNvPr id="3" name="Content Placeholder 2">
            <a:extLst>
              <a:ext uri="{FF2B5EF4-FFF2-40B4-BE49-F238E27FC236}">
                <a16:creationId xmlns:a16="http://schemas.microsoft.com/office/drawing/2014/main" id="{520EA4B7-78EE-BE46-6B34-B3E861DB33E0}"/>
              </a:ext>
            </a:extLst>
          </p:cNvPr>
          <p:cNvSpPr>
            <a:spLocks noGrp="1"/>
          </p:cNvSpPr>
          <p:nvPr>
            <p:ph idx="1"/>
          </p:nvPr>
        </p:nvSpPr>
        <p:spPr/>
        <p:txBody>
          <a:bodyPr>
            <a:normAutofit/>
          </a:bodyPr>
          <a:lstStyle/>
          <a:p>
            <a:pPr marL="0" marR="0">
              <a:lnSpc>
                <a:spcPct val="107000"/>
              </a:lnSpc>
              <a:spcBef>
                <a:spcPts val="0"/>
              </a:spcBef>
              <a:spcAft>
                <a:spcPts val="800"/>
              </a:spcAft>
            </a:pPr>
            <a:r>
              <a:rPr lang="en-US" sz="2400" dirty="0">
                <a:solidFill>
                  <a:srgbClr val="232323"/>
                </a:solidFill>
                <a:effectLst/>
                <a:latin typeface="Tahoma" panose="020B0604030504040204" pitchFamily="34" charset="0"/>
                <a:ea typeface="Times New Roman" panose="02020603050405020304" pitchFamily="18" charset="0"/>
                <a:cs typeface="Arial" panose="020B0604020202020204" pitchFamily="34" charset="0"/>
              </a:rPr>
              <a:t>includes oral fluids;</a:t>
            </a:r>
          </a:p>
          <a:p>
            <a:pPr marL="0" marR="0">
              <a:lnSpc>
                <a:spcPct val="107000"/>
              </a:lnSpc>
              <a:spcBef>
                <a:spcPts val="0"/>
              </a:spcBef>
              <a:spcAft>
                <a:spcPts val="800"/>
              </a:spcAft>
            </a:pPr>
            <a:r>
              <a:rPr lang="en-US" sz="2400" dirty="0">
                <a:solidFill>
                  <a:srgbClr val="232323"/>
                </a:solidFill>
                <a:effectLst/>
                <a:latin typeface="Tahoma" panose="020B0604030504040204" pitchFamily="34" charset="0"/>
                <a:ea typeface="Times New Roman" panose="02020603050405020304" pitchFamily="18" charset="0"/>
                <a:cs typeface="Arial" panose="020B0604020202020204" pitchFamily="34" charset="0"/>
              </a:rPr>
              <a:t> IV fluids, </a:t>
            </a:r>
          </a:p>
          <a:p>
            <a:pPr marL="0" marR="0">
              <a:lnSpc>
                <a:spcPct val="107000"/>
              </a:lnSpc>
              <a:spcBef>
                <a:spcPts val="0"/>
              </a:spcBef>
              <a:spcAft>
                <a:spcPts val="800"/>
              </a:spcAft>
            </a:pPr>
            <a:r>
              <a:rPr lang="en-US" sz="2400" dirty="0">
                <a:solidFill>
                  <a:srgbClr val="232323"/>
                </a:solidFill>
                <a:effectLst/>
                <a:latin typeface="Tahoma" panose="020B0604030504040204" pitchFamily="34" charset="0"/>
                <a:ea typeface="Times New Roman" panose="02020603050405020304" pitchFamily="18" charset="0"/>
                <a:cs typeface="Arial" panose="020B0604020202020204" pitchFamily="34" charset="0"/>
              </a:rPr>
              <a:t>medications,</a:t>
            </a:r>
          </a:p>
          <a:p>
            <a:pPr marL="0" marR="0">
              <a:lnSpc>
                <a:spcPct val="107000"/>
              </a:lnSpc>
              <a:spcBef>
                <a:spcPts val="0"/>
              </a:spcBef>
              <a:spcAft>
                <a:spcPts val="800"/>
              </a:spcAft>
            </a:pPr>
            <a:r>
              <a:rPr lang="en-US" sz="2400" dirty="0">
                <a:solidFill>
                  <a:srgbClr val="232323"/>
                </a:solidFill>
                <a:effectLst/>
                <a:latin typeface="Tahoma" panose="020B0604030504040204" pitchFamily="34" charset="0"/>
                <a:ea typeface="Times New Roman" panose="02020603050405020304" pitchFamily="18" charset="0"/>
                <a:cs typeface="Arial" panose="020B0604020202020204" pitchFamily="34" charset="0"/>
              </a:rPr>
              <a:t> blood products,</a:t>
            </a:r>
          </a:p>
          <a:p>
            <a:pPr marL="0" marR="0">
              <a:lnSpc>
                <a:spcPct val="107000"/>
              </a:lnSpc>
              <a:spcBef>
                <a:spcPts val="0"/>
              </a:spcBef>
              <a:spcAft>
                <a:spcPts val="800"/>
              </a:spcAft>
            </a:pPr>
            <a:r>
              <a:rPr lang="en-US" sz="2400" dirty="0">
                <a:solidFill>
                  <a:srgbClr val="232323"/>
                </a:solidFill>
                <a:effectLst/>
                <a:latin typeface="Tahoma" panose="020B0604030504040204" pitchFamily="34" charset="0"/>
                <a:ea typeface="Times New Roman" panose="02020603050405020304" pitchFamily="18" charset="0"/>
                <a:cs typeface="Arial" panose="020B0604020202020204" pitchFamily="34" charset="0"/>
              </a:rPr>
              <a:t> and flushes; tube feedings and flushes; liquid medications; and other fluid instillations or irrigations, such as bladder irrigations</a:t>
            </a:r>
            <a:r>
              <a:rPr lang="en-US" sz="1400" u="sng" baseline="30000" dirty="0">
                <a:solidFill>
                  <a:srgbClr val="232323"/>
                </a:solidFill>
                <a:effectLst/>
                <a:latin typeface="Tahoma" panose="020B0604030504040204" pitchFamily="34" charset="0"/>
                <a:ea typeface="Times New Roman" panose="02020603050405020304" pitchFamily="18" charset="0"/>
                <a:cs typeface="Arial" panose="020B0604020202020204" pitchFamily="34" charset="0"/>
              </a:rPr>
              <a:t>4</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226131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C95E9-3A22-969B-861B-DF25BAC67C8D}"/>
              </a:ext>
            </a:extLst>
          </p:cNvPr>
          <p:cNvSpPr>
            <a:spLocks noGrp="1"/>
          </p:cNvSpPr>
          <p:nvPr>
            <p:ph type="title"/>
          </p:nvPr>
        </p:nvSpPr>
        <p:spPr/>
        <p:txBody>
          <a:bodyPr/>
          <a:lstStyle/>
          <a:p>
            <a:r>
              <a:rPr lang="en-US" sz="3600" dirty="0">
                <a:solidFill>
                  <a:srgbClr val="232323"/>
                </a:solidFill>
                <a:effectLst/>
                <a:highlight>
                  <a:srgbClr val="C0C0C0"/>
                </a:highlight>
                <a:latin typeface="Tahoma" panose="020B0604030504040204" pitchFamily="34" charset="0"/>
                <a:ea typeface="Times New Roman" panose="02020603050405020304" pitchFamily="18" charset="0"/>
                <a:cs typeface="Arial" panose="020B0604020202020204" pitchFamily="34" charset="0"/>
              </a:rPr>
              <a:t>. Fluid output</a:t>
            </a:r>
            <a:endParaRPr lang="en-US" dirty="0">
              <a:highlight>
                <a:srgbClr val="C0C0C0"/>
              </a:highlight>
            </a:endParaRPr>
          </a:p>
        </p:txBody>
      </p:sp>
      <p:sp>
        <p:nvSpPr>
          <p:cNvPr id="3" name="Content Placeholder 2">
            <a:extLst>
              <a:ext uri="{FF2B5EF4-FFF2-40B4-BE49-F238E27FC236}">
                <a16:creationId xmlns:a16="http://schemas.microsoft.com/office/drawing/2014/main" id="{21958547-C91F-BFBC-01B9-508556A1A7B0}"/>
              </a:ext>
            </a:extLst>
          </p:cNvPr>
          <p:cNvSpPr>
            <a:spLocks noGrp="1"/>
          </p:cNvSpPr>
          <p:nvPr>
            <p:ph idx="1"/>
          </p:nvPr>
        </p:nvSpPr>
        <p:spPr/>
        <p:txBody>
          <a:bodyPr>
            <a:normAutofit fontScale="77500" lnSpcReduction="20000"/>
          </a:bodyPr>
          <a:lstStyle/>
          <a:p>
            <a:r>
              <a:rPr lang="en-US" sz="2400" dirty="0">
                <a:solidFill>
                  <a:srgbClr val="232323"/>
                </a:solidFill>
                <a:effectLst/>
                <a:latin typeface="Tahoma" panose="020B0604030504040204" pitchFamily="34" charset="0"/>
                <a:ea typeface="Times New Roman" panose="02020603050405020304" pitchFamily="18" charset="0"/>
                <a:cs typeface="Arial" panose="020B0604020202020204" pitchFamily="34" charset="0"/>
              </a:rPr>
              <a:t>includes urine,</a:t>
            </a:r>
          </a:p>
          <a:p>
            <a:r>
              <a:rPr lang="en-US" sz="2400" dirty="0">
                <a:solidFill>
                  <a:srgbClr val="232323"/>
                </a:solidFill>
                <a:effectLst/>
                <a:latin typeface="Tahoma" panose="020B0604030504040204" pitchFamily="34" charset="0"/>
                <a:ea typeface="Times New Roman" panose="02020603050405020304" pitchFamily="18" charset="0"/>
                <a:cs typeface="Arial" panose="020B0604020202020204" pitchFamily="34" charset="0"/>
              </a:rPr>
              <a:t> liquid stool,</a:t>
            </a:r>
          </a:p>
          <a:p>
            <a:r>
              <a:rPr lang="en-US" sz="2400" dirty="0">
                <a:solidFill>
                  <a:srgbClr val="232323"/>
                </a:solidFill>
                <a:effectLst/>
                <a:latin typeface="Tahoma" panose="020B0604030504040204" pitchFamily="34" charset="0"/>
                <a:ea typeface="Times New Roman" panose="02020603050405020304" pitchFamily="18" charset="0"/>
                <a:cs typeface="Arial" panose="020B0604020202020204" pitchFamily="34" charset="0"/>
              </a:rPr>
              <a:t> vomitus,</a:t>
            </a:r>
          </a:p>
          <a:p>
            <a:r>
              <a:rPr lang="en-US" sz="2400" dirty="0">
                <a:solidFill>
                  <a:srgbClr val="232323"/>
                </a:solidFill>
                <a:effectLst/>
                <a:latin typeface="Tahoma" panose="020B0604030504040204" pitchFamily="34" charset="0"/>
                <a:ea typeface="Times New Roman" panose="02020603050405020304" pitchFamily="18" charset="0"/>
                <a:cs typeface="Arial" panose="020B0604020202020204" pitchFamily="34" charset="0"/>
              </a:rPr>
              <a:t> blood, and drainage from tubes (such as chest, nephrostomy, or nasogastric tubes), </a:t>
            </a:r>
          </a:p>
          <a:p>
            <a:r>
              <a:rPr lang="en-US" sz="2400" dirty="0">
                <a:solidFill>
                  <a:srgbClr val="232323"/>
                </a:solidFill>
                <a:effectLst/>
                <a:latin typeface="Tahoma" panose="020B0604030504040204" pitchFamily="34" charset="0"/>
                <a:ea typeface="Times New Roman" panose="02020603050405020304" pitchFamily="18" charset="0"/>
                <a:cs typeface="Arial" panose="020B0604020202020204" pitchFamily="34" charset="0"/>
              </a:rPr>
              <a:t>ileostomies, suction devices, and wound and surgical drains.</a:t>
            </a:r>
            <a:r>
              <a:rPr lang="en-US" sz="1400" u="sng" baseline="30000" dirty="0">
                <a:solidFill>
                  <a:srgbClr val="232323"/>
                </a:solidFill>
                <a:effectLst/>
                <a:latin typeface="Tahoma" panose="020B0604030504040204" pitchFamily="34" charset="0"/>
                <a:ea typeface="Times New Roman" panose="02020603050405020304" pitchFamily="18" charset="0"/>
                <a:cs typeface="Arial" panose="020B0604020202020204" pitchFamily="34" charset="0"/>
              </a:rPr>
              <a:t>123</a:t>
            </a:r>
          </a:p>
          <a:p>
            <a:r>
              <a:rPr lang="en-US" sz="2400" dirty="0">
                <a:solidFill>
                  <a:srgbClr val="232323"/>
                </a:solidFill>
                <a:effectLst/>
                <a:latin typeface="Tahoma" panose="020B0604030504040204" pitchFamily="34" charset="0"/>
                <a:ea typeface="Times New Roman" panose="02020603050405020304" pitchFamily="18" charset="0"/>
                <a:cs typeface="Arial" panose="020B0604020202020204" pitchFamily="34" charset="0"/>
              </a:rPr>
              <a:t> About 100 mL of fluid or less is lost through the GI tract per day under normal conditions. Fluid is also lost through the skin and lungs, but these losses are considered insensible (unmeasurable).</a:t>
            </a:r>
            <a:endParaRPr lang="en-US" dirty="0"/>
          </a:p>
        </p:txBody>
      </p:sp>
    </p:spTree>
    <p:extLst>
      <p:ext uri="{BB962C8B-B14F-4D97-AF65-F5344CB8AC3E}">
        <p14:creationId xmlns:p14="http://schemas.microsoft.com/office/powerpoint/2010/main" val="3151792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06903-4689-7355-F01E-02E6308A134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C57BA29-8CDE-5C67-F623-62BE7A5FF916}"/>
              </a:ext>
            </a:extLst>
          </p:cNvPr>
          <p:cNvSpPr>
            <a:spLocks noGrp="1"/>
          </p:cNvSpPr>
          <p:nvPr>
            <p:ph idx="1"/>
          </p:nvPr>
        </p:nvSpPr>
        <p:spPr/>
        <p:txBody>
          <a:bodyPr/>
          <a:lstStyle/>
          <a:p>
            <a:r>
              <a:rPr lang="en-US" sz="1800" dirty="0">
                <a:solidFill>
                  <a:srgbClr val="232323"/>
                </a:solidFill>
                <a:effectLst/>
                <a:latin typeface="Tahoma" panose="020B0604030504040204" pitchFamily="34" charset="0"/>
                <a:ea typeface="Times New Roman" panose="02020603050405020304" pitchFamily="18" charset="0"/>
              </a:rPr>
              <a:t>Intake and output should be measured in milliliters and recorded on a 24-hour intake and output record.</a:t>
            </a:r>
            <a:r>
              <a:rPr lang="en-US" sz="1800" u="sng" baseline="30000" dirty="0">
                <a:solidFill>
                  <a:srgbClr val="232323"/>
                </a:solidFill>
                <a:effectLst/>
                <a:latin typeface="Tahoma" panose="020B0604030504040204" pitchFamily="34" charset="0"/>
                <a:ea typeface="Times New Roman" panose="02020603050405020304" pitchFamily="18" charset="0"/>
              </a:rPr>
              <a:t>1</a:t>
            </a:r>
            <a:r>
              <a:rPr lang="en-US" sz="1800" dirty="0">
                <a:solidFill>
                  <a:srgbClr val="232323"/>
                </a:solidFill>
                <a:effectLst/>
                <a:latin typeface="Tahoma" panose="020B0604030504040204" pitchFamily="34" charset="0"/>
                <a:ea typeface="Times New Roman" panose="02020603050405020304" pitchFamily="18" charset="0"/>
              </a:rPr>
              <a:t> Measurement and recording of intake and output can occur hourly or at the end of each shift, depending on the patient's condition and the practitioner's order.</a:t>
            </a:r>
            <a:endParaRPr lang="en-US" dirty="0"/>
          </a:p>
        </p:txBody>
      </p:sp>
    </p:spTree>
    <p:extLst>
      <p:ext uri="{BB962C8B-B14F-4D97-AF65-F5344CB8AC3E}">
        <p14:creationId xmlns:p14="http://schemas.microsoft.com/office/powerpoint/2010/main" val="4228682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D24B5-F833-DF64-BFC8-CD689D9D5FEB}"/>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1293497E-338C-305A-2DC9-137F6750A5DF}"/>
              </a:ext>
            </a:extLst>
          </p:cNvPr>
          <p:cNvPicPr>
            <a:picLocks noGrp="1" noChangeAspect="1"/>
          </p:cNvPicPr>
          <p:nvPr>
            <p:ph idx="1"/>
          </p:nvPr>
        </p:nvPicPr>
        <p:blipFill>
          <a:blip r:embed="rId2"/>
          <a:stretch>
            <a:fillRect/>
          </a:stretch>
        </p:blipFill>
        <p:spPr>
          <a:xfrm>
            <a:off x="1362634" y="2034055"/>
            <a:ext cx="8337177" cy="3449638"/>
          </a:xfrm>
          <a:prstGeom prst="rect">
            <a:avLst/>
          </a:prstGeom>
        </p:spPr>
      </p:pic>
    </p:spTree>
    <p:extLst>
      <p:ext uri="{BB962C8B-B14F-4D97-AF65-F5344CB8AC3E}">
        <p14:creationId xmlns:p14="http://schemas.microsoft.com/office/powerpoint/2010/main" val="4263453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4FE4F-CCBB-6502-AFEA-73208B6AC034}"/>
              </a:ext>
            </a:extLst>
          </p:cNvPr>
          <p:cNvSpPr>
            <a:spLocks noGrp="1"/>
          </p:cNvSpPr>
          <p:nvPr>
            <p:ph type="title"/>
          </p:nvPr>
        </p:nvSpPr>
        <p:spPr>
          <a:xfrm>
            <a:off x="1198880" y="1922"/>
            <a:ext cx="9551174" cy="760121"/>
          </a:xfrm>
        </p:spPr>
        <p:txBody>
          <a:bodyPr>
            <a:normAutofit fontScale="90000"/>
          </a:bodyPr>
          <a:lstStyle/>
          <a:p>
            <a:r>
              <a:rPr kumimoji="0" lang="en-US" altLang="en-US" sz="3200" b="1" i="0" u="none" strike="noStrike" cap="none" normalizeH="0" baseline="0" dirty="0">
                <a:ln>
                  <a:noFill/>
                </a:ln>
                <a:solidFill>
                  <a:srgbClr val="232323"/>
                </a:solidFill>
                <a:effectLst/>
                <a:latin typeface="Tahoma" panose="020B0604030504040204" pitchFamily="34" charset="0"/>
                <a:ea typeface="Times New Roman" panose="02020603050405020304" pitchFamily="18" charset="0"/>
                <a:cs typeface="Tahoma" panose="020B0604030504040204" pitchFamily="34" charset="0"/>
              </a:rPr>
              <a:t>Implementation</a:t>
            </a:r>
            <a:br>
              <a:rPr kumimoji="0" lang="en-US" altLang="en-US" sz="1400" b="0" i="0" u="none" strike="noStrike" cap="none" normalizeH="0" baseline="0" dirty="0">
                <a:ln>
                  <a:noFill/>
                </a:ln>
                <a:solidFill>
                  <a:schemeClr val="tx1"/>
                </a:solidFill>
                <a:effectLst/>
              </a:rPr>
            </a:br>
            <a:endParaRPr lang="en-US" dirty="0"/>
          </a:p>
        </p:txBody>
      </p:sp>
      <p:sp>
        <p:nvSpPr>
          <p:cNvPr id="3" name="Content Placeholder 2">
            <a:extLst>
              <a:ext uri="{FF2B5EF4-FFF2-40B4-BE49-F238E27FC236}">
                <a16:creationId xmlns:a16="http://schemas.microsoft.com/office/drawing/2014/main" id="{4D4362DE-C4A6-941C-5B76-662B47CB54B1}"/>
              </a:ext>
            </a:extLst>
          </p:cNvPr>
          <p:cNvSpPr>
            <a:spLocks noGrp="1"/>
          </p:cNvSpPr>
          <p:nvPr>
            <p:ph idx="1"/>
          </p:nvPr>
        </p:nvSpPr>
        <p:spPr>
          <a:xfrm>
            <a:off x="284480" y="645726"/>
            <a:ext cx="11907519" cy="5816034"/>
          </a:xfrm>
        </p:spPr>
        <p:txBody>
          <a:bodyPr>
            <a:norm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rgbClr val="232323"/>
                </a:solidFill>
                <a:effectLst/>
                <a:latin typeface="Tahoma" panose="020B0604030504040204" pitchFamily="34" charset="0"/>
                <a:ea typeface="Times New Roman" panose="02020603050405020304" pitchFamily="18" charset="0"/>
                <a:cs typeface="Tahoma" panose="020B0604030504040204" pitchFamily="34" charset="0"/>
              </a:rPr>
              <a:t>Gather and prepare the necessary equipment and supplies.</a:t>
            </a:r>
            <a:endParaRPr kumimoji="0" lang="en-US" altLang="en-US" sz="2400" b="0" i="0" u="none" strike="noStrike" cap="none" normalizeH="0" baseline="0" dirty="0">
              <a:ln>
                <a:noFill/>
              </a:ln>
              <a:solidFill>
                <a:srgbClr val="232323"/>
              </a:solidFill>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rgbClr val="232323"/>
                </a:solidFill>
                <a:effectLst/>
                <a:latin typeface="Tahoma" panose="020B0604030504040204" pitchFamily="34" charset="0"/>
                <a:ea typeface="Times New Roman" panose="02020603050405020304" pitchFamily="18" charset="0"/>
                <a:cs typeface="Tahoma" panose="020B0604030504040204" pitchFamily="34" charset="0"/>
              </a:rPr>
              <a:t>Perform hand hygiene.</a:t>
            </a:r>
            <a:endParaRPr kumimoji="0" lang="en-US" altLang="en-US" sz="2400" b="0" i="0" u="none" strike="noStrike" cap="none" normalizeH="0" baseline="0" dirty="0">
              <a:ln>
                <a:noFill/>
              </a:ln>
              <a:solidFill>
                <a:srgbClr val="232323"/>
              </a:solidFill>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rgbClr val="232323"/>
                </a:solidFill>
                <a:effectLst/>
                <a:latin typeface="Tahoma" panose="020B0604030504040204" pitchFamily="34" charset="0"/>
                <a:ea typeface="Times New Roman" panose="02020603050405020304" pitchFamily="18" charset="0"/>
                <a:cs typeface="Tahoma" panose="020B0604030504040204" pitchFamily="34" charset="0"/>
              </a:rPr>
              <a:t>Confirm the patient's identity using at least two patient identifiers.</a:t>
            </a:r>
            <a:endParaRPr kumimoji="0" lang="en-US" altLang="en-US" sz="2400" b="0" i="0" u="none" strike="noStrike" cap="none" normalizeH="0" baseline="0" dirty="0">
              <a:ln>
                <a:noFill/>
              </a:ln>
              <a:solidFill>
                <a:srgbClr val="232323"/>
              </a:solidFill>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rgbClr val="232323"/>
                </a:solidFill>
                <a:effectLst/>
                <a:latin typeface="Tahoma" panose="020B0604030504040204" pitchFamily="34" charset="0"/>
                <a:ea typeface="Times New Roman" panose="02020603050405020304" pitchFamily="18" charset="0"/>
                <a:cs typeface="Tahoma" panose="020B0604030504040204" pitchFamily="34" charset="0"/>
              </a:rPr>
              <a:t>Provide privacy.</a:t>
            </a:r>
            <a:endParaRPr kumimoji="0" lang="en-US" altLang="en-US" sz="2400" b="0" i="0" u="none" strike="noStrike" cap="none" normalizeH="0" baseline="0" dirty="0">
              <a:ln>
                <a:noFill/>
              </a:ln>
              <a:solidFill>
                <a:srgbClr val="232323"/>
              </a:solidFill>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rgbClr val="232323"/>
                </a:solidFill>
                <a:effectLst/>
                <a:latin typeface="Tahoma" panose="020B0604030504040204" pitchFamily="34" charset="0"/>
                <a:ea typeface="Times New Roman" panose="02020603050405020304" pitchFamily="18" charset="0"/>
                <a:cs typeface="Tahoma" panose="020B0604030504040204" pitchFamily="34" charset="0"/>
              </a:rPr>
              <a:t>Inform the patient and family (if appropriate) that you'll be measuring the patient's intake and output. Explain the procedure according to their individual communication and learning needs</a:t>
            </a:r>
            <a:r>
              <a:rPr kumimoji="0" lang="en-US" altLang="en-US" sz="2400" b="0" i="0" u="none" strike="noStrike" cap="none" normalizeH="0" baseline="0" dirty="0">
                <a:ln>
                  <a:noFill/>
                </a:ln>
                <a:solidFill>
                  <a:srgbClr val="232323"/>
                </a:solidFill>
                <a:effectLst/>
                <a:latin typeface="Calibri" panose="020F0502020204030204" pitchFamily="34" charset="0"/>
                <a:ea typeface="Times New Roman" panose="02020603050405020304" pitchFamily="18" charset="0"/>
                <a:cs typeface="Tahoma" panose="020B0604030504040204" pitchFamily="34" charset="0"/>
              </a:rPr>
              <a:t> </a:t>
            </a:r>
            <a:r>
              <a:rPr kumimoji="0" lang="en-US" altLang="en-US" sz="2400" b="0" i="1" u="none" strike="noStrike" cap="none" normalizeH="0" baseline="0" dirty="0">
                <a:ln>
                  <a:noFill/>
                </a:ln>
                <a:solidFill>
                  <a:srgbClr val="232323"/>
                </a:solidFill>
                <a:effectLst/>
                <a:latin typeface="Tahoma" panose="020B0604030504040204" pitchFamily="34" charset="0"/>
                <a:ea typeface="Times New Roman" panose="02020603050405020304" pitchFamily="18" charset="0"/>
                <a:cs typeface="Tahoma" panose="020B0604030504040204" pitchFamily="34" charset="0"/>
              </a:rPr>
              <a:t>to increase their understanding, allay their fears, and enhance cooperation.</a:t>
            </a:r>
            <a:r>
              <a:rPr kumimoji="0" lang="en-US" altLang="en-US" sz="2400" b="0" i="0" u="sng" strike="noStrike" cap="none" normalizeH="0" baseline="30000" dirty="0">
                <a:ln>
                  <a:noFill/>
                </a:ln>
                <a:solidFill>
                  <a:srgbClr val="232323"/>
                </a:solidFill>
                <a:effectLst/>
                <a:latin typeface="Tahoma" panose="020B0604030504040204" pitchFamily="34" charset="0"/>
                <a:ea typeface="Times New Roman" panose="02020603050405020304" pitchFamily="18" charset="0"/>
                <a:cs typeface="Tahoma" panose="020B0604030504040204" pitchFamily="34" charset="0"/>
              </a:rPr>
              <a:t> </a:t>
            </a:r>
            <a:endParaRPr kumimoji="0" lang="en-US" altLang="en-US" sz="2400" b="0" i="0" u="none" strike="noStrike" cap="none" normalizeH="0" baseline="0" dirty="0">
              <a:ln>
                <a:noFill/>
              </a:ln>
              <a:solidFill>
                <a:srgbClr val="232323"/>
              </a:solidFill>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rgbClr val="232323"/>
                </a:solidFill>
                <a:effectLst/>
                <a:latin typeface="Tahoma" panose="020B0604030504040204" pitchFamily="34" charset="0"/>
                <a:ea typeface="Times New Roman" panose="02020603050405020304" pitchFamily="18" charset="0"/>
                <a:cs typeface="Tahoma" panose="020B0604030504040204" pitchFamily="34" charset="0"/>
              </a:rPr>
              <a:t>For a </a:t>
            </a:r>
            <a:r>
              <a:rPr kumimoji="0" lang="en-US" altLang="en-US" sz="2400" b="0" i="0" u="none" strike="noStrike" cap="none" normalizeH="0" baseline="0" dirty="0" err="1">
                <a:ln>
                  <a:noFill/>
                </a:ln>
                <a:solidFill>
                  <a:srgbClr val="232323"/>
                </a:solidFill>
                <a:effectLst/>
                <a:latin typeface="Tahoma" panose="020B0604030504040204" pitchFamily="34" charset="0"/>
                <a:ea typeface="Times New Roman" panose="02020603050405020304" pitchFamily="18" charset="0"/>
                <a:cs typeface="Tahoma" panose="020B0604030504040204" pitchFamily="34" charset="0"/>
              </a:rPr>
              <a:t>nonambulatory</a:t>
            </a:r>
            <a:r>
              <a:rPr kumimoji="0" lang="en-US" altLang="en-US" sz="2400" b="0" i="0" u="none" strike="noStrike" cap="none" normalizeH="0" baseline="0" dirty="0">
                <a:ln>
                  <a:noFill/>
                </a:ln>
                <a:solidFill>
                  <a:srgbClr val="232323"/>
                </a:solidFill>
                <a:effectLst/>
                <a:latin typeface="Tahoma" panose="020B0604030504040204" pitchFamily="34" charset="0"/>
                <a:ea typeface="Times New Roman" panose="02020603050405020304" pitchFamily="18" charset="0"/>
                <a:cs typeface="Tahoma" panose="020B0604030504040204" pitchFamily="34" charset="0"/>
              </a:rPr>
              <a:t> patient, provide a urinal, bedpan, or both, as necessary.</a:t>
            </a:r>
            <a:endParaRPr kumimoji="0" lang="en-US" altLang="en-US" sz="2400" b="0" i="0" u="none" strike="noStrike" cap="none" normalizeH="0" baseline="0" dirty="0">
              <a:ln>
                <a:noFill/>
              </a:ln>
              <a:solidFill>
                <a:srgbClr val="232323"/>
              </a:solidFill>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rgbClr val="232323"/>
                </a:solidFill>
                <a:effectLst/>
                <a:latin typeface="Tahoma" panose="020B0604030504040204" pitchFamily="34" charset="0"/>
                <a:ea typeface="Times New Roman" panose="02020603050405020304" pitchFamily="18" charset="0"/>
                <a:cs typeface="Tahoma" panose="020B0604030504040204" pitchFamily="34" charset="0"/>
              </a:rPr>
              <a:t>For an ambulatory patient, place a urine collection hat under the toilet seat or bedside commode seat</a:t>
            </a:r>
            <a:r>
              <a:rPr kumimoji="0" lang="en-US" altLang="en-US" sz="2400" b="0" i="0" u="none" strike="noStrike" cap="none" normalizeH="0" baseline="0" dirty="0">
                <a:ln>
                  <a:noFill/>
                </a:ln>
                <a:solidFill>
                  <a:srgbClr val="232323"/>
                </a:solidFill>
                <a:effectLst/>
                <a:latin typeface="Calibri" panose="020F0502020204030204" pitchFamily="34" charset="0"/>
                <a:ea typeface="Times New Roman" panose="02020603050405020304" pitchFamily="18" charset="0"/>
                <a:cs typeface="Tahoma" panose="020B0604030504040204" pitchFamily="34" charset="0"/>
              </a:rPr>
              <a:t> </a:t>
            </a:r>
            <a:r>
              <a:rPr kumimoji="0" lang="en-US" altLang="en-US" sz="2400" b="0" i="1" u="none" strike="noStrike" cap="none" normalizeH="0" baseline="0" dirty="0">
                <a:ln>
                  <a:noFill/>
                </a:ln>
                <a:solidFill>
                  <a:srgbClr val="232323"/>
                </a:solidFill>
                <a:effectLst/>
                <a:latin typeface="Tahoma" panose="020B0604030504040204" pitchFamily="34" charset="0"/>
                <a:ea typeface="Times New Roman" panose="02020603050405020304" pitchFamily="18" charset="0"/>
                <a:cs typeface="Tahoma" panose="020B0604030504040204" pitchFamily="34" charset="0"/>
              </a:rPr>
              <a:t>to collect urine for measurement.</a:t>
            </a:r>
            <a:endParaRPr kumimoji="0" lang="en-US" altLang="en-US" sz="2400" b="0" i="0" u="none" strike="noStrike" cap="none" normalizeH="0" baseline="0" dirty="0">
              <a:ln>
                <a:noFill/>
              </a:ln>
              <a:solidFill>
                <a:srgbClr val="232323"/>
              </a:solidFill>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rgbClr val="232323"/>
                </a:solidFill>
                <a:effectLst/>
                <a:latin typeface="Tahoma" panose="020B0604030504040204" pitchFamily="34" charset="0"/>
                <a:ea typeface="Times New Roman" panose="02020603050405020304" pitchFamily="18" charset="0"/>
                <a:cs typeface="Tahoma" panose="020B0604030504040204" pitchFamily="34" charset="0"/>
              </a:rPr>
              <a:t>Provide an emesis basin for a patient with nausea and vomiting. Instruct the patient to notify the nurse of any output</a:t>
            </a:r>
            <a:r>
              <a:rPr kumimoji="0" lang="en-US" altLang="en-US" sz="2400" b="0" i="1" u="none" strike="noStrike" cap="none" normalizeH="0" baseline="0" dirty="0">
                <a:ln>
                  <a:noFill/>
                </a:ln>
                <a:solidFill>
                  <a:srgbClr val="232323"/>
                </a:solidFill>
                <a:effectLst/>
                <a:latin typeface="Calibri" panose="020F0502020204030204" pitchFamily="34" charset="0"/>
                <a:ea typeface="Times New Roman" panose="02020603050405020304" pitchFamily="18" charset="0"/>
                <a:cs typeface="Tahoma" panose="020B0604030504040204" pitchFamily="34" charset="0"/>
              </a:rPr>
              <a:t> </a:t>
            </a:r>
            <a:r>
              <a:rPr kumimoji="0" lang="en-US" altLang="en-US" sz="2400" b="0" i="1" u="none" strike="noStrike" cap="none" normalizeH="0" baseline="0" dirty="0">
                <a:ln>
                  <a:noFill/>
                </a:ln>
                <a:solidFill>
                  <a:srgbClr val="232323"/>
                </a:solidFill>
                <a:effectLst/>
                <a:latin typeface="Tahoma" panose="020B0604030504040204" pitchFamily="34" charset="0"/>
                <a:ea typeface="Times New Roman" panose="02020603050405020304" pitchFamily="18" charset="0"/>
                <a:cs typeface="Tahoma" panose="020B0604030504040204" pitchFamily="34" charset="0"/>
              </a:rPr>
              <a:t>so the nurse can measure any</a:t>
            </a:r>
            <a:r>
              <a:rPr kumimoji="0" lang="en-US" altLang="en-US" sz="2400" b="0" i="1" u="none" strike="noStrike" cap="none" normalizeH="0" baseline="0" dirty="0">
                <a:ln>
                  <a:noFill/>
                </a:ln>
                <a:solidFill>
                  <a:srgbClr val="232323"/>
                </a:solidFill>
                <a:effectLst/>
                <a:latin typeface="Calibri" panose="020F0502020204030204" pitchFamily="34" charset="0"/>
                <a:ea typeface="Times New Roman" panose="02020603050405020304" pitchFamily="18" charset="0"/>
                <a:cs typeface="Tahoma" panose="020B0604030504040204" pitchFamily="34" charset="0"/>
              </a:rPr>
              <a:t> </a:t>
            </a:r>
            <a:r>
              <a:rPr kumimoji="0" lang="en-US" altLang="en-US" sz="2400" b="0" i="1" u="none" strike="noStrike" cap="none" normalizeH="0" baseline="0" dirty="0">
                <a:ln>
                  <a:noFill/>
                </a:ln>
                <a:solidFill>
                  <a:srgbClr val="232323"/>
                </a:solidFill>
                <a:effectLst/>
                <a:latin typeface="Tahoma" panose="020B0604030504040204" pitchFamily="34" charset="0"/>
                <a:ea typeface="Times New Roman" panose="02020603050405020304" pitchFamily="18" charset="0"/>
                <a:cs typeface="Tahoma" panose="020B0604030504040204" pitchFamily="34" charset="0"/>
              </a:rPr>
              <a:t>vomitus.</a:t>
            </a:r>
            <a:endParaRPr kumimoji="0" lang="en-US" altLang="en-US" sz="2400" b="0" i="0" u="none" strike="noStrike" cap="none" normalizeH="0" baseline="0" dirty="0">
              <a:ln>
                <a:noFill/>
              </a:ln>
              <a:solidFill>
                <a:srgbClr val="232323"/>
              </a:solidFill>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rgbClr val="232323"/>
                </a:solidFill>
                <a:effectLst/>
                <a:latin typeface="Tahoma" panose="020B0604030504040204" pitchFamily="34" charset="0"/>
                <a:ea typeface="Times New Roman" panose="02020603050405020304" pitchFamily="18" charset="0"/>
                <a:cs typeface="Tahoma" panose="020B0604030504040204" pitchFamily="34" charset="0"/>
              </a:rPr>
              <a:t>Alert the staff of the need to measure and record the patient's intake and output using the process identified in your facility.</a:t>
            </a:r>
            <a:endParaRPr kumimoji="0" lang="en-US" altLang="en-US" sz="2400" b="0" i="0" u="none" strike="noStrike" cap="none" normalizeH="0" baseline="0" dirty="0">
              <a:ln>
                <a:noFill/>
              </a:ln>
              <a:solidFill>
                <a:schemeClr val="tx1"/>
              </a:solidFill>
              <a:effectLst/>
            </a:endParaRPr>
          </a:p>
          <a:p>
            <a:endParaRPr lang="en-US" dirty="0"/>
          </a:p>
        </p:txBody>
      </p:sp>
      <p:sp>
        <p:nvSpPr>
          <p:cNvPr id="6" name="Rectangle 5">
            <a:extLst>
              <a:ext uri="{FF2B5EF4-FFF2-40B4-BE49-F238E27FC236}">
                <a16:creationId xmlns:a16="http://schemas.microsoft.com/office/drawing/2014/main" id="{59ED88A3-EE9E-9D1E-1074-D6B0D0AB9F0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8" name="Picture 45">
            <a:extLst>
              <a:ext uri="{FF2B5EF4-FFF2-40B4-BE49-F238E27FC236}">
                <a16:creationId xmlns:a16="http://schemas.microsoft.com/office/drawing/2014/main" id="{B434F217-1E22-613C-49C9-8C449F98AF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98425" cy="984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0E1BB7EE-BC07-0C4D-B7AD-752730A1A4DB}"/>
              </a:ext>
            </a:extLst>
          </p:cNvPr>
          <p:cNvSpPr>
            <a:spLocks noChangeArrowheads="1"/>
          </p:cNvSpPr>
          <p:nvPr/>
        </p:nvSpPr>
        <p:spPr bwMode="auto">
          <a:xfrm>
            <a:off x="0" y="645725"/>
            <a:ext cx="184731"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72470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871D5-E85B-6DBD-E59E-ED9B13774E9E}"/>
              </a:ext>
            </a:extLst>
          </p:cNvPr>
          <p:cNvSpPr>
            <a:spLocks noGrp="1"/>
          </p:cNvSpPr>
          <p:nvPr>
            <p:ph type="title"/>
          </p:nvPr>
        </p:nvSpPr>
        <p:spPr/>
        <p:txBody>
          <a:bodyPr/>
          <a:lstStyle/>
          <a:p>
            <a:r>
              <a:rPr kumimoji="0" lang="en-US" altLang="en-US" sz="3200" b="0" i="0" u="none" strike="noStrike" cap="none" normalizeH="0" baseline="0" dirty="0">
                <a:ln>
                  <a:noFill/>
                </a:ln>
                <a:solidFill>
                  <a:srgbClr val="232323"/>
                </a:solidFill>
                <a:effectLst/>
                <a:latin typeface="Tahoma" panose="020B0604030504040204" pitchFamily="34" charset="0"/>
                <a:ea typeface="Times New Roman" panose="02020603050405020304" pitchFamily="18" charset="0"/>
                <a:cs typeface="Tahoma" panose="020B0604030504040204" pitchFamily="34" charset="0"/>
              </a:rPr>
              <a:t>urine collection hat</a:t>
            </a:r>
            <a:endParaRPr lang="en-US" dirty="0"/>
          </a:p>
        </p:txBody>
      </p:sp>
      <p:pic>
        <p:nvPicPr>
          <p:cNvPr id="4" name="Content Placeholder 3">
            <a:extLst>
              <a:ext uri="{FF2B5EF4-FFF2-40B4-BE49-F238E27FC236}">
                <a16:creationId xmlns:a16="http://schemas.microsoft.com/office/drawing/2014/main" id="{494A86CD-46F7-44D7-FFF9-058C3BDC9DA9}"/>
              </a:ext>
            </a:extLst>
          </p:cNvPr>
          <p:cNvPicPr>
            <a:picLocks noGrp="1" noChangeAspect="1"/>
          </p:cNvPicPr>
          <p:nvPr>
            <p:ph idx="1"/>
          </p:nvPr>
        </p:nvPicPr>
        <p:blipFill>
          <a:blip r:embed="rId2"/>
          <a:stretch>
            <a:fillRect/>
          </a:stretch>
        </p:blipFill>
        <p:spPr>
          <a:xfrm>
            <a:off x="4325990" y="2016125"/>
            <a:ext cx="3854344" cy="3449638"/>
          </a:xfrm>
          <a:prstGeom prst="rect">
            <a:avLst/>
          </a:prstGeom>
        </p:spPr>
      </p:pic>
    </p:spTree>
    <p:extLst>
      <p:ext uri="{BB962C8B-B14F-4D97-AF65-F5344CB8AC3E}">
        <p14:creationId xmlns:p14="http://schemas.microsoft.com/office/powerpoint/2010/main" val="703648415"/>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455</TotalTime>
  <Words>1889</Words>
  <Application>Microsoft Office PowerPoint</Application>
  <PresentationFormat>Widescreen</PresentationFormat>
  <Paragraphs>115</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Gill Sans MT</vt:lpstr>
      <vt:lpstr>Tahoma</vt:lpstr>
      <vt:lpstr>Gallery</vt:lpstr>
      <vt:lpstr>Urine culture and intake &amp; output</vt:lpstr>
      <vt:lpstr>Intake and output measurement </vt:lpstr>
      <vt:lpstr>Intake and output measurement </vt:lpstr>
      <vt:lpstr>Fluid intake</vt:lpstr>
      <vt:lpstr>. Fluid output</vt:lpstr>
      <vt:lpstr>PowerPoint Presentation</vt:lpstr>
      <vt:lpstr>PowerPoint Presentation</vt:lpstr>
      <vt:lpstr>Implementation </vt:lpstr>
      <vt:lpstr>urine collection hat</vt:lpstr>
      <vt:lpstr>Uri meter</vt:lpstr>
      <vt:lpstr>Measuring intake </vt:lpstr>
      <vt:lpstr>Measuring output </vt:lpstr>
      <vt:lpstr>PowerPoint Presentation</vt:lpstr>
      <vt:lpstr>PowerPoint Presentation</vt:lpstr>
      <vt:lpstr>Urine culture </vt:lpstr>
      <vt:lpstr>Diagnostic Procedure Key Steps </vt:lpstr>
      <vt:lpstr>Urine specimen collection from an indwelling urinary catheter (Foley) </vt:lpstr>
      <vt:lpstr>introduction</vt:lpstr>
      <vt:lpstr>Equipment </vt:lpstr>
      <vt:lpstr>PowerPoint Presentation</vt:lpstr>
      <vt:lpstr>Implementation </vt:lpstr>
      <vt:lpstr>PowerPoint Presentation</vt:lpstr>
      <vt:lpstr>luer-lock access device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aseel alsayed</dc:creator>
  <cp:lastModifiedBy>aseel alsayed</cp:lastModifiedBy>
  <cp:revision>18</cp:revision>
  <dcterms:created xsi:type="dcterms:W3CDTF">2025-10-21T06:59:24Z</dcterms:created>
  <dcterms:modified xsi:type="dcterms:W3CDTF">2025-10-25T19:29:00Z</dcterms:modified>
</cp:coreProperties>
</file>