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308" r:id="rId13"/>
    <p:sldId id="267" r:id="rId14"/>
    <p:sldId id="268" r:id="rId15"/>
    <p:sldId id="269" r:id="rId16"/>
    <p:sldId id="307" r:id="rId17"/>
    <p:sldId id="270" r:id="rId18"/>
    <p:sldId id="271" r:id="rId19"/>
    <p:sldId id="272" r:id="rId20"/>
    <p:sldId id="273" r:id="rId21"/>
    <p:sldId id="274" r:id="rId22"/>
    <p:sldId id="275" r:id="rId23"/>
    <p:sldId id="276" r:id="rId24"/>
    <p:sldId id="278" r:id="rId25"/>
    <p:sldId id="279" r:id="rId26"/>
    <p:sldId id="280" r:id="rId27"/>
    <p:sldId id="285" r:id="rId28"/>
    <p:sldId id="284" r:id="rId29"/>
    <p:sldId id="286" r:id="rId30"/>
    <p:sldId id="287" r:id="rId31"/>
    <p:sldId id="288" r:id="rId32"/>
    <p:sldId id="291" r:id="rId33"/>
    <p:sldId id="292" r:id="rId34"/>
    <p:sldId id="290" r:id="rId35"/>
    <p:sldId id="294" r:id="rId36"/>
    <p:sldId id="296" r:id="rId37"/>
    <p:sldId id="297" r:id="rId38"/>
    <p:sldId id="298" r:id="rId39"/>
    <p:sldId id="311" r:id="rId40"/>
    <p:sldId id="293" r:id="rId41"/>
    <p:sldId id="314" r:id="rId42"/>
    <p:sldId id="309" r:id="rId43"/>
    <p:sldId id="310" r:id="rId44"/>
    <p:sldId id="315" r:id="rId45"/>
    <p:sldId id="312" r:id="rId46"/>
    <p:sldId id="313" r:id="rId47"/>
    <p:sldId id="318" r:id="rId48"/>
    <p:sldId id="317" r:id="rId49"/>
  </p:sldIdLst>
  <p:sldSz cx="12192000" cy="6858000"/>
  <p:notesSz cx="6858000" cy="9144000"/>
  <p:defaultTextStyle>
    <a:defPPr>
      <a:defRPr lang="en-J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J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6F41D6-267D-FA4C-8F6E-C2E8E59F0EF4}" type="datetimeFigureOut">
              <a:rPr lang="en-JO" smtClean="0"/>
              <a:t>30/06/2025</a:t>
            </a:fld>
            <a:endParaRPr lang="en-J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J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J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2CC61-175F-954B-B71F-9516A93474C6}" type="slidenum">
              <a:rPr lang="en-JO" smtClean="0"/>
              <a:t>‹#›</a:t>
            </a:fld>
            <a:endParaRPr lang="en-JO"/>
          </a:p>
        </p:txBody>
      </p:sp>
    </p:spTree>
    <p:extLst>
      <p:ext uri="{BB962C8B-B14F-4D97-AF65-F5344CB8AC3E}">
        <p14:creationId xmlns:p14="http://schemas.microsoft.com/office/powerpoint/2010/main" val="3027511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endParaRPr lang="en-JO" dirty="0"/>
          </a:p>
        </p:txBody>
      </p:sp>
      <p:sp>
        <p:nvSpPr>
          <p:cNvPr id="4" name="Slide Number Placeholder 3"/>
          <p:cNvSpPr>
            <a:spLocks noGrp="1"/>
          </p:cNvSpPr>
          <p:nvPr>
            <p:ph type="sldNum" sz="quarter" idx="5"/>
          </p:nvPr>
        </p:nvSpPr>
        <p:spPr/>
        <p:txBody>
          <a:bodyPr/>
          <a:lstStyle/>
          <a:p>
            <a:fld id="{7542CC61-175F-954B-B71F-9516A93474C6}" type="slidenum">
              <a:rPr lang="en-JO" smtClean="0"/>
              <a:t>38</a:t>
            </a:fld>
            <a:endParaRPr lang="en-JO"/>
          </a:p>
        </p:txBody>
      </p:sp>
    </p:spTree>
    <p:extLst>
      <p:ext uri="{BB962C8B-B14F-4D97-AF65-F5344CB8AC3E}">
        <p14:creationId xmlns:p14="http://schemas.microsoft.com/office/powerpoint/2010/main" val="2397207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7D2B-7BDF-2FF0-BBE9-6A9575B8A9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JO"/>
          </a:p>
        </p:txBody>
      </p:sp>
      <p:sp>
        <p:nvSpPr>
          <p:cNvPr id="3" name="Subtitle 2">
            <a:extLst>
              <a:ext uri="{FF2B5EF4-FFF2-40B4-BE49-F238E27FC236}">
                <a16:creationId xmlns:a16="http://schemas.microsoft.com/office/drawing/2014/main" id="{1555B6BF-3247-EA19-F740-AD05E9448D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JO"/>
          </a:p>
        </p:txBody>
      </p:sp>
      <p:sp>
        <p:nvSpPr>
          <p:cNvPr id="4" name="Date Placeholder 3">
            <a:extLst>
              <a:ext uri="{FF2B5EF4-FFF2-40B4-BE49-F238E27FC236}">
                <a16:creationId xmlns:a16="http://schemas.microsoft.com/office/drawing/2014/main" id="{4B4683C5-5526-C66B-A996-A3078835A477}"/>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6F33D3D4-C2B7-D7B4-E744-0CA50EB125C4}"/>
              </a:ext>
            </a:extLst>
          </p:cNvPr>
          <p:cNvSpPr>
            <a:spLocks noGrp="1"/>
          </p:cNvSpPr>
          <p:nvPr>
            <p:ph type="ftr" sz="quarter" idx="11"/>
          </p:nvPr>
        </p:nvSpPr>
        <p:spPr/>
        <p:txBody>
          <a:bodyPr/>
          <a:lstStyle/>
          <a:p>
            <a:endParaRPr lang="en-JO"/>
          </a:p>
        </p:txBody>
      </p:sp>
      <p:sp>
        <p:nvSpPr>
          <p:cNvPr id="6" name="Slide Number Placeholder 5">
            <a:extLst>
              <a:ext uri="{FF2B5EF4-FFF2-40B4-BE49-F238E27FC236}">
                <a16:creationId xmlns:a16="http://schemas.microsoft.com/office/drawing/2014/main" id="{76B37117-4689-6661-28B1-AAA72E146E2F}"/>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58133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1D16E-9AA8-B57E-80A2-E11199769EB2}"/>
              </a:ext>
            </a:extLst>
          </p:cNvPr>
          <p:cNvSpPr>
            <a:spLocks noGrp="1"/>
          </p:cNvSpPr>
          <p:nvPr>
            <p:ph type="title"/>
          </p:nvPr>
        </p:nvSpPr>
        <p:spPr/>
        <p:txBody>
          <a:bodyPr/>
          <a:lstStyle/>
          <a:p>
            <a:r>
              <a:rPr lang="en-US"/>
              <a:t>Click to edit Master title style</a:t>
            </a:r>
            <a:endParaRPr lang="en-JO"/>
          </a:p>
        </p:txBody>
      </p:sp>
      <p:sp>
        <p:nvSpPr>
          <p:cNvPr id="3" name="Vertical Text Placeholder 2">
            <a:extLst>
              <a:ext uri="{FF2B5EF4-FFF2-40B4-BE49-F238E27FC236}">
                <a16:creationId xmlns:a16="http://schemas.microsoft.com/office/drawing/2014/main" id="{F6063516-9C9B-15E2-D1B0-A10B9DF3E7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Date Placeholder 3">
            <a:extLst>
              <a:ext uri="{FF2B5EF4-FFF2-40B4-BE49-F238E27FC236}">
                <a16:creationId xmlns:a16="http://schemas.microsoft.com/office/drawing/2014/main" id="{4025ABFD-E967-D3AB-13EA-A55D33B66694}"/>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E7E0A192-23BC-361A-B428-5737FF374BB8}"/>
              </a:ext>
            </a:extLst>
          </p:cNvPr>
          <p:cNvSpPr>
            <a:spLocks noGrp="1"/>
          </p:cNvSpPr>
          <p:nvPr>
            <p:ph type="ftr" sz="quarter" idx="11"/>
          </p:nvPr>
        </p:nvSpPr>
        <p:spPr/>
        <p:txBody>
          <a:bodyPr/>
          <a:lstStyle/>
          <a:p>
            <a:endParaRPr lang="en-JO"/>
          </a:p>
        </p:txBody>
      </p:sp>
      <p:sp>
        <p:nvSpPr>
          <p:cNvPr id="6" name="Slide Number Placeholder 5">
            <a:extLst>
              <a:ext uri="{FF2B5EF4-FFF2-40B4-BE49-F238E27FC236}">
                <a16:creationId xmlns:a16="http://schemas.microsoft.com/office/drawing/2014/main" id="{53F53067-2BEC-8037-FDB0-A26853D8031F}"/>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2608208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D73777-D950-0949-BF38-50E7AFC63B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JO"/>
          </a:p>
        </p:txBody>
      </p:sp>
      <p:sp>
        <p:nvSpPr>
          <p:cNvPr id="3" name="Vertical Text Placeholder 2">
            <a:extLst>
              <a:ext uri="{FF2B5EF4-FFF2-40B4-BE49-F238E27FC236}">
                <a16:creationId xmlns:a16="http://schemas.microsoft.com/office/drawing/2014/main" id="{5DBA6FB7-DB94-A3BF-2D18-15B07E38F2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Date Placeholder 3">
            <a:extLst>
              <a:ext uri="{FF2B5EF4-FFF2-40B4-BE49-F238E27FC236}">
                <a16:creationId xmlns:a16="http://schemas.microsoft.com/office/drawing/2014/main" id="{5CADEEC4-96F4-4B5F-97F4-CF41DC338E83}"/>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F41FCAAB-9506-E119-CF7D-02709E57B102}"/>
              </a:ext>
            </a:extLst>
          </p:cNvPr>
          <p:cNvSpPr>
            <a:spLocks noGrp="1"/>
          </p:cNvSpPr>
          <p:nvPr>
            <p:ph type="ftr" sz="quarter" idx="11"/>
          </p:nvPr>
        </p:nvSpPr>
        <p:spPr/>
        <p:txBody>
          <a:bodyPr/>
          <a:lstStyle/>
          <a:p>
            <a:endParaRPr lang="en-JO"/>
          </a:p>
        </p:txBody>
      </p:sp>
      <p:sp>
        <p:nvSpPr>
          <p:cNvPr id="6" name="Slide Number Placeholder 5">
            <a:extLst>
              <a:ext uri="{FF2B5EF4-FFF2-40B4-BE49-F238E27FC236}">
                <a16:creationId xmlns:a16="http://schemas.microsoft.com/office/drawing/2014/main" id="{D2A0BA02-9D09-8982-2D24-D531489C8AB0}"/>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128165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F4B60-1ADB-0D06-2B11-6A6369145754}"/>
              </a:ext>
            </a:extLst>
          </p:cNvPr>
          <p:cNvSpPr>
            <a:spLocks noGrp="1"/>
          </p:cNvSpPr>
          <p:nvPr>
            <p:ph type="title"/>
          </p:nvPr>
        </p:nvSpPr>
        <p:spPr/>
        <p:txBody>
          <a:bodyPr/>
          <a:lstStyle/>
          <a:p>
            <a:r>
              <a:rPr lang="en-US"/>
              <a:t>Click to edit Master title style</a:t>
            </a:r>
            <a:endParaRPr lang="en-JO"/>
          </a:p>
        </p:txBody>
      </p:sp>
      <p:sp>
        <p:nvSpPr>
          <p:cNvPr id="3" name="Content Placeholder 2">
            <a:extLst>
              <a:ext uri="{FF2B5EF4-FFF2-40B4-BE49-F238E27FC236}">
                <a16:creationId xmlns:a16="http://schemas.microsoft.com/office/drawing/2014/main" id="{B00BBE3E-583B-C399-E19B-B1306F9603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Date Placeholder 3">
            <a:extLst>
              <a:ext uri="{FF2B5EF4-FFF2-40B4-BE49-F238E27FC236}">
                <a16:creationId xmlns:a16="http://schemas.microsoft.com/office/drawing/2014/main" id="{1ABA1414-523F-5225-8926-6336C95B4E32}"/>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15AEE848-AF0D-2412-E8C4-D9BD5A70BCA5}"/>
              </a:ext>
            </a:extLst>
          </p:cNvPr>
          <p:cNvSpPr>
            <a:spLocks noGrp="1"/>
          </p:cNvSpPr>
          <p:nvPr>
            <p:ph type="ftr" sz="quarter" idx="11"/>
          </p:nvPr>
        </p:nvSpPr>
        <p:spPr/>
        <p:txBody>
          <a:bodyPr/>
          <a:lstStyle/>
          <a:p>
            <a:endParaRPr lang="en-JO"/>
          </a:p>
        </p:txBody>
      </p:sp>
      <p:sp>
        <p:nvSpPr>
          <p:cNvPr id="6" name="Slide Number Placeholder 5">
            <a:extLst>
              <a:ext uri="{FF2B5EF4-FFF2-40B4-BE49-F238E27FC236}">
                <a16:creationId xmlns:a16="http://schemas.microsoft.com/office/drawing/2014/main" id="{71C29DB4-323E-8679-1C4C-6A1E336AFE19}"/>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1498686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3F918-5F81-7D81-1923-8CE0FB8C75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JO"/>
          </a:p>
        </p:txBody>
      </p:sp>
      <p:sp>
        <p:nvSpPr>
          <p:cNvPr id="3" name="Text Placeholder 2">
            <a:extLst>
              <a:ext uri="{FF2B5EF4-FFF2-40B4-BE49-F238E27FC236}">
                <a16:creationId xmlns:a16="http://schemas.microsoft.com/office/drawing/2014/main" id="{D6CFFBEA-4317-3C75-9B0D-2D09AB5932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453F03-7B62-5D75-C8AE-EBE4FD3C5049}"/>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39C485AC-7F73-BA9F-C236-1D182B3C4748}"/>
              </a:ext>
            </a:extLst>
          </p:cNvPr>
          <p:cNvSpPr>
            <a:spLocks noGrp="1"/>
          </p:cNvSpPr>
          <p:nvPr>
            <p:ph type="ftr" sz="quarter" idx="11"/>
          </p:nvPr>
        </p:nvSpPr>
        <p:spPr/>
        <p:txBody>
          <a:bodyPr/>
          <a:lstStyle/>
          <a:p>
            <a:endParaRPr lang="en-JO"/>
          </a:p>
        </p:txBody>
      </p:sp>
      <p:sp>
        <p:nvSpPr>
          <p:cNvPr id="6" name="Slide Number Placeholder 5">
            <a:extLst>
              <a:ext uri="{FF2B5EF4-FFF2-40B4-BE49-F238E27FC236}">
                <a16:creationId xmlns:a16="http://schemas.microsoft.com/office/drawing/2014/main" id="{A26F7B76-ACDB-23B5-1AED-189EE60404BF}"/>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127957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82FA8-8302-FB82-56CF-AD8A4E6C1C84}"/>
              </a:ext>
            </a:extLst>
          </p:cNvPr>
          <p:cNvSpPr>
            <a:spLocks noGrp="1"/>
          </p:cNvSpPr>
          <p:nvPr>
            <p:ph type="title"/>
          </p:nvPr>
        </p:nvSpPr>
        <p:spPr/>
        <p:txBody>
          <a:bodyPr/>
          <a:lstStyle/>
          <a:p>
            <a:r>
              <a:rPr lang="en-US"/>
              <a:t>Click to edit Master title style</a:t>
            </a:r>
            <a:endParaRPr lang="en-JO"/>
          </a:p>
        </p:txBody>
      </p:sp>
      <p:sp>
        <p:nvSpPr>
          <p:cNvPr id="3" name="Content Placeholder 2">
            <a:extLst>
              <a:ext uri="{FF2B5EF4-FFF2-40B4-BE49-F238E27FC236}">
                <a16:creationId xmlns:a16="http://schemas.microsoft.com/office/drawing/2014/main" id="{BC008082-63D8-F08F-8532-2FBDA72A88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Content Placeholder 3">
            <a:extLst>
              <a:ext uri="{FF2B5EF4-FFF2-40B4-BE49-F238E27FC236}">
                <a16:creationId xmlns:a16="http://schemas.microsoft.com/office/drawing/2014/main" id="{02A62550-8459-568B-762B-D4A88C413F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5" name="Date Placeholder 4">
            <a:extLst>
              <a:ext uri="{FF2B5EF4-FFF2-40B4-BE49-F238E27FC236}">
                <a16:creationId xmlns:a16="http://schemas.microsoft.com/office/drawing/2014/main" id="{7249270D-2911-8B49-6349-C845E4451ED2}"/>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6" name="Footer Placeholder 5">
            <a:extLst>
              <a:ext uri="{FF2B5EF4-FFF2-40B4-BE49-F238E27FC236}">
                <a16:creationId xmlns:a16="http://schemas.microsoft.com/office/drawing/2014/main" id="{9F7819B2-D31F-18AA-34D2-123D3751C20E}"/>
              </a:ext>
            </a:extLst>
          </p:cNvPr>
          <p:cNvSpPr>
            <a:spLocks noGrp="1"/>
          </p:cNvSpPr>
          <p:nvPr>
            <p:ph type="ftr" sz="quarter" idx="11"/>
          </p:nvPr>
        </p:nvSpPr>
        <p:spPr/>
        <p:txBody>
          <a:bodyPr/>
          <a:lstStyle/>
          <a:p>
            <a:endParaRPr lang="en-JO"/>
          </a:p>
        </p:txBody>
      </p:sp>
      <p:sp>
        <p:nvSpPr>
          <p:cNvPr id="7" name="Slide Number Placeholder 6">
            <a:extLst>
              <a:ext uri="{FF2B5EF4-FFF2-40B4-BE49-F238E27FC236}">
                <a16:creationId xmlns:a16="http://schemas.microsoft.com/office/drawing/2014/main" id="{A104E75D-52A9-9FD5-1682-1A3D35963394}"/>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260916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F0D9D-DC38-C72F-7AD1-95B9839DAA5D}"/>
              </a:ext>
            </a:extLst>
          </p:cNvPr>
          <p:cNvSpPr>
            <a:spLocks noGrp="1"/>
          </p:cNvSpPr>
          <p:nvPr>
            <p:ph type="title"/>
          </p:nvPr>
        </p:nvSpPr>
        <p:spPr>
          <a:xfrm>
            <a:off x="839788" y="365125"/>
            <a:ext cx="10515600" cy="1325563"/>
          </a:xfrm>
        </p:spPr>
        <p:txBody>
          <a:bodyPr/>
          <a:lstStyle/>
          <a:p>
            <a:r>
              <a:rPr lang="en-US"/>
              <a:t>Click to edit Master title style</a:t>
            </a:r>
            <a:endParaRPr lang="en-JO"/>
          </a:p>
        </p:txBody>
      </p:sp>
      <p:sp>
        <p:nvSpPr>
          <p:cNvPr id="3" name="Text Placeholder 2">
            <a:extLst>
              <a:ext uri="{FF2B5EF4-FFF2-40B4-BE49-F238E27FC236}">
                <a16:creationId xmlns:a16="http://schemas.microsoft.com/office/drawing/2014/main" id="{128A2296-D35C-2BB2-0194-16D1C7A6F9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13B81A-3FBD-1703-275A-230BA5810F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5" name="Text Placeholder 4">
            <a:extLst>
              <a:ext uri="{FF2B5EF4-FFF2-40B4-BE49-F238E27FC236}">
                <a16:creationId xmlns:a16="http://schemas.microsoft.com/office/drawing/2014/main" id="{03A529C9-96B7-0EEB-E7B4-D6A92C76D3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6C4392-3EB9-07DC-EF34-05B2D36B01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7" name="Date Placeholder 6">
            <a:extLst>
              <a:ext uri="{FF2B5EF4-FFF2-40B4-BE49-F238E27FC236}">
                <a16:creationId xmlns:a16="http://schemas.microsoft.com/office/drawing/2014/main" id="{351B8B77-EF83-958E-6357-25E3ABDB12C9}"/>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8" name="Footer Placeholder 7">
            <a:extLst>
              <a:ext uri="{FF2B5EF4-FFF2-40B4-BE49-F238E27FC236}">
                <a16:creationId xmlns:a16="http://schemas.microsoft.com/office/drawing/2014/main" id="{5991E8B6-6ECB-B8FA-E0FF-8EDBA2128E52}"/>
              </a:ext>
            </a:extLst>
          </p:cNvPr>
          <p:cNvSpPr>
            <a:spLocks noGrp="1"/>
          </p:cNvSpPr>
          <p:nvPr>
            <p:ph type="ftr" sz="quarter" idx="11"/>
          </p:nvPr>
        </p:nvSpPr>
        <p:spPr/>
        <p:txBody>
          <a:bodyPr/>
          <a:lstStyle/>
          <a:p>
            <a:endParaRPr lang="en-JO"/>
          </a:p>
        </p:txBody>
      </p:sp>
      <p:sp>
        <p:nvSpPr>
          <p:cNvPr id="9" name="Slide Number Placeholder 8">
            <a:extLst>
              <a:ext uri="{FF2B5EF4-FFF2-40B4-BE49-F238E27FC236}">
                <a16:creationId xmlns:a16="http://schemas.microsoft.com/office/drawing/2014/main" id="{7E2C0C04-1FC1-276B-1E58-DD567C8ACF50}"/>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872484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D07B-4365-DD6B-DF1C-98EE9C355EBE}"/>
              </a:ext>
            </a:extLst>
          </p:cNvPr>
          <p:cNvSpPr>
            <a:spLocks noGrp="1"/>
          </p:cNvSpPr>
          <p:nvPr>
            <p:ph type="title"/>
          </p:nvPr>
        </p:nvSpPr>
        <p:spPr/>
        <p:txBody>
          <a:bodyPr/>
          <a:lstStyle/>
          <a:p>
            <a:r>
              <a:rPr lang="en-US"/>
              <a:t>Click to edit Master title style</a:t>
            </a:r>
            <a:endParaRPr lang="en-JO"/>
          </a:p>
        </p:txBody>
      </p:sp>
      <p:sp>
        <p:nvSpPr>
          <p:cNvPr id="3" name="Date Placeholder 2">
            <a:extLst>
              <a:ext uri="{FF2B5EF4-FFF2-40B4-BE49-F238E27FC236}">
                <a16:creationId xmlns:a16="http://schemas.microsoft.com/office/drawing/2014/main" id="{8C95F395-4DCD-E753-980B-F437EE378644}"/>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4" name="Footer Placeholder 3">
            <a:extLst>
              <a:ext uri="{FF2B5EF4-FFF2-40B4-BE49-F238E27FC236}">
                <a16:creationId xmlns:a16="http://schemas.microsoft.com/office/drawing/2014/main" id="{9AD45B60-F45C-2D9F-077F-527B466A00BE}"/>
              </a:ext>
            </a:extLst>
          </p:cNvPr>
          <p:cNvSpPr>
            <a:spLocks noGrp="1"/>
          </p:cNvSpPr>
          <p:nvPr>
            <p:ph type="ftr" sz="quarter" idx="11"/>
          </p:nvPr>
        </p:nvSpPr>
        <p:spPr/>
        <p:txBody>
          <a:bodyPr/>
          <a:lstStyle/>
          <a:p>
            <a:endParaRPr lang="en-JO"/>
          </a:p>
        </p:txBody>
      </p:sp>
      <p:sp>
        <p:nvSpPr>
          <p:cNvPr id="5" name="Slide Number Placeholder 4">
            <a:extLst>
              <a:ext uri="{FF2B5EF4-FFF2-40B4-BE49-F238E27FC236}">
                <a16:creationId xmlns:a16="http://schemas.microsoft.com/office/drawing/2014/main" id="{A10A23AB-6ED8-4865-5149-2DCB4A94D933}"/>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2619775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A7A0E6-8353-7006-A023-9ED980A808A1}"/>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3" name="Footer Placeholder 2">
            <a:extLst>
              <a:ext uri="{FF2B5EF4-FFF2-40B4-BE49-F238E27FC236}">
                <a16:creationId xmlns:a16="http://schemas.microsoft.com/office/drawing/2014/main" id="{E417F57C-1E58-68A0-F867-74F50BEC7919}"/>
              </a:ext>
            </a:extLst>
          </p:cNvPr>
          <p:cNvSpPr>
            <a:spLocks noGrp="1"/>
          </p:cNvSpPr>
          <p:nvPr>
            <p:ph type="ftr" sz="quarter" idx="11"/>
          </p:nvPr>
        </p:nvSpPr>
        <p:spPr/>
        <p:txBody>
          <a:bodyPr/>
          <a:lstStyle/>
          <a:p>
            <a:endParaRPr lang="en-JO"/>
          </a:p>
        </p:txBody>
      </p:sp>
      <p:sp>
        <p:nvSpPr>
          <p:cNvPr id="4" name="Slide Number Placeholder 3">
            <a:extLst>
              <a:ext uri="{FF2B5EF4-FFF2-40B4-BE49-F238E27FC236}">
                <a16:creationId xmlns:a16="http://schemas.microsoft.com/office/drawing/2014/main" id="{F19E1928-3815-8FFD-9729-021E38209483}"/>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2589136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9286D-4AE6-EEC4-4E7F-3B48E77386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O"/>
          </a:p>
        </p:txBody>
      </p:sp>
      <p:sp>
        <p:nvSpPr>
          <p:cNvPr id="3" name="Content Placeholder 2">
            <a:extLst>
              <a:ext uri="{FF2B5EF4-FFF2-40B4-BE49-F238E27FC236}">
                <a16:creationId xmlns:a16="http://schemas.microsoft.com/office/drawing/2014/main" id="{C6E84199-FCC7-B198-61D9-EAE8F8BAE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Text Placeholder 3">
            <a:extLst>
              <a:ext uri="{FF2B5EF4-FFF2-40B4-BE49-F238E27FC236}">
                <a16:creationId xmlns:a16="http://schemas.microsoft.com/office/drawing/2014/main" id="{AE2BE805-3FCF-E10A-9D2F-0897715F05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F375D4-CFC6-CE06-DC2F-E0D057B2FA6D}"/>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6" name="Footer Placeholder 5">
            <a:extLst>
              <a:ext uri="{FF2B5EF4-FFF2-40B4-BE49-F238E27FC236}">
                <a16:creationId xmlns:a16="http://schemas.microsoft.com/office/drawing/2014/main" id="{E71ECB33-6AFE-42D5-B44A-2EEDEEBC04FC}"/>
              </a:ext>
            </a:extLst>
          </p:cNvPr>
          <p:cNvSpPr>
            <a:spLocks noGrp="1"/>
          </p:cNvSpPr>
          <p:nvPr>
            <p:ph type="ftr" sz="quarter" idx="11"/>
          </p:nvPr>
        </p:nvSpPr>
        <p:spPr/>
        <p:txBody>
          <a:bodyPr/>
          <a:lstStyle/>
          <a:p>
            <a:endParaRPr lang="en-JO"/>
          </a:p>
        </p:txBody>
      </p:sp>
      <p:sp>
        <p:nvSpPr>
          <p:cNvPr id="7" name="Slide Number Placeholder 6">
            <a:extLst>
              <a:ext uri="{FF2B5EF4-FFF2-40B4-BE49-F238E27FC236}">
                <a16:creationId xmlns:a16="http://schemas.microsoft.com/office/drawing/2014/main" id="{01BDB58F-638E-12DE-D5CC-0C10F5450C56}"/>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347943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5E23A-6FE2-2848-A4F5-5633568F8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JO"/>
          </a:p>
        </p:txBody>
      </p:sp>
      <p:sp>
        <p:nvSpPr>
          <p:cNvPr id="3" name="Picture Placeholder 2">
            <a:extLst>
              <a:ext uri="{FF2B5EF4-FFF2-40B4-BE49-F238E27FC236}">
                <a16:creationId xmlns:a16="http://schemas.microsoft.com/office/drawing/2014/main" id="{AC154975-BFDC-3C7A-19C7-6C5F6809F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JO"/>
          </a:p>
        </p:txBody>
      </p:sp>
      <p:sp>
        <p:nvSpPr>
          <p:cNvPr id="4" name="Text Placeholder 3">
            <a:extLst>
              <a:ext uri="{FF2B5EF4-FFF2-40B4-BE49-F238E27FC236}">
                <a16:creationId xmlns:a16="http://schemas.microsoft.com/office/drawing/2014/main" id="{DC107A98-98A3-9DA2-0F1D-6CEF5610B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84CCDD-23CC-A132-DFE6-63DA8EE4544E}"/>
              </a:ext>
            </a:extLst>
          </p:cNvPr>
          <p:cNvSpPr>
            <a:spLocks noGrp="1"/>
          </p:cNvSpPr>
          <p:nvPr>
            <p:ph type="dt" sz="half" idx="10"/>
          </p:nvPr>
        </p:nvSpPr>
        <p:spPr/>
        <p:txBody>
          <a:bodyPr/>
          <a:lstStyle/>
          <a:p>
            <a:fld id="{B7FCF90E-EA3B-3E45-9D5F-6541665E09A9}" type="datetimeFigureOut">
              <a:rPr lang="en-JO" smtClean="0"/>
              <a:t>30/06/2025</a:t>
            </a:fld>
            <a:endParaRPr lang="en-JO"/>
          </a:p>
        </p:txBody>
      </p:sp>
      <p:sp>
        <p:nvSpPr>
          <p:cNvPr id="6" name="Footer Placeholder 5">
            <a:extLst>
              <a:ext uri="{FF2B5EF4-FFF2-40B4-BE49-F238E27FC236}">
                <a16:creationId xmlns:a16="http://schemas.microsoft.com/office/drawing/2014/main" id="{46BE7AE6-D586-D5F5-C76E-8D4CFE7D062B}"/>
              </a:ext>
            </a:extLst>
          </p:cNvPr>
          <p:cNvSpPr>
            <a:spLocks noGrp="1"/>
          </p:cNvSpPr>
          <p:nvPr>
            <p:ph type="ftr" sz="quarter" idx="11"/>
          </p:nvPr>
        </p:nvSpPr>
        <p:spPr/>
        <p:txBody>
          <a:bodyPr/>
          <a:lstStyle/>
          <a:p>
            <a:endParaRPr lang="en-JO"/>
          </a:p>
        </p:txBody>
      </p:sp>
      <p:sp>
        <p:nvSpPr>
          <p:cNvPr id="7" name="Slide Number Placeholder 6">
            <a:extLst>
              <a:ext uri="{FF2B5EF4-FFF2-40B4-BE49-F238E27FC236}">
                <a16:creationId xmlns:a16="http://schemas.microsoft.com/office/drawing/2014/main" id="{E8224291-4644-3774-9E08-B17C3A05B8EF}"/>
              </a:ext>
            </a:extLst>
          </p:cNvPr>
          <p:cNvSpPr>
            <a:spLocks noGrp="1"/>
          </p:cNvSpPr>
          <p:nvPr>
            <p:ph type="sldNum" sz="quarter" idx="12"/>
          </p:nvPr>
        </p:nvSpPr>
        <p:spPr/>
        <p:txBody>
          <a:bodyPr/>
          <a:lstStyle/>
          <a:p>
            <a:fld id="{F2EA9F25-716C-1E47-889F-91154C4CAC57}" type="slidenum">
              <a:rPr lang="en-JO" smtClean="0"/>
              <a:t>‹#›</a:t>
            </a:fld>
            <a:endParaRPr lang="en-JO"/>
          </a:p>
        </p:txBody>
      </p:sp>
    </p:spTree>
    <p:extLst>
      <p:ext uri="{BB962C8B-B14F-4D97-AF65-F5344CB8AC3E}">
        <p14:creationId xmlns:p14="http://schemas.microsoft.com/office/powerpoint/2010/main" val="4117350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ACEAAA-095E-8425-CF77-A971B4E016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JO"/>
          </a:p>
        </p:txBody>
      </p:sp>
      <p:sp>
        <p:nvSpPr>
          <p:cNvPr id="3" name="Text Placeholder 2">
            <a:extLst>
              <a:ext uri="{FF2B5EF4-FFF2-40B4-BE49-F238E27FC236}">
                <a16:creationId xmlns:a16="http://schemas.microsoft.com/office/drawing/2014/main" id="{61ED1ECC-1A06-D2AD-F7A2-9DF7B307B8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O"/>
          </a:p>
        </p:txBody>
      </p:sp>
      <p:sp>
        <p:nvSpPr>
          <p:cNvPr id="4" name="Date Placeholder 3">
            <a:extLst>
              <a:ext uri="{FF2B5EF4-FFF2-40B4-BE49-F238E27FC236}">
                <a16:creationId xmlns:a16="http://schemas.microsoft.com/office/drawing/2014/main" id="{6F20EC26-C1CD-752C-176A-E1917EE760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FCF90E-EA3B-3E45-9D5F-6541665E09A9}" type="datetimeFigureOut">
              <a:rPr lang="en-JO" smtClean="0"/>
              <a:t>30/06/2025</a:t>
            </a:fld>
            <a:endParaRPr lang="en-JO"/>
          </a:p>
        </p:txBody>
      </p:sp>
      <p:sp>
        <p:nvSpPr>
          <p:cNvPr id="5" name="Footer Placeholder 4">
            <a:extLst>
              <a:ext uri="{FF2B5EF4-FFF2-40B4-BE49-F238E27FC236}">
                <a16:creationId xmlns:a16="http://schemas.microsoft.com/office/drawing/2014/main" id="{F8E4D9A7-47A8-7DEE-C8AF-C5EAB47F63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JO"/>
          </a:p>
        </p:txBody>
      </p:sp>
      <p:sp>
        <p:nvSpPr>
          <p:cNvPr id="6" name="Slide Number Placeholder 5">
            <a:extLst>
              <a:ext uri="{FF2B5EF4-FFF2-40B4-BE49-F238E27FC236}">
                <a16:creationId xmlns:a16="http://schemas.microsoft.com/office/drawing/2014/main" id="{326D7DA6-523E-F49F-901A-C55E38478E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EA9F25-716C-1E47-889F-91154C4CAC57}" type="slidenum">
              <a:rPr lang="en-JO" smtClean="0"/>
              <a:t>‹#›</a:t>
            </a:fld>
            <a:endParaRPr lang="en-JO"/>
          </a:p>
        </p:txBody>
      </p:sp>
    </p:spTree>
    <p:extLst>
      <p:ext uri="{BB962C8B-B14F-4D97-AF65-F5344CB8AC3E}">
        <p14:creationId xmlns:p14="http://schemas.microsoft.com/office/powerpoint/2010/main" val="1626407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J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F1590F-B8E2-574E-0067-1B00EAD5ACDC}"/>
              </a:ext>
            </a:extLst>
          </p:cNvPr>
          <p:cNvSpPr>
            <a:spLocks noGrp="1"/>
          </p:cNvSpPr>
          <p:nvPr>
            <p:ph type="ctrTitle"/>
          </p:nvPr>
        </p:nvSpPr>
        <p:spPr>
          <a:xfrm>
            <a:off x="6194716" y="739978"/>
            <a:ext cx="5334930" cy="3004145"/>
          </a:xfrm>
        </p:spPr>
        <p:txBody>
          <a:bodyPr>
            <a:normAutofit/>
          </a:bodyPr>
          <a:lstStyle/>
          <a:p>
            <a:r>
              <a:rPr lang="en-US" sz="4700" b="1" i="0" u="none" strike="noStrike">
                <a:effectLst/>
                <a:latin typeface="Droid Sans"/>
              </a:rPr>
              <a:t>Cardiopulmonary resuscitation (CPR), two-person</a:t>
            </a:r>
            <a:endParaRPr lang="en-JO" sz="4700"/>
          </a:p>
        </p:txBody>
      </p:sp>
      <p:sp>
        <p:nvSpPr>
          <p:cNvPr id="3" name="Subtitle 2">
            <a:extLst>
              <a:ext uri="{FF2B5EF4-FFF2-40B4-BE49-F238E27FC236}">
                <a16:creationId xmlns:a16="http://schemas.microsoft.com/office/drawing/2014/main" id="{72A7EFC8-5A34-EC96-17F4-D6B7AD35A531}"/>
              </a:ext>
            </a:extLst>
          </p:cNvPr>
          <p:cNvSpPr>
            <a:spLocks noGrp="1"/>
          </p:cNvSpPr>
          <p:nvPr>
            <p:ph type="subTitle" idx="1"/>
          </p:nvPr>
        </p:nvSpPr>
        <p:spPr>
          <a:xfrm>
            <a:off x="6194715" y="3836197"/>
            <a:ext cx="5334931" cy="2189214"/>
          </a:xfrm>
        </p:spPr>
        <p:txBody>
          <a:bodyPr>
            <a:normAutofit/>
          </a:bodyPr>
          <a:lstStyle/>
          <a:p>
            <a:endParaRPr lang="en-JO"/>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4" name="Picture 3">
            <a:extLst>
              <a:ext uri="{FF2B5EF4-FFF2-40B4-BE49-F238E27FC236}">
                <a16:creationId xmlns:a16="http://schemas.microsoft.com/office/drawing/2014/main" id="{04FA706F-2D3F-BE75-ABAE-D1B9F17A7E4A}"/>
              </a:ext>
            </a:extLst>
          </p:cNvPr>
          <p:cNvPicPr>
            <a:picLocks noChangeAspect="1"/>
          </p:cNvPicPr>
          <p:nvPr/>
        </p:nvPicPr>
        <p:blipFill>
          <a:blip r:embed="rId2">
            <a:extLst>
              <a:ext uri="{28A0092B-C50C-407E-A947-70E740481C1C}">
                <a14:useLocalDpi xmlns:a14="http://schemas.microsoft.com/office/drawing/2010/main" val="0"/>
              </a:ext>
            </a:extLst>
          </a:blip>
          <a:srcRect l="18405" r="15049"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181204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9DB1E8-A80C-B85B-EED1-EE0344EFA86B}"/>
              </a:ext>
            </a:extLst>
          </p:cNvPr>
          <p:cNvSpPr>
            <a:spLocks noGrp="1"/>
          </p:cNvSpPr>
          <p:nvPr>
            <p:ph idx="1"/>
          </p:nvPr>
        </p:nvSpPr>
        <p:spPr>
          <a:xfrm>
            <a:off x="640080" y="2859076"/>
            <a:ext cx="6894576" cy="3331412"/>
          </a:xfrm>
        </p:spPr>
        <p:txBody>
          <a:bodyPr>
            <a:normAutofit/>
          </a:bodyPr>
          <a:lstStyle/>
          <a:p>
            <a:pPr latinLnBrk="0"/>
            <a:r>
              <a:rPr lang="en-US" sz="2000" b="0" i="0" u="none" strike="noStrike" dirty="0">
                <a:effectLst/>
                <a:latin typeface="Droid Sans"/>
              </a:rPr>
              <a:t>2- Provide rescue breathing by giving the patient </a:t>
            </a:r>
            <a:r>
              <a:rPr lang="en-US" sz="2000" b="0" i="0" u="sng" strike="noStrike" dirty="0">
                <a:effectLst/>
                <a:latin typeface="Droid Sans"/>
              </a:rPr>
              <a:t>10 breaths/minute (1 breath every 6 seconds)</a:t>
            </a:r>
            <a:r>
              <a:rPr lang="en-US" sz="2000" b="0" i="0" u="none" strike="noStrike" dirty="0">
                <a:effectLst/>
                <a:latin typeface="Droid Sans"/>
              </a:rPr>
              <a:t>. Use a barrier mask with a one-way valve if available.</a:t>
            </a:r>
          </a:p>
          <a:p>
            <a:pPr latinLnBrk="0"/>
            <a:endParaRPr lang="en-US" sz="2000" u="sng" baseline="30000" dirty="0">
              <a:latin typeface="Droid Sans"/>
            </a:endParaRPr>
          </a:p>
          <a:p>
            <a:pPr latinLnBrk="0"/>
            <a:r>
              <a:rPr lang="en-US" sz="2000" b="0" i="0" u="none" strike="noStrike" dirty="0">
                <a:effectLst/>
                <a:latin typeface="Droid Sans"/>
              </a:rPr>
              <a:t>Avoid excessive ventilation </a:t>
            </a:r>
            <a:r>
              <a:rPr lang="en-US" sz="2000" b="0" i="1" u="none" strike="noStrike" dirty="0">
                <a:effectLst/>
                <a:latin typeface="Droid Sans"/>
              </a:rPr>
              <a:t>to minimize the impact of positive-pressure ventilation on blood flow. </a:t>
            </a:r>
            <a:endParaRPr lang="en-US" sz="2000" b="0" i="0" u="none" strike="noStrike" dirty="0">
              <a:effectLst/>
              <a:latin typeface="Droid Sans"/>
            </a:endParaRPr>
          </a:p>
          <a:p>
            <a:pPr latinLnBrk="0"/>
            <a:r>
              <a:rPr lang="en-US" sz="2000" b="0" i="0" u="none" strike="noStrike" dirty="0">
                <a:effectLst/>
                <a:latin typeface="Droid Sans"/>
              </a:rPr>
              <a:t>Check for a pulse every 2 minutes.</a:t>
            </a:r>
          </a:p>
          <a:p>
            <a:pPr latinLnBrk="0"/>
            <a:r>
              <a:rPr lang="en-US" sz="2000" b="0" i="0" u="none" strike="noStrike" dirty="0">
                <a:effectLst/>
                <a:latin typeface="Droid Sans"/>
              </a:rPr>
              <a:t>If </a:t>
            </a:r>
            <a:r>
              <a:rPr lang="en-US" sz="2000" b="0" i="0" u="sng" strike="noStrike" dirty="0">
                <a:effectLst/>
                <a:latin typeface="Droid Sans"/>
              </a:rPr>
              <a:t>opioid overdose</a:t>
            </a:r>
            <a:r>
              <a:rPr lang="en-US" sz="2000" b="0" i="0" u="none" strike="noStrike" dirty="0">
                <a:effectLst/>
                <a:latin typeface="Droid Sans"/>
              </a:rPr>
              <a:t> is known or suspected, administer I.M. or intranasal </a:t>
            </a:r>
            <a:r>
              <a:rPr lang="en-US" sz="2000" b="0" i="0" u="sng" strike="noStrike" dirty="0">
                <a:effectLst/>
                <a:latin typeface="Droid Sans"/>
              </a:rPr>
              <a:t>naloxone</a:t>
            </a:r>
            <a:r>
              <a:rPr lang="en-US" sz="2000" b="0" i="0" u="none" strike="noStrike" dirty="0">
                <a:effectLst/>
                <a:latin typeface="Droid Sans"/>
              </a:rPr>
              <a:t> (if available) according to protocol.</a:t>
            </a:r>
          </a:p>
          <a:p>
            <a:endParaRPr lang="en-JO" sz="2000" dirty="0"/>
          </a:p>
        </p:txBody>
      </p:sp>
      <p:pic>
        <p:nvPicPr>
          <p:cNvPr id="4" name="Picture 3">
            <a:extLst>
              <a:ext uri="{FF2B5EF4-FFF2-40B4-BE49-F238E27FC236}">
                <a16:creationId xmlns:a16="http://schemas.microsoft.com/office/drawing/2014/main" id="{0CCD20E8-A526-027B-F1FE-ACC73DEFF446}"/>
              </a:ext>
            </a:extLst>
          </p:cNvPr>
          <p:cNvPicPr>
            <a:picLocks noChangeAspect="1"/>
          </p:cNvPicPr>
          <p:nvPr/>
        </p:nvPicPr>
        <p:blipFill>
          <a:blip r:embed="rId2">
            <a:extLst>
              <a:ext uri="{28A0092B-C50C-407E-A947-70E740481C1C}">
                <a14:useLocalDpi xmlns:a14="http://schemas.microsoft.com/office/drawing/2010/main" val="0"/>
              </a:ext>
            </a:extLst>
          </a:blip>
          <a:srcRect r="3426" b="-3"/>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2" name="Picture 1">
            <a:extLst>
              <a:ext uri="{FF2B5EF4-FFF2-40B4-BE49-F238E27FC236}">
                <a16:creationId xmlns:a16="http://schemas.microsoft.com/office/drawing/2014/main" id="{2C081BA9-D7CD-E015-17BC-CC5B1C8F0EDF}"/>
              </a:ext>
            </a:extLst>
          </p:cNvPr>
          <p:cNvPicPr>
            <a:picLocks noChangeAspect="1"/>
          </p:cNvPicPr>
          <p:nvPr/>
        </p:nvPicPr>
        <p:blipFill>
          <a:blip r:embed="rId3">
            <a:extLst>
              <a:ext uri="{28A0092B-C50C-407E-A947-70E740481C1C}">
                <a14:useLocalDpi xmlns:a14="http://schemas.microsoft.com/office/drawing/2010/main" val="0"/>
              </a:ext>
            </a:extLst>
          </a:blip>
          <a:srcRect t="18204" r="-1" b="17787"/>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458633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7C4B3-F5F2-A39A-24AF-1A35387C463C}"/>
              </a:ext>
            </a:extLst>
          </p:cNvPr>
          <p:cNvSpPr>
            <a:spLocks noGrp="1"/>
          </p:cNvSpPr>
          <p:nvPr>
            <p:ph type="title"/>
          </p:nvPr>
        </p:nvSpPr>
        <p:spPr>
          <a:xfrm>
            <a:off x="630936" y="640080"/>
            <a:ext cx="4818888" cy="1481328"/>
          </a:xfrm>
        </p:spPr>
        <p:txBody>
          <a:bodyPr anchor="b">
            <a:normAutofit fontScale="90000"/>
          </a:bodyPr>
          <a:lstStyle/>
          <a:p>
            <a:r>
              <a:rPr lang="en-US" sz="5400" dirty="0"/>
              <a:t>No breathing or only gasping, pulse not felt</a:t>
            </a:r>
            <a:endParaRPr lang="en-JO" sz="5400" dirty="0"/>
          </a:p>
        </p:txBody>
      </p:sp>
      <p:sp>
        <p:nvSpPr>
          <p:cNvPr id="2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4FD1647-8557-9481-801D-F2704CC1EA94}"/>
              </a:ext>
            </a:extLst>
          </p:cNvPr>
          <p:cNvSpPr>
            <a:spLocks noGrp="1"/>
          </p:cNvSpPr>
          <p:nvPr>
            <p:ph idx="1"/>
          </p:nvPr>
        </p:nvSpPr>
        <p:spPr>
          <a:xfrm>
            <a:off x="630935" y="2660904"/>
            <a:ext cx="7662693" cy="3547872"/>
          </a:xfrm>
        </p:spPr>
        <p:txBody>
          <a:bodyPr anchor="t">
            <a:normAutofit/>
          </a:bodyPr>
          <a:lstStyle/>
          <a:p>
            <a:r>
              <a:rPr lang="en-US" sz="2200" b="1" i="0" u="none" strike="noStrike" dirty="0">
                <a:effectLst/>
                <a:latin typeface="Droid Sans"/>
              </a:rPr>
              <a:t>follow these steps:</a:t>
            </a:r>
          </a:p>
          <a:p>
            <a:endParaRPr lang="en-US" sz="2200" b="1" i="0" u="none" strike="noStrike" dirty="0">
              <a:effectLst/>
              <a:latin typeface="Droid Sans"/>
            </a:endParaRPr>
          </a:p>
          <a:p>
            <a:pPr latinLnBrk="0"/>
            <a:r>
              <a:rPr lang="en-US" sz="2200" b="0" i="0" u="none" strike="noStrike" dirty="0">
                <a:effectLst/>
                <a:latin typeface="Droid Sans"/>
              </a:rPr>
              <a:t>1-Ask a coworker to retrieve an AED or other defibrillator, and alert the emergency response team </a:t>
            </a:r>
            <a:r>
              <a:rPr lang="en-US" sz="2200" b="0" i="0" strike="noStrike" dirty="0">
                <a:effectLst/>
                <a:latin typeface="Droid Sans"/>
              </a:rPr>
              <a:t>(if not already done).</a:t>
            </a:r>
          </a:p>
          <a:p>
            <a:endParaRPr lang="en-JO" sz="2200" b="1" dirty="0"/>
          </a:p>
        </p:txBody>
      </p:sp>
      <p:pic>
        <p:nvPicPr>
          <p:cNvPr id="6" name="Picture 5">
            <a:extLst>
              <a:ext uri="{FF2B5EF4-FFF2-40B4-BE49-F238E27FC236}">
                <a16:creationId xmlns:a16="http://schemas.microsoft.com/office/drawing/2014/main" id="{AE08716A-D3C2-4BDA-6080-4B87F8476EB4}"/>
              </a:ext>
            </a:extLst>
          </p:cNvPr>
          <p:cNvPicPr>
            <a:picLocks noChangeAspect="1"/>
          </p:cNvPicPr>
          <p:nvPr/>
        </p:nvPicPr>
        <p:blipFill>
          <a:blip r:embed="rId2"/>
          <a:stretch>
            <a:fillRect/>
          </a:stretch>
        </p:blipFill>
        <p:spPr>
          <a:xfrm>
            <a:off x="8293628" y="1381887"/>
            <a:ext cx="3264387" cy="4094226"/>
          </a:xfrm>
          <a:prstGeom prst="rect">
            <a:avLst/>
          </a:prstGeom>
        </p:spPr>
      </p:pic>
    </p:spTree>
    <p:extLst>
      <p:ext uri="{BB962C8B-B14F-4D97-AF65-F5344CB8AC3E}">
        <p14:creationId xmlns:p14="http://schemas.microsoft.com/office/powerpoint/2010/main" val="3715572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0" name="Freeform: Shape 19">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Content Placeholder 4">
            <a:extLst>
              <a:ext uri="{FF2B5EF4-FFF2-40B4-BE49-F238E27FC236}">
                <a16:creationId xmlns:a16="http://schemas.microsoft.com/office/drawing/2014/main" id="{614C312F-D2DF-7CE1-19FA-D1C12EF12E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6579" y="643468"/>
            <a:ext cx="7339736" cy="5571066"/>
          </a:xfrm>
          <a:prstGeom prst="rect">
            <a:avLst/>
          </a:prstGeom>
        </p:spPr>
      </p:pic>
    </p:spTree>
    <p:extLst>
      <p:ext uri="{BB962C8B-B14F-4D97-AF65-F5344CB8AC3E}">
        <p14:creationId xmlns:p14="http://schemas.microsoft.com/office/powerpoint/2010/main" val="883778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698B1C-3471-47BC-2E45-73C36C9EECB9}"/>
              </a:ext>
            </a:extLst>
          </p:cNvPr>
          <p:cNvSpPr>
            <a:spLocks noGrp="1"/>
          </p:cNvSpPr>
          <p:nvPr>
            <p:ph type="title"/>
          </p:nvPr>
        </p:nvSpPr>
        <p:spPr>
          <a:xfrm>
            <a:off x="5034203" y="-4193832"/>
            <a:ext cx="11018520" cy="1434415"/>
          </a:xfrm>
        </p:spPr>
        <p:txBody>
          <a:bodyPr anchor="b">
            <a:normAutofit/>
          </a:bodyPr>
          <a:lstStyle/>
          <a:p>
            <a:endParaRPr lang="en-JO" sz="5400"/>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723545-4F3A-9388-55D7-89E01314882C}"/>
              </a:ext>
            </a:extLst>
          </p:cNvPr>
          <p:cNvSpPr>
            <a:spLocks noGrp="1"/>
          </p:cNvSpPr>
          <p:nvPr>
            <p:ph idx="1"/>
          </p:nvPr>
        </p:nvSpPr>
        <p:spPr>
          <a:xfrm>
            <a:off x="572492" y="2071316"/>
            <a:ext cx="7816191" cy="4119172"/>
          </a:xfrm>
        </p:spPr>
        <p:txBody>
          <a:bodyPr anchor="t">
            <a:normAutofit/>
          </a:bodyPr>
          <a:lstStyle/>
          <a:p>
            <a:r>
              <a:rPr lang="en-US" sz="2200" b="0" i="0" u="none" strike="noStrike" dirty="0">
                <a:effectLst/>
                <a:latin typeface="Droid Sans"/>
              </a:rPr>
              <a:t>2- Place the patient in the supine position on a firm surface, such as a backboard or the floor. If the patient is on an air-filled mattress, deflate the mattress </a:t>
            </a:r>
            <a:r>
              <a:rPr lang="en-US" sz="2200" b="0" i="1" u="none" strike="noStrike" dirty="0">
                <a:effectLst/>
                <a:latin typeface="Droid Sans"/>
              </a:rPr>
              <a:t>to maximize the effectiveness of chest compressions.</a:t>
            </a:r>
            <a:r>
              <a:rPr lang="en-US" sz="2200" b="0" i="0" u="none" strike="noStrike" dirty="0">
                <a:effectLst/>
                <a:latin typeface="Droid Sans"/>
              </a:rPr>
              <a:t> </a:t>
            </a:r>
          </a:p>
        </p:txBody>
      </p:sp>
      <p:pic>
        <p:nvPicPr>
          <p:cNvPr id="12" name="Picture 11">
            <a:extLst>
              <a:ext uri="{FF2B5EF4-FFF2-40B4-BE49-F238E27FC236}">
                <a16:creationId xmlns:a16="http://schemas.microsoft.com/office/drawing/2014/main" id="{BB9E16FB-9769-6EC6-C8D3-27DDC9324DDA}"/>
              </a:ext>
            </a:extLst>
          </p:cNvPr>
          <p:cNvPicPr>
            <a:picLocks noChangeAspect="1"/>
          </p:cNvPicPr>
          <p:nvPr/>
        </p:nvPicPr>
        <p:blipFill>
          <a:blip r:embed="rId2"/>
          <a:srcRect r="2" b="2035"/>
          <a:stretch/>
        </p:blipFill>
        <p:spPr>
          <a:xfrm>
            <a:off x="8642683" y="2420547"/>
            <a:ext cx="2893827" cy="4096512"/>
          </a:xfrm>
          <a:prstGeom prst="rect">
            <a:avLst/>
          </a:prstGeom>
        </p:spPr>
      </p:pic>
    </p:spTree>
    <p:extLst>
      <p:ext uri="{BB962C8B-B14F-4D97-AF65-F5344CB8AC3E}">
        <p14:creationId xmlns:p14="http://schemas.microsoft.com/office/powerpoint/2010/main" val="575440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E44BF8B-D534-EF03-2BEF-E71ACCE0EC1A}"/>
              </a:ext>
            </a:extLst>
          </p:cNvPr>
          <p:cNvSpPr>
            <a:spLocks noGrp="1"/>
          </p:cNvSpPr>
          <p:nvPr>
            <p:ph idx="1"/>
          </p:nvPr>
        </p:nvSpPr>
        <p:spPr>
          <a:xfrm>
            <a:off x="630936" y="2660904"/>
            <a:ext cx="7030762" cy="3547872"/>
          </a:xfrm>
        </p:spPr>
        <p:txBody>
          <a:bodyPr anchor="t">
            <a:normAutofit/>
          </a:bodyPr>
          <a:lstStyle/>
          <a:p>
            <a:pPr latinLnBrk="0"/>
            <a:r>
              <a:rPr lang="en-US" sz="2200" b="0" i="0" u="none" strike="noStrike" dirty="0">
                <a:effectLst/>
                <a:latin typeface="Droid Sans"/>
              </a:rPr>
              <a:t>Ensure that your knees or feet are apart </a:t>
            </a:r>
            <a:r>
              <a:rPr lang="en-US" sz="2200" b="0" i="1" u="none" strike="noStrike" dirty="0">
                <a:effectLst/>
                <a:latin typeface="Droid Sans"/>
              </a:rPr>
              <a:t>to provide a wide base of support. </a:t>
            </a:r>
          </a:p>
          <a:p>
            <a:pPr latinLnBrk="0"/>
            <a:endParaRPr lang="en-US" sz="2200" b="0" i="0" u="none" strike="noStrike" dirty="0">
              <a:effectLst/>
              <a:latin typeface="Droid Sans"/>
            </a:endParaRPr>
          </a:p>
          <a:p>
            <a:pPr latinLnBrk="0"/>
            <a:r>
              <a:rPr lang="en-US" sz="2200" b="0" i="0" u="none" strike="noStrike" dirty="0">
                <a:effectLst/>
                <a:latin typeface="Droid Sans"/>
              </a:rPr>
              <a:t>Place the heel of one hand on the center of the patient's chest (over the lower half of the sternum) and the heel of your other hand on top of the first so that your hands are overlapped and parallel</a:t>
            </a:r>
          </a:p>
        </p:txBody>
      </p:sp>
      <p:pic>
        <p:nvPicPr>
          <p:cNvPr id="6" name="Picture 5">
            <a:extLst>
              <a:ext uri="{FF2B5EF4-FFF2-40B4-BE49-F238E27FC236}">
                <a16:creationId xmlns:a16="http://schemas.microsoft.com/office/drawing/2014/main" id="{774FA37D-C997-DE9D-7C08-CB6370D29371}"/>
              </a:ext>
            </a:extLst>
          </p:cNvPr>
          <p:cNvPicPr>
            <a:picLocks noChangeAspect="1"/>
          </p:cNvPicPr>
          <p:nvPr/>
        </p:nvPicPr>
        <p:blipFill>
          <a:blip r:embed="rId2"/>
          <a:stretch>
            <a:fillRect/>
          </a:stretch>
        </p:blipFill>
        <p:spPr>
          <a:xfrm>
            <a:off x="7661698" y="1734445"/>
            <a:ext cx="3896317" cy="3389109"/>
          </a:xfrm>
          <a:prstGeom prst="rect">
            <a:avLst/>
          </a:prstGeom>
        </p:spPr>
      </p:pic>
    </p:spTree>
    <p:extLst>
      <p:ext uri="{BB962C8B-B14F-4D97-AF65-F5344CB8AC3E}">
        <p14:creationId xmlns:p14="http://schemas.microsoft.com/office/powerpoint/2010/main" val="2010811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774B96B-59D5-4559-B246-C0AD3351ECEA}"/>
              </a:ext>
            </a:extLst>
          </p:cNvPr>
          <p:cNvSpPr>
            <a:spLocks noGrp="1"/>
          </p:cNvSpPr>
          <p:nvPr>
            <p:ph idx="1"/>
          </p:nvPr>
        </p:nvSpPr>
        <p:spPr>
          <a:xfrm>
            <a:off x="838200" y="969211"/>
            <a:ext cx="6797405" cy="5151503"/>
          </a:xfrm>
        </p:spPr>
        <p:txBody>
          <a:bodyPr>
            <a:normAutofit/>
          </a:bodyPr>
          <a:lstStyle/>
          <a:p>
            <a:r>
              <a:rPr lang="en-US" sz="1900" b="0" i="0" u="none" strike="noStrike" dirty="0">
                <a:effectLst/>
                <a:latin typeface="Droid Sans"/>
              </a:rPr>
              <a:t>Begin performing chest compressions immediately. Continue until the AED or another defibrillator is ready for use.</a:t>
            </a:r>
          </a:p>
          <a:p>
            <a:endParaRPr lang="en-US" sz="1900" b="0" i="0" u="none" strike="noStrike" dirty="0">
              <a:effectLst/>
              <a:latin typeface="Droid Sans"/>
            </a:endParaRPr>
          </a:p>
          <a:p>
            <a:r>
              <a:rPr lang="en-US" sz="1900" b="0" i="0" u="none" strike="noStrike" dirty="0">
                <a:effectLst/>
                <a:latin typeface="Droid Sans"/>
              </a:rPr>
              <a:t>Perform chest compressions with your </a:t>
            </a:r>
            <a:r>
              <a:rPr lang="en-US" sz="1900" b="0" i="0" u="sng" strike="noStrike" dirty="0">
                <a:effectLst/>
                <a:latin typeface="Droid Sans"/>
              </a:rPr>
              <a:t>elbows locked, arms straight, and shoulders directly over your hands Using the weight of your upper body, </a:t>
            </a:r>
            <a:r>
              <a:rPr lang="en-US" sz="1900" b="0" i="0" u="none" strike="noStrike" dirty="0">
                <a:effectLst/>
                <a:latin typeface="Droid Sans"/>
              </a:rPr>
              <a:t>compress the patient's chest at least 2</a:t>
            </a:r>
            <a:r>
              <a:rPr lang="en-US" sz="1900" b="0" i="1" u="none" strike="noStrike" dirty="0">
                <a:effectLst/>
                <a:latin typeface="Droid Sans"/>
              </a:rPr>
              <a:t>"</a:t>
            </a:r>
            <a:r>
              <a:rPr lang="en-US" sz="1900" b="0" i="0" u="none" strike="noStrike" dirty="0">
                <a:effectLst/>
                <a:latin typeface="Droid Sans"/>
              </a:rPr>
              <a:t> (5 cm) but no more than 2.4</a:t>
            </a:r>
            <a:r>
              <a:rPr lang="en-US" sz="1900" b="0" i="1" u="none" strike="noStrike" dirty="0">
                <a:effectLst/>
                <a:latin typeface="Droid Sans"/>
              </a:rPr>
              <a:t>"</a:t>
            </a:r>
            <a:r>
              <a:rPr lang="en-US" sz="1900" b="0" i="0" u="none" strike="noStrike" dirty="0">
                <a:effectLst/>
                <a:latin typeface="Droid Sans"/>
              </a:rPr>
              <a:t> (6 cm)</a:t>
            </a:r>
          </a:p>
          <a:p>
            <a:endParaRPr lang="en-US" sz="1900" b="0" i="0" u="none" strike="noStrike" dirty="0">
              <a:effectLst/>
              <a:latin typeface="Droid Sans"/>
            </a:endParaRPr>
          </a:p>
          <a:p>
            <a:r>
              <a:rPr lang="en-US" sz="1900" b="0" i="0" u="none" strike="noStrike" dirty="0">
                <a:effectLst/>
                <a:latin typeface="Droid Sans"/>
              </a:rPr>
              <a:t>keeping chest compression and chest recoil duration equal. Let the patient's chest recoil completely after each chest compression </a:t>
            </a:r>
            <a:r>
              <a:rPr lang="en-US" sz="1900" b="0" i="1" u="none" strike="noStrike" dirty="0">
                <a:effectLst/>
                <a:latin typeface="Droid Sans"/>
              </a:rPr>
              <a:t>to create a relative negative </a:t>
            </a:r>
            <a:r>
              <a:rPr lang="en-US" sz="1900" b="0" i="1" u="none" strike="noStrike" dirty="0" err="1">
                <a:effectLst/>
                <a:latin typeface="Droid Sans"/>
              </a:rPr>
              <a:t>intrathoracic</a:t>
            </a:r>
            <a:r>
              <a:rPr lang="en-US" sz="1900" b="0" i="1" u="none" strike="noStrike" dirty="0">
                <a:effectLst/>
                <a:latin typeface="Droid Sans"/>
              </a:rPr>
              <a:t> pressure that promotes venous return and cardiopulmonary blood flow</a:t>
            </a:r>
            <a:endParaRPr lang="en-JO" sz="1900" dirty="0"/>
          </a:p>
        </p:txBody>
      </p:sp>
      <p:pic>
        <p:nvPicPr>
          <p:cNvPr id="6" name="Picture 5">
            <a:extLst>
              <a:ext uri="{FF2B5EF4-FFF2-40B4-BE49-F238E27FC236}">
                <a16:creationId xmlns:a16="http://schemas.microsoft.com/office/drawing/2014/main" id="{3CE97243-2C96-5AB0-0DCE-E53E59447724}"/>
              </a:ext>
            </a:extLst>
          </p:cNvPr>
          <p:cNvPicPr>
            <a:picLocks noChangeAspect="1"/>
          </p:cNvPicPr>
          <p:nvPr/>
        </p:nvPicPr>
        <p:blipFill>
          <a:blip r:embed="rId2"/>
          <a:srcRect t="4317" r="1" b="1"/>
          <a:stretch/>
        </p:blipFill>
        <p:spPr>
          <a:xfrm>
            <a:off x="8733012" y="168168"/>
            <a:ext cx="2524710" cy="3168155"/>
          </a:xfrm>
          <a:prstGeom prst="rect">
            <a:avLst/>
          </a:prstGeom>
        </p:spPr>
      </p:pic>
      <p:pic>
        <p:nvPicPr>
          <p:cNvPr id="2" name="Picture 1">
            <a:extLst>
              <a:ext uri="{FF2B5EF4-FFF2-40B4-BE49-F238E27FC236}">
                <a16:creationId xmlns:a16="http://schemas.microsoft.com/office/drawing/2014/main" id="{0EB3C705-1139-B2A8-1637-4BAD6FE90DA9}"/>
              </a:ext>
            </a:extLst>
          </p:cNvPr>
          <p:cNvPicPr>
            <a:picLocks noChangeAspect="1"/>
          </p:cNvPicPr>
          <p:nvPr/>
        </p:nvPicPr>
        <p:blipFill>
          <a:blip r:embed="rId3">
            <a:extLst>
              <a:ext uri="{28A0092B-C50C-407E-A947-70E740481C1C}">
                <a14:useLocalDpi xmlns:a14="http://schemas.microsoft.com/office/drawing/2010/main" val="0"/>
              </a:ext>
            </a:extLst>
          </a:blip>
          <a:srcRect l="6278" r="16672"/>
          <a:stretch/>
        </p:blipFill>
        <p:spPr>
          <a:xfrm>
            <a:off x="8473805" y="3504492"/>
            <a:ext cx="2966983" cy="2813930"/>
          </a:xfrm>
          <a:prstGeom prst="rect">
            <a:avLst/>
          </a:prstGeom>
        </p:spPr>
      </p:pic>
    </p:spTree>
    <p:extLst>
      <p:ext uri="{BB962C8B-B14F-4D97-AF65-F5344CB8AC3E}">
        <p14:creationId xmlns:p14="http://schemas.microsoft.com/office/powerpoint/2010/main" val="1713038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ight Triangle 1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Content Placeholder 6">
            <a:extLst>
              <a:ext uri="{FF2B5EF4-FFF2-40B4-BE49-F238E27FC236}">
                <a16:creationId xmlns:a16="http://schemas.microsoft.com/office/drawing/2014/main" id="{6B4503D2-D4ED-D267-339A-029017673F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2163" y="1218926"/>
            <a:ext cx="7746709" cy="4378574"/>
          </a:xfrm>
          <a:prstGeom prst="rect">
            <a:avLst/>
          </a:prstGeom>
        </p:spPr>
      </p:pic>
    </p:spTree>
    <p:extLst>
      <p:ext uri="{BB962C8B-B14F-4D97-AF65-F5344CB8AC3E}">
        <p14:creationId xmlns:p14="http://schemas.microsoft.com/office/powerpoint/2010/main" val="2977768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72F8BB9-A9F0-C61F-38CF-C6057412585E}"/>
              </a:ext>
            </a:extLst>
          </p:cNvPr>
          <p:cNvPicPr>
            <a:picLocks noChangeAspect="1"/>
          </p:cNvPicPr>
          <p:nvPr/>
        </p:nvPicPr>
        <p:blipFill>
          <a:blip r:embed="rId2"/>
          <a:srcRect l="44732" r="2727" b="1"/>
          <a:stretch/>
        </p:blipFill>
        <p:spPr>
          <a:xfrm>
            <a:off x="4" y="1"/>
            <a:ext cx="3442364"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8" name="Content Placeholder 7">
            <a:extLst>
              <a:ext uri="{FF2B5EF4-FFF2-40B4-BE49-F238E27FC236}">
                <a16:creationId xmlns:a16="http://schemas.microsoft.com/office/drawing/2014/main" id="{5FF6FF96-1030-AA88-00EA-2949DD827FB1}"/>
              </a:ext>
            </a:extLst>
          </p:cNvPr>
          <p:cNvSpPr>
            <a:spLocks noGrp="1"/>
          </p:cNvSpPr>
          <p:nvPr>
            <p:ph idx="1"/>
          </p:nvPr>
        </p:nvSpPr>
        <p:spPr>
          <a:xfrm>
            <a:off x="4198966" y="2147357"/>
            <a:ext cx="3810000" cy="4101042"/>
          </a:xfrm>
        </p:spPr>
        <p:txBody>
          <a:bodyPr>
            <a:normAutofit/>
          </a:bodyPr>
          <a:lstStyle/>
          <a:p>
            <a:r>
              <a:rPr lang="en-US" sz="2000" b="0" i="0" u="none" strike="noStrike">
                <a:solidFill>
                  <a:schemeClr val="tx1">
                    <a:lumMod val="85000"/>
                    <a:lumOff val="15000"/>
                  </a:schemeClr>
                </a:solidFill>
                <a:effectLst/>
                <a:latin typeface="Droid Sans"/>
              </a:rPr>
              <a:t>Perform 30 chest compressions at a rate of 100 to 120 compressions/minute, pushing hard and fast.</a:t>
            </a:r>
          </a:p>
          <a:p>
            <a:endParaRPr lang="en-US" sz="2000" b="0" i="0" u="none" strike="noStrike">
              <a:solidFill>
                <a:schemeClr val="tx1">
                  <a:lumMod val="85000"/>
                  <a:lumOff val="15000"/>
                </a:schemeClr>
              </a:solidFill>
              <a:effectLst/>
              <a:latin typeface="Droid Sans"/>
            </a:endParaRPr>
          </a:p>
          <a:p>
            <a:r>
              <a:rPr lang="en-US" sz="2000" b="0" i="0" u="none" strike="noStrike">
                <a:solidFill>
                  <a:schemeClr val="tx1">
                    <a:lumMod val="85000"/>
                    <a:lumOff val="15000"/>
                  </a:schemeClr>
                </a:solidFill>
                <a:effectLst/>
                <a:latin typeface="Droid Sans"/>
              </a:rPr>
              <a:t>open the patient's airway and prepare to give two ventilations. </a:t>
            </a:r>
            <a:endParaRPr lang="en-JO" sz="2000">
              <a:solidFill>
                <a:schemeClr val="tx1">
                  <a:lumMod val="85000"/>
                  <a:lumOff val="15000"/>
                </a:schemeClr>
              </a:solidFill>
            </a:endParaRPr>
          </a:p>
        </p:txBody>
      </p:sp>
      <p:pic>
        <p:nvPicPr>
          <p:cNvPr id="3" name="Picture 2">
            <a:extLst>
              <a:ext uri="{FF2B5EF4-FFF2-40B4-BE49-F238E27FC236}">
                <a16:creationId xmlns:a16="http://schemas.microsoft.com/office/drawing/2014/main" id="{23C9B76B-40B2-A8FB-DE78-89F6AA433535}"/>
              </a:ext>
            </a:extLst>
          </p:cNvPr>
          <p:cNvPicPr>
            <a:picLocks noChangeAspect="1"/>
          </p:cNvPicPr>
          <p:nvPr/>
        </p:nvPicPr>
        <p:blipFill>
          <a:blip r:embed="rId3">
            <a:extLst>
              <a:ext uri="{28A0092B-C50C-407E-A947-70E740481C1C}">
                <a14:useLocalDpi xmlns:a14="http://schemas.microsoft.com/office/drawing/2010/main" val="0"/>
              </a:ext>
            </a:extLst>
          </a:blip>
          <a:srcRect l="23386" r="23952"/>
          <a:stretch/>
        </p:blipFill>
        <p:spPr>
          <a:xfrm>
            <a:off x="9224211" y="10"/>
            <a:ext cx="2967789"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381879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6F7C11E-FF27-2633-8F21-0C43030FF7C9}"/>
              </a:ext>
            </a:extLst>
          </p:cNvPr>
          <p:cNvSpPr>
            <a:spLocks noGrp="1"/>
          </p:cNvSpPr>
          <p:nvPr>
            <p:ph idx="1"/>
          </p:nvPr>
        </p:nvSpPr>
        <p:spPr>
          <a:xfrm>
            <a:off x="572493" y="2071316"/>
            <a:ext cx="6713552" cy="4119172"/>
          </a:xfrm>
        </p:spPr>
        <p:txBody>
          <a:bodyPr anchor="t">
            <a:normAutofit/>
          </a:bodyPr>
          <a:lstStyle/>
          <a:p>
            <a:r>
              <a:rPr lang="en-US" sz="2200" b="0" i="0" u="none" strike="noStrike" dirty="0">
                <a:effectLst/>
                <a:latin typeface="Droid Sans"/>
              </a:rPr>
              <a:t>If you suspect a cervical spine injury, use the jaw-thrust maneuver.</a:t>
            </a:r>
            <a:endParaRPr lang="en-US" sz="2200" u="sng" strike="noStrike" baseline="30000" dirty="0">
              <a:latin typeface="Droid Sans"/>
            </a:endParaRPr>
          </a:p>
          <a:p>
            <a:r>
              <a:rPr lang="en-US" sz="2200" b="0" i="0" u="none" strike="noStrike" dirty="0">
                <a:effectLst/>
                <a:latin typeface="Droid Sans"/>
              </a:rPr>
              <a:t> To perform this maneuver, kneel at the patient's head with your elbows on the ground. Rest your thumbs on the patient's lower jaw near the corners of the mouth, pointing your thumbs toward the feet. Then place your fingertips around the lower jaw. To open the airway, lift the lower jaw with your fingertips </a:t>
            </a:r>
            <a:endParaRPr lang="en-JO" sz="2200" dirty="0"/>
          </a:p>
        </p:txBody>
      </p:sp>
      <p:pic>
        <p:nvPicPr>
          <p:cNvPr id="6" name="Picture 5">
            <a:extLst>
              <a:ext uri="{FF2B5EF4-FFF2-40B4-BE49-F238E27FC236}">
                <a16:creationId xmlns:a16="http://schemas.microsoft.com/office/drawing/2014/main" id="{B00ACA70-648C-0A7C-9FD6-4037D8AE1E10}"/>
              </a:ext>
            </a:extLst>
          </p:cNvPr>
          <p:cNvPicPr>
            <a:picLocks noChangeAspect="1"/>
          </p:cNvPicPr>
          <p:nvPr/>
        </p:nvPicPr>
        <p:blipFill>
          <a:blip r:embed="rId2"/>
          <a:srcRect r="3790" b="-5"/>
          <a:stretch/>
        </p:blipFill>
        <p:spPr>
          <a:xfrm>
            <a:off x="7675658" y="2093976"/>
            <a:ext cx="3941064" cy="4096512"/>
          </a:xfrm>
          <a:prstGeom prst="rect">
            <a:avLst/>
          </a:prstGeom>
        </p:spPr>
      </p:pic>
    </p:spTree>
    <p:extLst>
      <p:ext uri="{BB962C8B-B14F-4D97-AF65-F5344CB8AC3E}">
        <p14:creationId xmlns:p14="http://schemas.microsoft.com/office/powerpoint/2010/main" val="3061253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CC18B2-4B65-9449-FC26-9F8C73C46AB7}"/>
              </a:ext>
            </a:extLst>
          </p:cNvPr>
          <p:cNvSpPr>
            <a:spLocks noGrp="1"/>
          </p:cNvSpPr>
          <p:nvPr>
            <p:ph type="title"/>
          </p:nvPr>
        </p:nvSpPr>
        <p:spPr>
          <a:xfrm>
            <a:off x="572493" y="238539"/>
            <a:ext cx="11018520" cy="1434415"/>
          </a:xfrm>
        </p:spPr>
        <p:txBody>
          <a:bodyPr anchor="b">
            <a:normAutofit/>
          </a:bodyPr>
          <a:lstStyle/>
          <a:p>
            <a:endParaRPr lang="en-JO" sz="54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593081-8761-3010-E463-F1534A4CD819}"/>
              </a:ext>
            </a:extLst>
          </p:cNvPr>
          <p:cNvSpPr>
            <a:spLocks noGrp="1"/>
          </p:cNvSpPr>
          <p:nvPr>
            <p:ph idx="1"/>
          </p:nvPr>
        </p:nvSpPr>
        <p:spPr>
          <a:xfrm>
            <a:off x="449992" y="2071316"/>
            <a:ext cx="8016717" cy="4119172"/>
          </a:xfrm>
        </p:spPr>
        <p:txBody>
          <a:bodyPr anchor="t">
            <a:normAutofit/>
          </a:bodyPr>
          <a:lstStyle/>
          <a:p>
            <a:r>
              <a:rPr lang="en-US" sz="2000" b="0" i="0" u="none" strike="noStrike" dirty="0">
                <a:effectLst/>
                <a:latin typeface="Droid Sans"/>
              </a:rPr>
              <a:t>To begin ventilations using a </a:t>
            </a:r>
            <a:r>
              <a:rPr lang="en-US" sz="2000" b="1" i="0" u="none" strike="noStrike" dirty="0">
                <a:effectLst/>
                <a:latin typeface="Droid Sans"/>
              </a:rPr>
              <a:t>barrier mask </a:t>
            </a:r>
            <a:r>
              <a:rPr lang="en-US" sz="2000" b="0" i="0" u="none" strike="noStrike" dirty="0">
                <a:effectLst/>
                <a:latin typeface="Droid Sans"/>
              </a:rPr>
              <a:t>with a one-way valve, position the narrow portion of the mask over the patient's nose and the wide portion above the patient's chin. Create a tight seal by covering the patient's nose and mouth with the mask. Take a regular breath and place your mouth on the mouthpiece .</a:t>
            </a:r>
          </a:p>
          <a:p>
            <a:endParaRPr lang="en-US" sz="2000" b="0" i="0" u="none" strike="noStrike" dirty="0">
              <a:effectLst/>
              <a:latin typeface="Droid Sans"/>
            </a:endParaRPr>
          </a:p>
          <a:p>
            <a:r>
              <a:rPr lang="en-US" sz="2000" b="0" i="0" u="none" strike="noStrike" dirty="0">
                <a:effectLst/>
                <a:latin typeface="Droid Sans"/>
              </a:rPr>
              <a:t> to begin ventilations using </a:t>
            </a:r>
            <a:r>
              <a:rPr lang="en-US" sz="2000" b="1" i="0" u="none" strike="noStrike" dirty="0">
                <a:effectLst/>
                <a:latin typeface="Droid Sans"/>
              </a:rPr>
              <a:t>mouth-to-mouth</a:t>
            </a:r>
            <a:r>
              <a:rPr lang="en-US" sz="2000" b="0" i="0" u="none" strike="noStrike" dirty="0">
                <a:effectLst/>
                <a:latin typeface="Droid Sans"/>
              </a:rPr>
              <a:t> rescue breathing, position yourself beside the patient's head and pinch the patient's nostrils shut with the thumb and index finger of the hand you've had on the forehead. Take a regular breath and place your mouth over the patient's mouth, creating a tight seal</a:t>
            </a:r>
            <a:endParaRPr lang="en-JO" sz="2000" dirty="0"/>
          </a:p>
        </p:txBody>
      </p:sp>
      <p:pic>
        <p:nvPicPr>
          <p:cNvPr id="6" name="Picture 5">
            <a:extLst>
              <a:ext uri="{FF2B5EF4-FFF2-40B4-BE49-F238E27FC236}">
                <a16:creationId xmlns:a16="http://schemas.microsoft.com/office/drawing/2014/main" id="{3383C41B-42CA-8413-4B44-E88D59980A97}"/>
              </a:ext>
            </a:extLst>
          </p:cNvPr>
          <p:cNvPicPr>
            <a:picLocks noChangeAspect="1"/>
          </p:cNvPicPr>
          <p:nvPr/>
        </p:nvPicPr>
        <p:blipFill>
          <a:blip r:embed="rId2"/>
          <a:srcRect r="3790" b="-5"/>
          <a:stretch/>
        </p:blipFill>
        <p:spPr>
          <a:xfrm>
            <a:off x="8589210" y="2093976"/>
            <a:ext cx="3027511" cy="4096512"/>
          </a:xfrm>
          <a:prstGeom prst="rect">
            <a:avLst/>
          </a:prstGeom>
        </p:spPr>
      </p:pic>
    </p:spTree>
    <p:extLst>
      <p:ext uri="{BB962C8B-B14F-4D97-AF65-F5344CB8AC3E}">
        <p14:creationId xmlns:p14="http://schemas.microsoft.com/office/powerpoint/2010/main" val="161997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90D4516-DE02-FA0A-1710-7B9630ABB28D}"/>
              </a:ext>
            </a:extLst>
          </p:cNvPr>
          <p:cNvSpPr>
            <a:spLocks noGrp="1"/>
          </p:cNvSpPr>
          <p:nvPr>
            <p:ph type="title"/>
          </p:nvPr>
        </p:nvSpPr>
        <p:spPr>
          <a:xfrm>
            <a:off x="1137034" y="609597"/>
            <a:ext cx="9392421" cy="1330841"/>
          </a:xfrm>
        </p:spPr>
        <p:txBody>
          <a:bodyPr>
            <a:normAutofit/>
          </a:bodyPr>
          <a:lstStyle/>
          <a:p>
            <a:r>
              <a:rPr lang="en-US"/>
              <a:t>Introduction</a:t>
            </a:r>
            <a:endParaRPr lang="en-JO"/>
          </a:p>
        </p:txBody>
      </p:sp>
      <p:sp>
        <p:nvSpPr>
          <p:cNvPr id="3" name="Content Placeholder 2">
            <a:extLst>
              <a:ext uri="{FF2B5EF4-FFF2-40B4-BE49-F238E27FC236}">
                <a16:creationId xmlns:a16="http://schemas.microsoft.com/office/drawing/2014/main" id="{7366DCBC-D871-F342-3092-00C6E9A8F28D}"/>
              </a:ext>
            </a:extLst>
          </p:cNvPr>
          <p:cNvSpPr>
            <a:spLocks noGrp="1"/>
          </p:cNvSpPr>
          <p:nvPr>
            <p:ph idx="1"/>
          </p:nvPr>
        </p:nvSpPr>
        <p:spPr>
          <a:xfrm>
            <a:off x="1137034" y="2198362"/>
            <a:ext cx="7251650" cy="3917773"/>
          </a:xfrm>
        </p:spPr>
        <p:txBody>
          <a:bodyPr>
            <a:normAutofit lnSpcReduction="10000"/>
          </a:bodyPr>
          <a:lstStyle/>
          <a:p>
            <a:r>
              <a:rPr lang="en-US" sz="1900" b="1" i="0" u="none" strike="noStrike" dirty="0">
                <a:effectLst/>
                <a:latin typeface="Droid Sans"/>
              </a:rPr>
              <a:t>CPR is a basic life support (BLS)</a:t>
            </a:r>
            <a:r>
              <a:rPr lang="en-US" sz="1900" b="0" i="0" u="none" strike="noStrike" dirty="0">
                <a:effectLst/>
                <a:latin typeface="Droid Sans"/>
              </a:rPr>
              <a:t> procedure performed for a person in cardiac arrest.</a:t>
            </a:r>
          </a:p>
          <a:p>
            <a:endParaRPr lang="en-JO" sz="1900" b="0" i="0" u="none" strike="noStrike" dirty="0">
              <a:effectLst/>
              <a:latin typeface="Droid Sans"/>
            </a:endParaRPr>
          </a:p>
          <a:p>
            <a:r>
              <a:rPr lang="en-US" sz="1900" b="1" i="0" u="none" strike="noStrike" dirty="0">
                <a:effectLst/>
                <a:latin typeface="Droid Sans"/>
              </a:rPr>
              <a:t>Purpose</a:t>
            </a:r>
            <a:r>
              <a:rPr lang="en-US" sz="1900" b="0" i="0" u="none" strike="noStrike" dirty="0">
                <a:effectLst/>
                <a:latin typeface="Droid Sans"/>
              </a:rPr>
              <a:t> :to restore and maintain a patient's spontaneous respiration and circulation after the heartbeat and breathing have stopped</a:t>
            </a:r>
          </a:p>
          <a:p>
            <a:endParaRPr lang="en-JO" sz="1900" b="0" i="0" u="none" strike="noStrike" dirty="0">
              <a:effectLst/>
              <a:latin typeface="Droid Sans"/>
            </a:endParaRPr>
          </a:p>
          <a:p>
            <a:r>
              <a:rPr lang="en-US" sz="1900" b="1" i="0" u="none" strike="noStrike" dirty="0">
                <a:effectLst/>
                <a:latin typeface="Droid Sans"/>
              </a:rPr>
              <a:t>ultimate goal is</a:t>
            </a:r>
            <a:r>
              <a:rPr lang="en-US" sz="1900" b="0" i="0" u="none" strike="noStrike" dirty="0">
                <a:effectLst/>
                <a:latin typeface="Droid Sans"/>
              </a:rPr>
              <a:t> to return the patient to the previous quality of life and functional state</a:t>
            </a:r>
          </a:p>
          <a:p>
            <a:endParaRPr lang="en-US" sz="1900" b="0" i="0" u="none" strike="noStrike" dirty="0">
              <a:effectLst/>
              <a:latin typeface="Droid Sans"/>
            </a:endParaRPr>
          </a:p>
          <a:p>
            <a:r>
              <a:rPr lang="en-US" sz="1900" b="0" i="0" u="sng" strike="noStrike" dirty="0">
                <a:effectLst/>
                <a:latin typeface="Droid Sans"/>
              </a:rPr>
              <a:t>should be performed according to the American Heart Association (AHA) guidelines</a:t>
            </a:r>
            <a:endParaRPr lang="en-JO" sz="1900" u="sng" dirty="0"/>
          </a:p>
        </p:txBody>
      </p:sp>
      <p:pic>
        <p:nvPicPr>
          <p:cNvPr id="4" name="Picture 3">
            <a:extLst>
              <a:ext uri="{FF2B5EF4-FFF2-40B4-BE49-F238E27FC236}">
                <a16:creationId xmlns:a16="http://schemas.microsoft.com/office/drawing/2014/main" id="{70C7E14F-C62D-1FAA-70DD-5B38CC01A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1210" y="3331622"/>
            <a:ext cx="2836661" cy="866369"/>
          </a:xfrm>
          <a:prstGeom prst="rect">
            <a:avLst/>
          </a:prstGeom>
        </p:spPr>
      </p:pic>
      <p:sp>
        <p:nvSpPr>
          <p:cNvPr id="33" name="Freeform: Shape 3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77737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rt with Pulse">
            <a:extLst>
              <a:ext uri="{FF2B5EF4-FFF2-40B4-BE49-F238E27FC236}">
                <a16:creationId xmlns:a16="http://schemas.microsoft.com/office/drawing/2014/main" id="{61B8CBAC-BD17-28E0-F3B7-261ABA17A3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736948" y="728910"/>
            <a:ext cx="1468841" cy="1468841"/>
          </a:xfrm>
          <a:prstGeom prst="rect">
            <a:avLst/>
          </a:prstGeom>
        </p:spPr>
      </p:pic>
      <p:sp>
        <p:nvSpPr>
          <p:cNvPr id="3" name="Content Placeholder 2">
            <a:extLst>
              <a:ext uri="{FF2B5EF4-FFF2-40B4-BE49-F238E27FC236}">
                <a16:creationId xmlns:a16="http://schemas.microsoft.com/office/drawing/2014/main" id="{F5B0D5D9-B9C6-B567-6E1D-A8D2F0A0B4B6}"/>
              </a:ext>
            </a:extLst>
          </p:cNvPr>
          <p:cNvSpPr>
            <a:spLocks noGrp="1"/>
          </p:cNvSpPr>
          <p:nvPr>
            <p:ph idx="1"/>
          </p:nvPr>
        </p:nvSpPr>
        <p:spPr>
          <a:xfrm>
            <a:off x="736948" y="2412179"/>
            <a:ext cx="9255947" cy="3716911"/>
          </a:xfrm>
        </p:spPr>
        <p:txBody>
          <a:bodyPr>
            <a:normAutofit/>
          </a:bodyPr>
          <a:lstStyle/>
          <a:p>
            <a:r>
              <a:rPr lang="en-US" sz="1100" b="0" i="0" u="none" strike="noStrike" dirty="0">
                <a:effectLst/>
                <a:latin typeface="Droid Sans"/>
              </a:rPr>
              <a:t> Give two regular breaths, each over 1 second, with enough volume to produce a minimal chest rise.</a:t>
            </a:r>
          </a:p>
          <a:p>
            <a:pPr latinLnBrk="0"/>
            <a:endParaRPr lang="en-US" sz="1100" b="0" i="0" u="none" strike="noStrike" dirty="0">
              <a:effectLst/>
              <a:latin typeface="Droid Sans"/>
            </a:endParaRPr>
          </a:p>
          <a:p>
            <a:pPr latinLnBrk="0"/>
            <a:r>
              <a:rPr lang="en-US" sz="1100" b="0" i="0" u="none" strike="noStrike" dirty="0">
                <a:effectLst/>
                <a:latin typeface="Droid Sans"/>
              </a:rPr>
              <a:t>Continue performing chest compressions until the emergency response team arrives or another rescuer arrives with an AED or other defibrillator. </a:t>
            </a:r>
          </a:p>
          <a:p>
            <a:pPr latinLnBrk="0"/>
            <a:endParaRPr lang="en-US" sz="1100" b="0" i="0" u="none" strike="noStrike" dirty="0">
              <a:effectLst/>
              <a:latin typeface="Droid Sans"/>
            </a:endParaRPr>
          </a:p>
          <a:p>
            <a:pPr latinLnBrk="0"/>
            <a:r>
              <a:rPr lang="en-US" sz="1100" b="0" i="0" u="none" strike="noStrike" dirty="0">
                <a:effectLst/>
                <a:latin typeface="Droid Sans"/>
              </a:rPr>
              <a:t>As soon as it's ready, use the AED or other defibrillator to evaluate the patient's rhythm.</a:t>
            </a:r>
          </a:p>
          <a:p>
            <a:pPr latinLnBrk="0"/>
            <a:endParaRPr lang="en-US" sz="1100" b="0" i="0" u="none" strike="noStrike" dirty="0">
              <a:effectLst/>
              <a:latin typeface="Droid Sans"/>
            </a:endParaRPr>
          </a:p>
          <a:p>
            <a:pPr latinLnBrk="0"/>
            <a:r>
              <a:rPr lang="en-US" sz="1100" b="0" i="0" u="none" strike="noStrike" dirty="0">
                <a:effectLst/>
                <a:latin typeface="Droid Sans"/>
              </a:rPr>
              <a:t> If the patient has a shockable rhythm, give one shock and then resume CPR</a:t>
            </a:r>
          </a:p>
          <a:p>
            <a:endParaRPr lang="en-JO" sz="1100" dirty="0"/>
          </a:p>
        </p:txBody>
      </p:sp>
      <p:pic>
        <p:nvPicPr>
          <p:cNvPr id="9" name="Graphic 8" descr="Heart with Pulse">
            <a:extLst>
              <a:ext uri="{FF2B5EF4-FFF2-40B4-BE49-F238E27FC236}">
                <a16:creationId xmlns:a16="http://schemas.microsoft.com/office/drawing/2014/main" id="{EB27E357-0A58-4BEA-95FF-BF89FD314A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2905499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55061D-50F5-97E5-52D0-95D7823ED1EE}"/>
              </a:ext>
            </a:extLst>
          </p:cNvPr>
          <p:cNvSpPr>
            <a:spLocks noGrp="1"/>
          </p:cNvSpPr>
          <p:nvPr>
            <p:ph type="title"/>
          </p:nvPr>
        </p:nvSpPr>
        <p:spPr>
          <a:xfrm>
            <a:off x="572493" y="238539"/>
            <a:ext cx="11018520" cy="1434415"/>
          </a:xfrm>
        </p:spPr>
        <p:txBody>
          <a:bodyPr anchor="b">
            <a:normAutofit/>
          </a:bodyPr>
          <a:lstStyle/>
          <a:p>
            <a:r>
              <a:rPr lang="en-US" sz="5400" dirty="0"/>
              <a:t>Switch between 2 rescuer </a:t>
            </a:r>
            <a:endParaRPr lang="en-JO" sz="5400" dirty="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178F18-655D-83C5-21D3-3E5B38506965}"/>
              </a:ext>
            </a:extLst>
          </p:cNvPr>
          <p:cNvSpPr>
            <a:spLocks noGrp="1"/>
          </p:cNvSpPr>
          <p:nvPr>
            <p:ph idx="1"/>
          </p:nvPr>
        </p:nvSpPr>
        <p:spPr>
          <a:xfrm>
            <a:off x="572492" y="2071316"/>
            <a:ext cx="7916453" cy="4119172"/>
          </a:xfrm>
        </p:spPr>
        <p:txBody>
          <a:bodyPr anchor="t">
            <a:normAutofit/>
          </a:bodyPr>
          <a:lstStyle/>
          <a:p>
            <a:r>
              <a:rPr lang="en-US" sz="2200" b="0" i="0" u="none" strike="noStrike" dirty="0">
                <a:effectLst/>
                <a:latin typeface="Droid Sans"/>
              </a:rPr>
              <a:t>If the second rescuer is another health care professional, the two of you can perform two-person CPR. </a:t>
            </a:r>
          </a:p>
          <a:p>
            <a:r>
              <a:rPr lang="en-US" sz="2200" b="0" i="0" u="none" strike="noStrike" dirty="0">
                <a:effectLst/>
                <a:latin typeface="Droid Sans"/>
              </a:rPr>
              <a:t>After you've finished a cycle of 30 chest compressions and two ventilations, the second rescuer should get into position opposite you and get ready to begin performing chest compressions;</a:t>
            </a:r>
          </a:p>
          <a:p>
            <a:r>
              <a:rPr lang="en-US" sz="2200" dirty="0">
                <a:latin typeface="Droid Sans"/>
              </a:rPr>
              <a:t>Note :</a:t>
            </a:r>
            <a:r>
              <a:rPr lang="en-US" sz="2200" b="0" i="0" u="none" strike="noStrike" dirty="0">
                <a:effectLst/>
                <a:latin typeface="Droid Sans"/>
              </a:rPr>
              <a:t> </a:t>
            </a:r>
            <a:r>
              <a:rPr lang="en-US" sz="2200" b="1" i="0" u="none" strike="noStrike" dirty="0">
                <a:effectLst/>
                <a:latin typeface="Droid Sans"/>
              </a:rPr>
              <a:t>the switch should occur in less than 5 seconds.</a:t>
            </a:r>
          </a:p>
          <a:p>
            <a:endParaRPr lang="en-JO" sz="2200" dirty="0"/>
          </a:p>
        </p:txBody>
      </p:sp>
      <p:pic>
        <p:nvPicPr>
          <p:cNvPr id="6" name="Picture 5">
            <a:extLst>
              <a:ext uri="{FF2B5EF4-FFF2-40B4-BE49-F238E27FC236}">
                <a16:creationId xmlns:a16="http://schemas.microsoft.com/office/drawing/2014/main" id="{E27117E5-7963-4FF8-351B-5F9CEAE09E29}"/>
              </a:ext>
            </a:extLst>
          </p:cNvPr>
          <p:cNvPicPr>
            <a:picLocks noChangeAspect="1"/>
          </p:cNvPicPr>
          <p:nvPr/>
        </p:nvPicPr>
        <p:blipFill>
          <a:blip r:embed="rId2"/>
          <a:srcRect l="5558" r="15872" b="-3"/>
          <a:stretch/>
        </p:blipFill>
        <p:spPr>
          <a:xfrm>
            <a:off x="8488946" y="2093976"/>
            <a:ext cx="3127775" cy="4096512"/>
          </a:xfrm>
          <a:prstGeom prst="rect">
            <a:avLst/>
          </a:prstGeom>
        </p:spPr>
      </p:pic>
    </p:spTree>
    <p:extLst>
      <p:ext uri="{BB962C8B-B14F-4D97-AF65-F5344CB8AC3E}">
        <p14:creationId xmlns:p14="http://schemas.microsoft.com/office/powerpoint/2010/main" val="2189504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FFE61C-A8AD-3FCC-4B32-ACC97C04D83C}"/>
              </a:ext>
            </a:extLst>
          </p:cNvPr>
          <p:cNvSpPr>
            <a:spLocks noGrp="1"/>
          </p:cNvSpPr>
          <p:nvPr>
            <p:ph type="title"/>
          </p:nvPr>
        </p:nvSpPr>
        <p:spPr>
          <a:xfrm>
            <a:off x="572493" y="238539"/>
            <a:ext cx="11018520" cy="1434415"/>
          </a:xfrm>
        </p:spPr>
        <p:txBody>
          <a:bodyPr anchor="b">
            <a:normAutofit/>
          </a:bodyPr>
          <a:lstStyle/>
          <a:p>
            <a:endParaRPr lang="en-JO" sz="54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E2D5B4-1BA7-294B-1F90-39E123FDE27B}"/>
              </a:ext>
            </a:extLst>
          </p:cNvPr>
          <p:cNvSpPr>
            <a:spLocks noGrp="1"/>
          </p:cNvSpPr>
          <p:nvPr>
            <p:ph idx="1"/>
          </p:nvPr>
        </p:nvSpPr>
        <p:spPr>
          <a:xfrm>
            <a:off x="750781" y="1911493"/>
            <a:ext cx="7816191" cy="4119172"/>
          </a:xfrm>
        </p:spPr>
        <p:txBody>
          <a:bodyPr anchor="t">
            <a:normAutofit/>
          </a:bodyPr>
          <a:lstStyle/>
          <a:p>
            <a:r>
              <a:rPr lang="en-US" sz="2000" b="0" i="0" u="sng" strike="noStrike" dirty="0">
                <a:solidFill>
                  <a:srgbClr val="000000"/>
                </a:solidFill>
                <a:effectLst/>
                <a:latin typeface="Droid Sans"/>
              </a:rPr>
              <a:t>Switch the compressor </a:t>
            </a:r>
            <a:r>
              <a:rPr lang="en-US" sz="2000" b="0" i="0" u="none" strike="noStrike" dirty="0">
                <a:solidFill>
                  <a:srgbClr val="000000"/>
                </a:solidFill>
                <a:effectLst/>
                <a:latin typeface="Droid Sans"/>
              </a:rPr>
              <a:t>role after </a:t>
            </a:r>
            <a:r>
              <a:rPr lang="en-US" sz="2000" b="0" i="0" u="sng" strike="noStrike" dirty="0">
                <a:solidFill>
                  <a:srgbClr val="000000"/>
                </a:solidFill>
                <a:effectLst/>
                <a:latin typeface="Droid Sans"/>
              </a:rPr>
              <a:t>five cycles </a:t>
            </a:r>
            <a:r>
              <a:rPr lang="en-US" sz="2000" b="0" i="0" u="none" strike="noStrike" dirty="0">
                <a:solidFill>
                  <a:srgbClr val="000000"/>
                </a:solidFill>
                <a:effectLst/>
                <a:latin typeface="Droid Sans"/>
              </a:rPr>
              <a:t>of chest compressions and ventilations </a:t>
            </a:r>
            <a:r>
              <a:rPr lang="en-US" sz="2000" b="0" i="1" u="none" strike="noStrike" dirty="0">
                <a:solidFill>
                  <a:srgbClr val="000000"/>
                </a:solidFill>
                <a:effectLst/>
                <a:latin typeface="Droid Sans"/>
              </a:rPr>
              <a:t>to prevent rescuer fatigue and a resulting decrease in compression quality</a:t>
            </a:r>
            <a:r>
              <a:rPr lang="en-US" sz="2000" b="0" i="0" u="none" strike="noStrike" dirty="0">
                <a:solidFill>
                  <a:srgbClr val="000000"/>
                </a:solidFill>
                <a:effectLst/>
                <a:latin typeface="Droid Sans"/>
              </a:rPr>
              <a:t>5 seconds</a:t>
            </a:r>
          </a:p>
          <a:p>
            <a:r>
              <a:rPr lang="en-US" sz="2000" b="0" i="0" u="none" strike="noStrike" dirty="0">
                <a:solidFill>
                  <a:srgbClr val="000000"/>
                </a:solidFill>
                <a:effectLst/>
                <a:latin typeface="Droid Sans"/>
              </a:rPr>
              <a:t>Don't interrupt chest compressions for more than 10 seconds unless a specific intervention, such as defibrillation or advanced airway placement, is necessary </a:t>
            </a:r>
            <a:r>
              <a:rPr lang="en-US" sz="2000" b="0" i="1" u="none" strike="noStrike" dirty="0">
                <a:solidFill>
                  <a:srgbClr val="000000"/>
                </a:solidFill>
                <a:effectLst/>
                <a:latin typeface="Droid Sans"/>
              </a:rPr>
              <a:t>to maximize compression time and improve tissue oxygenation</a:t>
            </a:r>
            <a:r>
              <a:rPr lang="en-US" sz="2000" b="0" i="0" u="none" strike="noStrike" dirty="0">
                <a:solidFill>
                  <a:srgbClr val="000000"/>
                </a:solidFill>
                <a:effectLst/>
                <a:latin typeface="Droid Sans"/>
              </a:rPr>
              <a:t>.</a:t>
            </a:r>
          </a:p>
          <a:p>
            <a:r>
              <a:rPr lang="en-US" sz="2000" b="0" i="0" u="none" strike="noStrike" dirty="0">
                <a:solidFill>
                  <a:srgbClr val="000000"/>
                </a:solidFill>
                <a:effectLst/>
                <a:latin typeface="Droid Sans"/>
              </a:rPr>
              <a:t>Both rescuers should continue performing CPR until ACLS providers take over or until normal breathing and effective circulation return.</a:t>
            </a:r>
            <a:endParaRPr lang="en-JO" sz="1900" dirty="0"/>
          </a:p>
        </p:txBody>
      </p:sp>
      <p:pic>
        <p:nvPicPr>
          <p:cNvPr id="6" name="Picture 5">
            <a:extLst>
              <a:ext uri="{FF2B5EF4-FFF2-40B4-BE49-F238E27FC236}">
                <a16:creationId xmlns:a16="http://schemas.microsoft.com/office/drawing/2014/main" id="{06875A47-4B9B-AA9A-19FB-8014C83CE075}"/>
              </a:ext>
            </a:extLst>
          </p:cNvPr>
          <p:cNvPicPr>
            <a:picLocks noChangeAspect="1"/>
          </p:cNvPicPr>
          <p:nvPr/>
        </p:nvPicPr>
        <p:blipFill>
          <a:blip r:embed="rId2"/>
          <a:srcRect t="8182"/>
          <a:stretch/>
        </p:blipFill>
        <p:spPr>
          <a:xfrm>
            <a:off x="8622632" y="2093976"/>
            <a:ext cx="2994090" cy="4078224"/>
          </a:xfrm>
          <a:prstGeom prst="rect">
            <a:avLst/>
          </a:prstGeom>
        </p:spPr>
      </p:pic>
    </p:spTree>
    <p:extLst>
      <p:ext uri="{BB962C8B-B14F-4D97-AF65-F5344CB8AC3E}">
        <p14:creationId xmlns:p14="http://schemas.microsoft.com/office/powerpoint/2010/main" val="2462284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8ED92394-E098-D7EB-2DDC-A19B82F88E60}"/>
              </a:ext>
            </a:extLst>
          </p:cNvPr>
          <p:cNvPicPr>
            <a:picLocks noChangeAspect="1"/>
          </p:cNvPicPr>
          <p:nvPr/>
        </p:nvPicPr>
        <p:blipFill>
          <a:blip r:embed="rId2"/>
          <a:srcRect t="3324" r="31565" b="425"/>
          <a:stretch/>
        </p:blipFill>
        <p:spPr>
          <a:xfrm>
            <a:off x="3523488" y="10"/>
            <a:ext cx="8668512" cy="6857990"/>
          </a:xfrm>
          <a:prstGeom prst="rect">
            <a:avLst/>
          </a:prstGeom>
        </p:spPr>
      </p:pic>
      <p:sp>
        <p:nvSpPr>
          <p:cNvPr id="26" name="Rectangle 25">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itle 1">
            <a:extLst>
              <a:ext uri="{FF2B5EF4-FFF2-40B4-BE49-F238E27FC236}">
                <a16:creationId xmlns:a16="http://schemas.microsoft.com/office/drawing/2014/main" id="{8AC7AF12-CCE7-5684-9569-4BAA3F357772}"/>
              </a:ext>
            </a:extLst>
          </p:cNvPr>
          <p:cNvSpPr>
            <a:spLocks noGrp="1"/>
          </p:cNvSpPr>
          <p:nvPr>
            <p:ph type="title"/>
          </p:nvPr>
        </p:nvSpPr>
        <p:spPr>
          <a:xfrm>
            <a:off x="371094" y="1161288"/>
            <a:ext cx="3438144" cy="1124712"/>
          </a:xfrm>
        </p:spPr>
        <p:txBody>
          <a:bodyPr anchor="b">
            <a:normAutofit/>
          </a:bodyPr>
          <a:lstStyle/>
          <a:p>
            <a:r>
              <a:rPr lang="en-US" sz="2800" dirty="0"/>
              <a:t>AED</a:t>
            </a:r>
            <a:endParaRPr lang="en-JO" sz="2800" dirty="0"/>
          </a:p>
        </p:txBody>
      </p:sp>
      <p:sp>
        <p:nvSpPr>
          <p:cNvPr id="28" name="Rectangle 2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441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E1991-AEE3-0DEB-64C7-42A05E101E05}"/>
              </a:ext>
            </a:extLst>
          </p:cNvPr>
          <p:cNvSpPr>
            <a:spLocks noGrp="1"/>
          </p:cNvSpPr>
          <p:nvPr>
            <p:ph type="title"/>
          </p:nvPr>
        </p:nvSpPr>
        <p:spPr>
          <a:xfrm>
            <a:off x="630936" y="640080"/>
            <a:ext cx="4818888" cy="1481328"/>
          </a:xfrm>
        </p:spPr>
        <p:txBody>
          <a:bodyPr anchor="b">
            <a:normAutofit/>
          </a:bodyPr>
          <a:lstStyle/>
          <a:p>
            <a:r>
              <a:rPr lang="en-US" sz="3400"/>
              <a:t>AED (</a:t>
            </a:r>
            <a:r>
              <a:rPr lang="en-US" sz="3400" b="1" i="0" u="none" strike="noStrike">
                <a:effectLst/>
                <a:latin typeface="Droid Sans"/>
              </a:rPr>
              <a:t>Automated external defibrillation)</a:t>
            </a:r>
            <a:endParaRPr lang="en-JO" sz="3400"/>
          </a:p>
        </p:txBody>
      </p:sp>
      <p:sp>
        <p:nvSpPr>
          <p:cNvPr id="1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27B8E6-C437-50C5-4673-AC3046B830D8}"/>
              </a:ext>
            </a:extLst>
          </p:cNvPr>
          <p:cNvSpPr>
            <a:spLocks noGrp="1"/>
          </p:cNvSpPr>
          <p:nvPr>
            <p:ph idx="1"/>
          </p:nvPr>
        </p:nvSpPr>
        <p:spPr>
          <a:xfrm>
            <a:off x="630935" y="2660904"/>
            <a:ext cx="6288237" cy="3547872"/>
          </a:xfrm>
        </p:spPr>
        <p:txBody>
          <a:bodyPr anchor="t">
            <a:normAutofit/>
          </a:bodyPr>
          <a:lstStyle/>
          <a:p>
            <a:r>
              <a:rPr lang="en-US" sz="2200"/>
              <a:t>AED:is a device </a:t>
            </a:r>
            <a:r>
              <a:rPr lang="en-US" sz="2200" b="0" i="0" u="none" strike="noStrike">
                <a:effectLst/>
                <a:latin typeface="Droid Sans"/>
              </a:rPr>
              <a:t>equipped with a microcomputer that senses and analyzes a patient's heart rhythm at the push of a button. Then it audibly or visually prompts the user to deliver a shock. </a:t>
            </a:r>
            <a:endParaRPr lang="en-JO" sz="2200"/>
          </a:p>
        </p:txBody>
      </p:sp>
      <p:pic>
        <p:nvPicPr>
          <p:cNvPr id="6" name="Picture 5">
            <a:extLst>
              <a:ext uri="{FF2B5EF4-FFF2-40B4-BE49-F238E27FC236}">
                <a16:creationId xmlns:a16="http://schemas.microsoft.com/office/drawing/2014/main" id="{0CDD6325-D42A-5774-E880-AE3EF8D68141}"/>
              </a:ext>
            </a:extLst>
          </p:cNvPr>
          <p:cNvPicPr>
            <a:picLocks noChangeAspect="1"/>
          </p:cNvPicPr>
          <p:nvPr/>
        </p:nvPicPr>
        <p:blipFill>
          <a:blip r:embed="rId2"/>
          <a:stretch>
            <a:fillRect/>
          </a:stretch>
        </p:blipFill>
        <p:spPr>
          <a:xfrm>
            <a:off x="7553158" y="1252473"/>
            <a:ext cx="4004857" cy="4346490"/>
          </a:xfrm>
          <a:prstGeom prst="rect">
            <a:avLst/>
          </a:prstGeom>
        </p:spPr>
      </p:pic>
    </p:spTree>
    <p:extLst>
      <p:ext uri="{BB962C8B-B14F-4D97-AF65-F5344CB8AC3E}">
        <p14:creationId xmlns:p14="http://schemas.microsoft.com/office/powerpoint/2010/main" val="2146510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0B875D7-2F0A-E344-1085-E2ED166C1980}"/>
              </a:ext>
            </a:extLst>
          </p:cNvPr>
          <p:cNvPicPr>
            <a:picLocks noChangeAspect="1"/>
          </p:cNvPicPr>
          <p:nvPr/>
        </p:nvPicPr>
        <p:blipFill>
          <a:blip r:embed="rId2">
            <a:extLst>
              <a:ext uri="{28A0092B-C50C-407E-A947-70E740481C1C}">
                <a14:useLocalDpi xmlns:a14="http://schemas.microsoft.com/office/drawing/2010/main" val="0"/>
              </a:ext>
            </a:extLst>
          </a:blip>
          <a:srcRect t="14714" r="-1" b="-1"/>
          <a:stretch/>
        </p:blipFill>
        <p:spPr>
          <a:xfrm>
            <a:off x="-1" y="10"/>
            <a:ext cx="12228129" cy="4666928"/>
          </a:xfrm>
          <a:prstGeom prst="rect">
            <a:avLst/>
          </a:prstGeom>
        </p:spPr>
      </p:pic>
      <p:grpSp>
        <p:nvGrpSpPr>
          <p:cNvPr id="20" name="Group 19">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5" name="Freeform: Shape 14">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8" name="Freeform: Shape 17">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D9C3021A-416D-538B-D706-35B607A23B58}"/>
              </a:ext>
            </a:extLst>
          </p:cNvPr>
          <p:cNvSpPr>
            <a:spLocks noGrp="1"/>
          </p:cNvSpPr>
          <p:nvPr>
            <p:ph type="title"/>
          </p:nvPr>
        </p:nvSpPr>
        <p:spPr>
          <a:xfrm>
            <a:off x="185159" y="4445264"/>
            <a:ext cx="5476340" cy="1646606"/>
          </a:xfrm>
        </p:spPr>
        <p:txBody>
          <a:bodyPr>
            <a:normAutofit/>
          </a:bodyPr>
          <a:lstStyle/>
          <a:p>
            <a:r>
              <a:rPr lang="en-US" sz="3600">
                <a:solidFill>
                  <a:schemeClr val="tx2"/>
                </a:solidFill>
              </a:rPr>
              <a:t>How to use AED</a:t>
            </a:r>
            <a:endParaRPr lang="en-JO" sz="3600">
              <a:solidFill>
                <a:schemeClr val="tx2"/>
              </a:solidFill>
            </a:endParaRPr>
          </a:p>
        </p:txBody>
      </p:sp>
      <p:sp>
        <p:nvSpPr>
          <p:cNvPr id="3" name="Content Placeholder 2">
            <a:extLst>
              <a:ext uri="{FF2B5EF4-FFF2-40B4-BE49-F238E27FC236}">
                <a16:creationId xmlns:a16="http://schemas.microsoft.com/office/drawing/2014/main" id="{4DC0246B-E3A4-E84B-5F55-39D3DE365101}"/>
              </a:ext>
            </a:extLst>
          </p:cNvPr>
          <p:cNvSpPr>
            <a:spLocks noGrp="1"/>
          </p:cNvSpPr>
          <p:nvPr>
            <p:ph idx="1"/>
          </p:nvPr>
        </p:nvSpPr>
        <p:spPr>
          <a:xfrm>
            <a:off x="3975203" y="2987478"/>
            <a:ext cx="7421455" cy="5298498"/>
          </a:xfrm>
        </p:spPr>
        <p:txBody>
          <a:bodyPr anchor="ctr">
            <a:normAutofit/>
          </a:bodyPr>
          <a:lstStyle/>
          <a:p>
            <a:pPr latinLnBrk="0"/>
            <a:r>
              <a:rPr lang="en-US" sz="600" b="0" i="0" u="none" strike="noStrike">
                <a:solidFill>
                  <a:schemeClr val="tx2"/>
                </a:solidFill>
                <a:effectLst/>
                <a:latin typeface="Droid Sans"/>
              </a:rPr>
              <a:t>Turn on the AED and follow its visual and audio prompts.</a:t>
            </a:r>
          </a:p>
          <a:p>
            <a:pPr latinLnBrk="0"/>
            <a:r>
              <a:rPr lang="en-US" sz="600" b="0" i="0" u="none" strike="noStrike">
                <a:solidFill>
                  <a:schemeClr val="tx2"/>
                </a:solidFill>
                <a:effectLst/>
                <a:latin typeface="Droid Sans"/>
              </a:rPr>
              <a:t>Open the foil packages containing the two AED electrodes.</a:t>
            </a:r>
          </a:p>
          <a:p>
            <a:pPr latinLnBrk="0"/>
            <a:r>
              <a:rPr lang="en-US" sz="600" b="0" i="0" u="none" strike="noStrike">
                <a:solidFill>
                  <a:schemeClr val="tx2"/>
                </a:solidFill>
                <a:effectLst/>
                <a:latin typeface="Droid Sans"/>
              </a:rPr>
              <a:t>Expose the patient's chest.</a:t>
            </a:r>
          </a:p>
          <a:p>
            <a:pPr latinLnBrk="0"/>
            <a:r>
              <a:rPr lang="en-US" sz="600" b="0" i="0" u="none" strike="noStrike">
                <a:solidFill>
                  <a:schemeClr val="tx2"/>
                </a:solidFill>
                <a:effectLst/>
                <a:latin typeface="Droid Sans"/>
              </a:rPr>
              <a:t>Make sure that the patient is in a dry environment and that the patient's chest is dry </a:t>
            </a:r>
            <a:r>
              <a:rPr lang="en-US" sz="600" b="0" i="1" u="none" strike="noStrike">
                <a:solidFill>
                  <a:schemeClr val="tx2"/>
                </a:solidFill>
                <a:effectLst/>
                <a:latin typeface="Droid Sans"/>
              </a:rPr>
              <a:t>because personnel or the patient who comes into contact with water may receive a shock (personnel) or skin burns (patient) during defibrillation. </a:t>
            </a:r>
            <a:r>
              <a:rPr lang="en-US" sz="600" b="0" i="0" u="none" strike="noStrike">
                <a:solidFill>
                  <a:schemeClr val="tx2"/>
                </a:solidFill>
                <a:effectLst/>
                <a:latin typeface="Droid Sans"/>
              </a:rPr>
              <a:t>In addition, make sure that the area where you'll apply the AED electrodes is dry </a:t>
            </a:r>
            <a:r>
              <a:rPr lang="en-US" sz="600" b="0" i="1" u="none" strike="noStrike">
                <a:solidFill>
                  <a:schemeClr val="tx2"/>
                </a:solidFill>
                <a:effectLst/>
                <a:latin typeface="Droid Sans"/>
              </a:rPr>
              <a:t>because moisture under the electrode pads may decrease the effectiveness of contact with the patient's skin.</a:t>
            </a:r>
            <a:r>
              <a:rPr lang="en-US" sz="600" b="0" i="0" u="sng" strike="noStrike" baseline="30000">
                <a:solidFill>
                  <a:schemeClr val="tx2"/>
                </a:solidFill>
                <a:effectLst/>
                <a:latin typeface="Droid Sans"/>
              </a:rPr>
              <a:t>5</a:t>
            </a:r>
            <a:r>
              <a:rPr lang="en-US" sz="600" b="0" i="0" u="none" strike="noStrike">
                <a:solidFill>
                  <a:schemeClr val="tx2"/>
                </a:solidFill>
                <a:effectLst/>
                <a:latin typeface="Droid Sans"/>
              </a:rPr>
              <a:t> If needed, dry the patient's skin with a towel.</a:t>
            </a:r>
          </a:p>
          <a:p>
            <a:br>
              <a:rPr lang="en-US" sz="600">
                <a:solidFill>
                  <a:schemeClr val="tx2"/>
                </a:solidFill>
              </a:rPr>
            </a:br>
            <a:endParaRPr lang="en-JO" sz="600">
              <a:solidFill>
                <a:schemeClr val="tx2"/>
              </a:solidFill>
            </a:endParaRPr>
          </a:p>
        </p:txBody>
      </p:sp>
    </p:spTree>
    <p:extLst>
      <p:ext uri="{BB962C8B-B14F-4D97-AF65-F5344CB8AC3E}">
        <p14:creationId xmlns:p14="http://schemas.microsoft.com/office/powerpoint/2010/main" val="459690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FD44BAB-2F3A-4B95-B9D3-E5B819787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39ED57-BC55-A8BE-9B33-6F566DC0F080}"/>
              </a:ext>
            </a:extLst>
          </p:cNvPr>
          <p:cNvSpPr>
            <a:spLocks noGrp="1"/>
          </p:cNvSpPr>
          <p:nvPr>
            <p:ph idx="1"/>
          </p:nvPr>
        </p:nvSpPr>
        <p:spPr>
          <a:xfrm>
            <a:off x="0" y="9137"/>
            <a:ext cx="7252368" cy="6858000"/>
          </a:xfrm>
        </p:spPr>
        <p:txBody>
          <a:bodyPr anchor="ctr">
            <a:normAutofit/>
          </a:bodyPr>
          <a:lstStyle/>
          <a:p>
            <a:pPr latinLnBrk="0"/>
            <a:r>
              <a:rPr lang="en-US" sz="1500" b="0" i="0" u="none" strike="noStrike" dirty="0">
                <a:solidFill>
                  <a:schemeClr val="tx2"/>
                </a:solidFill>
                <a:effectLst/>
                <a:latin typeface="Droid Sans"/>
              </a:rPr>
              <a:t>Remove any metal objects that the patient is wearing </a:t>
            </a:r>
            <a:r>
              <a:rPr lang="en-US" sz="1500" b="0" i="1" u="none" strike="noStrike" dirty="0">
                <a:solidFill>
                  <a:schemeClr val="tx2"/>
                </a:solidFill>
                <a:effectLst/>
                <a:latin typeface="Droid Sans"/>
              </a:rPr>
              <a:t>because metal conducts electricity and may cause burns during defibrillation.</a:t>
            </a:r>
            <a:endParaRPr lang="en-US" sz="1500" u="sng" baseline="30000" dirty="0">
              <a:solidFill>
                <a:schemeClr val="tx2"/>
              </a:solidFill>
              <a:latin typeface="Droid Sans"/>
            </a:endParaRPr>
          </a:p>
          <a:p>
            <a:pPr latinLnBrk="0"/>
            <a:endParaRPr lang="en-US" sz="1500" b="0" i="0" u="none" strike="noStrike" dirty="0">
              <a:solidFill>
                <a:schemeClr val="tx2"/>
              </a:solidFill>
              <a:effectLst/>
              <a:latin typeface="Droid Sans"/>
            </a:endParaRPr>
          </a:p>
          <a:p>
            <a:pPr latinLnBrk="0"/>
            <a:r>
              <a:rPr lang="en-US" sz="1500" b="0" i="0" u="none" strike="noStrike" dirty="0">
                <a:solidFill>
                  <a:schemeClr val="tx2"/>
                </a:solidFill>
                <a:effectLst/>
                <a:latin typeface="Droid Sans"/>
              </a:rPr>
              <a:t>Remove transdermal medication patches from the patient's chest (and back if you'll use anterior-posterior electrode placement) </a:t>
            </a:r>
            <a:r>
              <a:rPr lang="en-US" sz="1500" b="0" i="1" u="none" strike="noStrike" dirty="0">
                <a:solidFill>
                  <a:schemeClr val="tx2"/>
                </a:solidFill>
                <a:effectLst/>
                <a:latin typeface="Droid Sans"/>
              </a:rPr>
              <a:t>because the medication may interfere with current conduction and produce burns</a:t>
            </a:r>
            <a:r>
              <a:rPr lang="en-US" sz="1500" b="0" i="0" u="none" strike="noStrike" dirty="0">
                <a:solidFill>
                  <a:schemeClr val="tx2"/>
                </a:solidFill>
                <a:effectLst/>
                <a:latin typeface="Droid Sans"/>
              </a:rPr>
              <a:t>.</a:t>
            </a:r>
            <a:endParaRPr lang="en-US" sz="1500" u="sng" baseline="30000" dirty="0">
              <a:solidFill>
                <a:schemeClr val="tx2"/>
              </a:solidFill>
              <a:latin typeface="Droid Sans"/>
            </a:endParaRPr>
          </a:p>
          <a:p>
            <a:pPr latinLnBrk="0"/>
            <a:endParaRPr lang="en-US" sz="1500" b="0" i="0" u="none" strike="noStrike" dirty="0">
              <a:solidFill>
                <a:schemeClr val="tx2"/>
              </a:solidFill>
              <a:effectLst/>
              <a:latin typeface="Droid Sans"/>
            </a:endParaRPr>
          </a:p>
          <a:p>
            <a:pPr latinLnBrk="0"/>
            <a:r>
              <a:rPr lang="en-US" sz="1500" b="0" i="0" u="none" strike="noStrike" dirty="0">
                <a:solidFill>
                  <a:schemeClr val="tx2"/>
                </a:solidFill>
                <a:effectLst/>
                <a:latin typeface="Droid Sans"/>
              </a:rPr>
              <a:t>Remove the plastic backing film from the two AED electrodes.</a:t>
            </a:r>
          </a:p>
          <a:p>
            <a:pPr latinLnBrk="0"/>
            <a:endParaRPr lang="en-US" sz="1500" b="0" i="0" u="none" strike="noStrike" dirty="0">
              <a:solidFill>
                <a:schemeClr val="tx2"/>
              </a:solidFill>
              <a:effectLst/>
              <a:latin typeface="Droid Sans"/>
            </a:endParaRPr>
          </a:p>
          <a:p>
            <a:pPr latinLnBrk="0"/>
            <a:r>
              <a:rPr lang="en-US" sz="1500" b="0" i="0" u="none" strike="noStrike" dirty="0">
                <a:solidFill>
                  <a:schemeClr val="tx2"/>
                </a:solidFill>
                <a:effectLst/>
                <a:latin typeface="Droid Sans"/>
              </a:rPr>
              <a:t>Place </a:t>
            </a:r>
            <a:r>
              <a:rPr lang="en-US" sz="1500" b="0" i="0" u="sng" strike="noStrike" dirty="0">
                <a:solidFill>
                  <a:schemeClr val="tx2"/>
                </a:solidFill>
                <a:effectLst/>
                <a:latin typeface="Droid Sans"/>
              </a:rPr>
              <a:t>one AED electrode</a:t>
            </a:r>
            <a:r>
              <a:rPr lang="en-US" sz="1500" b="0" i="0" u="none" strike="noStrike" dirty="0">
                <a:solidFill>
                  <a:schemeClr val="tx2"/>
                </a:solidFill>
                <a:effectLst/>
                <a:latin typeface="Droid Sans"/>
              </a:rPr>
              <a:t> on the </a:t>
            </a:r>
            <a:r>
              <a:rPr lang="en-US" sz="1500" b="0" i="0" u="sng" strike="noStrike" dirty="0">
                <a:solidFill>
                  <a:schemeClr val="tx2"/>
                </a:solidFill>
                <a:effectLst/>
                <a:latin typeface="Droid Sans"/>
              </a:rPr>
              <a:t>right side</a:t>
            </a:r>
            <a:r>
              <a:rPr lang="en-US" sz="1500" b="0" i="0" strike="noStrike" dirty="0">
                <a:solidFill>
                  <a:schemeClr val="tx2"/>
                </a:solidFill>
                <a:effectLst/>
                <a:latin typeface="Droid Sans"/>
              </a:rPr>
              <a:t> of the patient's bare, dry chest </a:t>
            </a:r>
            <a:r>
              <a:rPr lang="en-US" sz="1500" b="0" i="0" u="sng" strike="noStrike" dirty="0">
                <a:solidFill>
                  <a:schemeClr val="tx2"/>
                </a:solidFill>
                <a:effectLst/>
                <a:latin typeface="Droid Sans"/>
              </a:rPr>
              <a:t>just below the clavicle.</a:t>
            </a:r>
            <a:r>
              <a:rPr lang="en-US" sz="1500" b="0" i="0" strike="noStrike" dirty="0">
                <a:solidFill>
                  <a:schemeClr val="tx2"/>
                </a:solidFill>
                <a:effectLst/>
                <a:latin typeface="Droid Sans"/>
              </a:rPr>
              <a:t> Place the </a:t>
            </a:r>
            <a:r>
              <a:rPr lang="en-US" sz="1500" b="0" i="0" u="sng" strike="noStrike" dirty="0">
                <a:solidFill>
                  <a:schemeClr val="tx2"/>
                </a:solidFill>
                <a:effectLst/>
                <a:latin typeface="Droid Sans"/>
              </a:rPr>
              <a:t>second</a:t>
            </a:r>
            <a:r>
              <a:rPr lang="en-US" sz="1500" b="0" i="0" strike="noStrike" dirty="0">
                <a:solidFill>
                  <a:schemeClr val="tx2"/>
                </a:solidFill>
                <a:effectLst/>
                <a:latin typeface="Droid Sans"/>
              </a:rPr>
              <a:t> e</a:t>
            </a:r>
            <a:r>
              <a:rPr lang="en-US" sz="1500" b="0" i="0" u="none" strike="noStrike" dirty="0">
                <a:solidFill>
                  <a:schemeClr val="tx2"/>
                </a:solidFill>
                <a:effectLst/>
                <a:latin typeface="Droid Sans"/>
              </a:rPr>
              <a:t>lectrode on the </a:t>
            </a:r>
            <a:r>
              <a:rPr lang="en-US" sz="1500" b="0" i="0" u="sng" strike="noStrike" dirty="0">
                <a:solidFill>
                  <a:schemeClr val="tx2"/>
                </a:solidFill>
                <a:effectLst/>
                <a:latin typeface="Droid Sans"/>
              </a:rPr>
              <a:t>left side </a:t>
            </a:r>
            <a:r>
              <a:rPr lang="en-US" sz="1500" b="0" i="0" u="none" strike="noStrike" dirty="0">
                <a:solidFill>
                  <a:schemeClr val="tx2"/>
                </a:solidFill>
                <a:effectLst/>
                <a:latin typeface="Droid Sans"/>
              </a:rPr>
              <a:t>of the patient's bare, dry chest to the left of the </a:t>
            </a:r>
            <a:r>
              <a:rPr lang="en-US" sz="1500" b="0" i="0" u="sng" strike="noStrike" dirty="0">
                <a:solidFill>
                  <a:schemeClr val="tx2"/>
                </a:solidFill>
                <a:effectLst/>
                <a:latin typeface="Droid Sans"/>
              </a:rPr>
              <a:t>heart's apex</a:t>
            </a:r>
            <a:r>
              <a:rPr lang="en-US" sz="1500" b="0" i="0" u="none" strike="noStrike" dirty="0">
                <a:solidFill>
                  <a:schemeClr val="tx2"/>
                </a:solidFill>
                <a:effectLst/>
                <a:latin typeface="Droid Sans"/>
              </a:rPr>
              <a:t>..</a:t>
            </a:r>
          </a:p>
          <a:p>
            <a:endParaRPr lang="en-JO" sz="1500" dirty="0">
              <a:solidFill>
                <a:schemeClr val="tx2"/>
              </a:solidFill>
            </a:endParaRPr>
          </a:p>
        </p:txBody>
      </p:sp>
      <p:pic>
        <p:nvPicPr>
          <p:cNvPr id="7" name="Picture 6">
            <a:extLst>
              <a:ext uri="{FF2B5EF4-FFF2-40B4-BE49-F238E27FC236}">
                <a16:creationId xmlns:a16="http://schemas.microsoft.com/office/drawing/2014/main" id="{3BF3CDF2-20A1-535A-A5A9-ABE8778B6E10}"/>
              </a:ext>
            </a:extLst>
          </p:cNvPr>
          <p:cNvPicPr>
            <a:picLocks noChangeAspect="1"/>
          </p:cNvPicPr>
          <p:nvPr/>
        </p:nvPicPr>
        <p:blipFill>
          <a:blip r:embed="rId2">
            <a:extLst>
              <a:ext uri="{28A0092B-C50C-407E-A947-70E740481C1C}">
                <a14:useLocalDpi xmlns:a14="http://schemas.microsoft.com/office/drawing/2010/main" val="0"/>
              </a:ext>
            </a:extLst>
          </a:blip>
          <a:srcRect r="3" b="906"/>
          <a:stretch/>
        </p:blipFill>
        <p:spPr>
          <a:xfrm>
            <a:off x="7553158" y="1"/>
            <a:ext cx="4632328" cy="6858000"/>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grpSp>
        <p:nvGrpSpPr>
          <p:cNvPr id="14" name="Group 13">
            <a:extLst>
              <a:ext uri="{FF2B5EF4-FFF2-40B4-BE49-F238E27FC236}">
                <a16:creationId xmlns:a16="http://schemas.microsoft.com/office/drawing/2014/main" id="{5C6AE2F4-5A2E-4357-A1D8-6142F9BDC8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14766" y="695399"/>
            <a:ext cx="5570720" cy="6171739"/>
            <a:chOff x="6626306" y="695399"/>
            <a:chExt cx="5570720" cy="6171739"/>
          </a:xfrm>
        </p:grpSpPr>
        <p:sp>
          <p:nvSpPr>
            <p:cNvPr id="15" name="Freeform: Shape 14">
              <a:extLst>
                <a:ext uri="{FF2B5EF4-FFF2-40B4-BE49-F238E27FC236}">
                  <a16:creationId xmlns:a16="http://schemas.microsoft.com/office/drawing/2014/main" id="{856AC7E8-A56F-4E9D-A394-C9A2F65DD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933035" y="910673"/>
              <a:ext cx="5263991" cy="5956465"/>
            </a:xfrm>
            <a:custGeom>
              <a:avLst/>
              <a:gdLst>
                <a:gd name="connsiteX0" fmla="*/ 2918460 w 2961539"/>
                <a:gd name="connsiteY0" fmla="*/ 1324969 h 3351127"/>
                <a:gd name="connsiteX1" fmla="*/ 2906649 w 2961539"/>
                <a:gd name="connsiteY1" fmla="*/ 1284393 h 3351127"/>
                <a:gd name="connsiteX2" fmla="*/ 2893314 w 2961539"/>
                <a:gd name="connsiteY2" fmla="*/ 1244388 h 3351127"/>
                <a:gd name="connsiteX3" fmla="*/ 2878741 w 2961539"/>
                <a:gd name="connsiteY3" fmla="*/ 1204859 h 3351127"/>
                <a:gd name="connsiteX4" fmla="*/ 2811209 w 2961539"/>
                <a:gd name="connsiteY4" fmla="*/ 1051316 h 3351127"/>
                <a:gd name="connsiteX5" fmla="*/ 2636711 w 2961539"/>
                <a:gd name="connsiteY5" fmla="*/ 768709 h 3351127"/>
                <a:gd name="connsiteX6" fmla="*/ 2418683 w 2961539"/>
                <a:gd name="connsiteY6" fmla="*/ 522202 h 3351127"/>
                <a:gd name="connsiteX7" fmla="*/ 2165699 w 2961539"/>
                <a:gd name="connsiteY7" fmla="*/ 314748 h 3351127"/>
                <a:gd name="connsiteX8" fmla="*/ 2027873 w 2961539"/>
                <a:gd name="connsiteY8" fmla="*/ 227213 h 3351127"/>
                <a:gd name="connsiteX9" fmla="*/ 1883474 w 2961539"/>
                <a:gd name="connsiteY9" fmla="*/ 151203 h 3351127"/>
                <a:gd name="connsiteX10" fmla="*/ 1576483 w 2961539"/>
                <a:gd name="connsiteY10" fmla="*/ 40618 h 3351127"/>
                <a:gd name="connsiteX11" fmla="*/ 1415415 w 2961539"/>
                <a:gd name="connsiteY11" fmla="*/ 10233 h 3351127"/>
                <a:gd name="connsiteX12" fmla="*/ 1251204 w 2961539"/>
                <a:gd name="connsiteY12" fmla="*/ 42 h 3351127"/>
                <a:gd name="connsiteX13" fmla="*/ 927163 w 2961539"/>
                <a:gd name="connsiteY13" fmla="*/ 29855 h 3351127"/>
                <a:gd name="connsiteX14" fmla="*/ 610362 w 2961539"/>
                <a:gd name="connsiteY14" fmla="*/ 116151 h 3351127"/>
                <a:gd name="connsiteX15" fmla="*/ 315468 w 2961539"/>
                <a:gd name="connsiteY15" fmla="*/ 267408 h 3351127"/>
                <a:gd name="connsiteX16" fmla="*/ 182975 w 2961539"/>
                <a:gd name="connsiteY16" fmla="*/ 368183 h 3351127"/>
                <a:gd name="connsiteX17" fmla="*/ 64294 w 2961539"/>
                <a:gd name="connsiteY17" fmla="*/ 484674 h 3351127"/>
                <a:gd name="connsiteX18" fmla="*/ 0 w 2961539"/>
                <a:gd name="connsiteY18" fmla="*/ 556778 h 3351127"/>
                <a:gd name="connsiteX19" fmla="*/ 0 w 2961539"/>
                <a:gd name="connsiteY19" fmla="*/ 956066 h 3351127"/>
                <a:gd name="connsiteX20" fmla="*/ 227552 w 2961539"/>
                <a:gd name="connsiteY20" fmla="*/ 636597 h 3351127"/>
                <a:gd name="connsiteX21" fmla="*/ 331756 w 2961539"/>
                <a:gd name="connsiteY21" fmla="*/ 534966 h 3351127"/>
                <a:gd name="connsiteX22" fmla="*/ 441770 w 2961539"/>
                <a:gd name="connsiteY22" fmla="*/ 439620 h 3351127"/>
                <a:gd name="connsiteX23" fmla="*/ 683419 w 2961539"/>
                <a:gd name="connsiteY23" fmla="*/ 274457 h 3351127"/>
                <a:gd name="connsiteX24" fmla="*/ 956596 w 2961539"/>
                <a:gd name="connsiteY24" fmla="*/ 161300 h 3351127"/>
                <a:gd name="connsiteX25" fmla="*/ 1251490 w 2961539"/>
                <a:gd name="connsiteY25" fmla="*/ 123009 h 3351127"/>
                <a:gd name="connsiteX26" fmla="*/ 1398175 w 2961539"/>
                <a:gd name="connsiteY26" fmla="*/ 135297 h 3351127"/>
                <a:gd name="connsiteX27" fmla="*/ 1542383 w 2961539"/>
                <a:gd name="connsiteY27" fmla="*/ 167967 h 3351127"/>
                <a:gd name="connsiteX28" fmla="*/ 1681925 w 2961539"/>
                <a:gd name="connsiteY28" fmla="*/ 218450 h 3351127"/>
                <a:gd name="connsiteX29" fmla="*/ 1715929 w 2961539"/>
                <a:gd name="connsiteY29" fmla="*/ 233595 h 3351127"/>
                <a:gd name="connsiteX30" fmla="*/ 1749552 w 2961539"/>
                <a:gd name="connsiteY30" fmla="*/ 249597 h 3351127"/>
                <a:gd name="connsiteX31" fmla="*/ 1782604 w 2961539"/>
                <a:gd name="connsiteY31" fmla="*/ 266646 h 3351127"/>
                <a:gd name="connsiteX32" fmla="*/ 1815275 w 2961539"/>
                <a:gd name="connsiteY32" fmla="*/ 284553 h 3351127"/>
                <a:gd name="connsiteX33" fmla="*/ 2059400 w 2961539"/>
                <a:gd name="connsiteY33" fmla="*/ 454765 h 3351127"/>
                <a:gd name="connsiteX34" fmla="*/ 2270284 w 2961539"/>
                <a:gd name="connsiteY34" fmla="*/ 663648 h 3351127"/>
                <a:gd name="connsiteX35" fmla="*/ 2362581 w 2961539"/>
                <a:gd name="connsiteY35" fmla="*/ 779091 h 3351127"/>
                <a:gd name="connsiteX36" fmla="*/ 2445353 w 2961539"/>
                <a:gd name="connsiteY36" fmla="*/ 900726 h 3351127"/>
                <a:gd name="connsiteX37" fmla="*/ 2581180 w 2961539"/>
                <a:gd name="connsiteY37" fmla="*/ 1158663 h 3351127"/>
                <a:gd name="connsiteX38" fmla="*/ 2673382 w 2961539"/>
                <a:gd name="connsiteY38" fmla="*/ 1430601 h 3351127"/>
                <a:gd name="connsiteX39" fmla="*/ 2707291 w 2961539"/>
                <a:gd name="connsiteY39" fmla="*/ 1569095 h 3351127"/>
                <a:gd name="connsiteX40" fmla="*/ 2728913 w 2961539"/>
                <a:gd name="connsiteY40" fmla="*/ 1710065 h 3351127"/>
                <a:gd name="connsiteX41" fmla="*/ 2738342 w 2961539"/>
                <a:gd name="connsiteY41" fmla="*/ 1853321 h 3351127"/>
                <a:gd name="connsiteX42" fmla="*/ 2733294 w 2961539"/>
                <a:gd name="connsiteY42" fmla="*/ 1998482 h 3351127"/>
                <a:gd name="connsiteX43" fmla="*/ 2704433 w 2961539"/>
                <a:gd name="connsiteY43" fmla="*/ 2140785 h 3351127"/>
                <a:gd name="connsiteX44" fmla="*/ 2645759 w 2961539"/>
                <a:gd name="connsiteY44" fmla="*/ 2264515 h 3351127"/>
                <a:gd name="connsiteX45" fmla="*/ 2552986 w 2961539"/>
                <a:gd name="connsiteY45" fmla="*/ 2354717 h 3351127"/>
                <a:gd name="connsiteX46" fmla="*/ 2492026 w 2961539"/>
                <a:gd name="connsiteY46" fmla="*/ 2389769 h 3351127"/>
                <a:gd name="connsiteX47" fmla="*/ 2423541 w 2961539"/>
                <a:gd name="connsiteY47" fmla="*/ 2423583 h 3351127"/>
                <a:gd name="connsiteX48" fmla="*/ 2278475 w 2961539"/>
                <a:gd name="connsiteY48" fmla="*/ 2502640 h 3351127"/>
                <a:gd name="connsiteX49" fmla="*/ 2143697 w 2961539"/>
                <a:gd name="connsiteY49" fmla="*/ 2606463 h 3351127"/>
                <a:gd name="connsiteX50" fmla="*/ 2113312 w 2961539"/>
                <a:gd name="connsiteY50" fmla="*/ 2635514 h 3351127"/>
                <a:gd name="connsiteX51" fmla="*/ 2084927 w 2961539"/>
                <a:gd name="connsiteY51" fmla="*/ 2664184 h 3351127"/>
                <a:gd name="connsiteX52" fmla="*/ 2030349 w 2961539"/>
                <a:gd name="connsiteY52" fmla="*/ 2722573 h 3351127"/>
                <a:gd name="connsiteX53" fmla="*/ 1929098 w 2961539"/>
                <a:gd name="connsiteY53" fmla="*/ 2842683 h 3351127"/>
                <a:gd name="connsiteX54" fmla="*/ 1880045 w 2961539"/>
                <a:gd name="connsiteY54" fmla="*/ 2902309 h 3351127"/>
                <a:gd name="connsiteX55" fmla="*/ 1831086 w 2961539"/>
                <a:gd name="connsiteY55" fmla="*/ 2960888 h 3351127"/>
                <a:gd name="connsiteX56" fmla="*/ 1730121 w 2961539"/>
                <a:gd name="connsiteY56" fmla="*/ 3071854 h 3351127"/>
                <a:gd name="connsiteX57" fmla="*/ 1620488 w 2961539"/>
                <a:gd name="connsiteY57" fmla="*/ 3169200 h 3351127"/>
                <a:gd name="connsiteX58" fmla="*/ 1497616 w 2961539"/>
                <a:gd name="connsiteY58" fmla="*/ 3244447 h 3351127"/>
                <a:gd name="connsiteX59" fmla="*/ 1361313 w 2961539"/>
                <a:gd name="connsiteY59" fmla="*/ 3288739 h 3351127"/>
                <a:gd name="connsiteX60" fmla="*/ 1289590 w 2961539"/>
                <a:gd name="connsiteY60" fmla="*/ 3297978 h 3351127"/>
                <a:gd name="connsiteX61" fmla="*/ 1253204 w 2961539"/>
                <a:gd name="connsiteY61" fmla="*/ 3299407 h 3351127"/>
                <a:gd name="connsiteX62" fmla="*/ 1215676 w 2961539"/>
                <a:gd name="connsiteY62" fmla="*/ 3299216 h 3351127"/>
                <a:gd name="connsiteX63" fmla="*/ 918972 w 2961539"/>
                <a:gd name="connsiteY63" fmla="*/ 3254639 h 3351127"/>
                <a:gd name="connsiteX64" fmla="*/ 642557 w 2961539"/>
                <a:gd name="connsiteY64" fmla="*/ 3139672 h 3351127"/>
                <a:gd name="connsiteX65" fmla="*/ 515112 w 2961539"/>
                <a:gd name="connsiteY65" fmla="*/ 3061853 h 3351127"/>
                <a:gd name="connsiteX66" fmla="*/ 484442 w 2961539"/>
                <a:gd name="connsiteY66" fmla="*/ 3040612 h 3351127"/>
                <a:gd name="connsiteX67" fmla="*/ 454343 w 2961539"/>
                <a:gd name="connsiteY67" fmla="*/ 3018610 h 3351127"/>
                <a:gd name="connsiteX68" fmla="*/ 424625 w 2961539"/>
                <a:gd name="connsiteY68" fmla="*/ 2996131 h 3351127"/>
                <a:gd name="connsiteX69" fmla="*/ 395478 w 2961539"/>
                <a:gd name="connsiteY69" fmla="*/ 2973080 h 3351127"/>
                <a:gd name="connsiteX70" fmla="*/ 181547 w 2961539"/>
                <a:gd name="connsiteY70" fmla="*/ 2767626 h 3351127"/>
                <a:gd name="connsiteX71" fmla="*/ 134112 w 2961539"/>
                <a:gd name="connsiteY71" fmla="*/ 2710761 h 3351127"/>
                <a:gd name="connsiteX72" fmla="*/ 89821 w 2961539"/>
                <a:gd name="connsiteY72" fmla="*/ 2652087 h 3351127"/>
                <a:gd name="connsiteX73" fmla="*/ 10096 w 2961539"/>
                <a:gd name="connsiteY73" fmla="*/ 2529025 h 3351127"/>
                <a:gd name="connsiteX74" fmla="*/ 191 w 2961539"/>
                <a:gd name="connsiteY74" fmla="*/ 2511499 h 3351127"/>
                <a:gd name="connsiteX75" fmla="*/ 191 w 2961539"/>
                <a:gd name="connsiteY75" fmla="*/ 2835063 h 3351127"/>
                <a:gd name="connsiteX76" fmla="*/ 50959 w 2961539"/>
                <a:gd name="connsiteY76" fmla="*/ 2888879 h 3351127"/>
                <a:gd name="connsiteX77" fmla="*/ 300038 w 2961539"/>
                <a:gd name="connsiteY77" fmla="*/ 3100525 h 3351127"/>
                <a:gd name="connsiteX78" fmla="*/ 438150 w 2961539"/>
                <a:gd name="connsiteY78" fmla="*/ 3186916 h 3351127"/>
                <a:gd name="connsiteX79" fmla="*/ 584264 w 2961539"/>
                <a:gd name="connsiteY79" fmla="*/ 3258830 h 3351127"/>
                <a:gd name="connsiteX80" fmla="*/ 862965 w 2961539"/>
                <a:gd name="connsiteY80" fmla="*/ 3351127 h 3351127"/>
                <a:gd name="connsiteX81" fmla="*/ 1534478 w 2961539"/>
                <a:gd name="connsiteY81" fmla="*/ 3351127 h 3351127"/>
                <a:gd name="connsiteX82" fmla="*/ 1540955 w 2961539"/>
                <a:gd name="connsiteY82" fmla="*/ 3348841 h 3351127"/>
                <a:gd name="connsiteX83" fmla="*/ 1691831 w 2961539"/>
                <a:gd name="connsiteY83" fmla="*/ 3275403 h 3351127"/>
                <a:gd name="connsiteX84" fmla="*/ 1827086 w 2961539"/>
                <a:gd name="connsiteY84" fmla="*/ 3179963 h 3351127"/>
                <a:gd name="connsiteX85" fmla="*/ 1948625 w 2961539"/>
                <a:gd name="connsiteY85" fmla="*/ 3072426 h 3351127"/>
                <a:gd name="connsiteX86" fmla="*/ 2005584 w 2961539"/>
                <a:gd name="connsiteY86" fmla="*/ 3016514 h 3351127"/>
                <a:gd name="connsiteX87" fmla="*/ 2060639 w 2961539"/>
                <a:gd name="connsiteY87" fmla="*/ 2959935 h 3351127"/>
                <a:gd name="connsiteX88" fmla="*/ 2167223 w 2961539"/>
                <a:gd name="connsiteY88" fmla="*/ 2847350 h 3351127"/>
                <a:gd name="connsiteX89" fmla="*/ 2218754 w 2961539"/>
                <a:gd name="connsiteY89" fmla="*/ 2791438 h 3351127"/>
                <a:gd name="connsiteX90" fmla="*/ 2244471 w 2961539"/>
                <a:gd name="connsiteY90" fmla="*/ 2763911 h 3351127"/>
                <a:gd name="connsiteX91" fmla="*/ 2269427 w 2961539"/>
                <a:gd name="connsiteY91" fmla="*/ 2738098 h 3351127"/>
                <a:gd name="connsiteX92" fmla="*/ 2321243 w 2961539"/>
                <a:gd name="connsiteY92" fmla="*/ 2689807 h 3351127"/>
                <a:gd name="connsiteX93" fmla="*/ 2376297 w 2961539"/>
                <a:gd name="connsiteY93" fmla="*/ 2645230 h 3351127"/>
                <a:gd name="connsiteX94" fmla="*/ 2499265 w 2961539"/>
                <a:gd name="connsiteY94" fmla="*/ 2564934 h 3351127"/>
                <a:gd name="connsiteX95" fmla="*/ 2639187 w 2961539"/>
                <a:gd name="connsiteY95" fmla="*/ 2476732 h 3351127"/>
                <a:gd name="connsiteX96" fmla="*/ 2674239 w 2961539"/>
                <a:gd name="connsiteY96" fmla="*/ 2448729 h 3351127"/>
                <a:gd name="connsiteX97" fmla="*/ 2707481 w 2961539"/>
                <a:gd name="connsiteY97" fmla="*/ 2417487 h 3351127"/>
                <a:gd name="connsiteX98" fmla="*/ 2765298 w 2961539"/>
                <a:gd name="connsiteY98" fmla="*/ 2347097 h 3351127"/>
                <a:gd name="connsiteX99" fmla="*/ 2810447 w 2961539"/>
                <a:gd name="connsiteY99" fmla="*/ 2270802 h 3351127"/>
                <a:gd name="connsiteX100" fmla="*/ 2845499 w 2961539"/>
                <a:gd name="connsiteY100" fmla="*/ 2192411 h 3351127"/>
                <a:gd name="connsiteX101" fmla="*/ 2901315 w 2961539"/>
                <a:gd name="connsiteY101" fmla="*/ 2034772 h 3351127"/>
                <a:gd name="connsiteX102" fmla="*/ 2943130 w 2961539"/>
                <a:gd name="connsiteY102" fmla="*/ 1871704 h 3351127"/>
                <a:gd name="connsiteX103" fmla="*/ 2961037 w 2961539"/>
                <a:gd name="connsiteY103" fmla="*/ 1703302 h 3351127"/>
                <a:gd name="connsiteX104" fmla="*/ 2928842 w 2961539"/>
                <a:gd name="connsiteY104" fmla="*/ 1366308 h 3351127"/>
                <a:gd name="connsiteX105" fmla="*/ 2918460 w 2961539"/>
                <a:gd name="connsiteY105" fmla="*/ 1324969 h 335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2961539" h="3351127">
                  <a:moveTo>
                    <a:pt x="2918460" y="1324969"/>
                  </a:moveTo>
                  <a:lnTo>
                    <a:pt x="2906649" y="1284393"/>
                  </a:lnTo>
                  <a:lnTo>
                    <a:pt x="2893314" y="1244388"/>
                  </a:lnTo>
                  <a:cubicBezTo>
                    <a:pt x="2888837" y="1231053"/>
                    <a:pt x="2883694" y="1218004"/>
                    <a:pt x="2878741" y="1204859"/>
                  </a:cubicBezTo>
                  <a:cubicBezTo>
                    <a:pt x="2858453" y="1152567"/>
                    <a:pt x="2836069" y="1101227"/>
                    <a:pt x="2811209" y="1051316"/>
                  </a:cubicBezTo>
                  <a:cubicBezTo>
                    <a:pt x="2761107" y="951684"/>
                    <a:pt x="2702814" y="857006"/>
                    <a:pt x="2636711" y="768709"/>
                  </a:cubicBezTo>
                  <a:cubicBezTo>
                    <a:pt x="2570798" y="680412"/>
                    <a:pt x="2497455" y="598212"/>
                    <a:pt x="2418683" y="522202"/>
                  </a:cubicBezTo>
                  <a:cubicBezTo>
                    <a:pt x="2339912" y="446193"/>
                    <a:pt x="2254949" y="377232"/>
                    <a:pt x="2165699" y="314748"/>
                  </a:cubicBezTo>
                  <a:cubicBezTo>
                    <a:pt x="2121122" y="283506"/>
                    <a:pt x="2075021" y="254359"/>
                    <a:pt x="2027873" y="227213"/>
                  </a:cubicBezTo>
                  <a:cubicBezTo>
                    <a:pt x="1980914" y="199781"/>
                    <a:pt x="1932623" y="174635"/>
                    <a:pt x="1883474" y="151203"/>
                  </a:cubicBezTo>
                  <a:cubicBezTo>
                    <a:pt x="1785176" y="104721"/>
                    <a:pt x="1682496" y="67002"/>
                    <a:pt x="1576483" y="40618"/>
                  </a:cubicBezTo>
                  <a:cubicBezTo>
                    <a:pt x="1523524" y="27474"/>
                    <a:pt x="1469803" y="16901"/>
                    <a:pt x="1415415" y="10233"/>
                  </a:cubicBezTo>
                  <a:cubicBezTo>
                    <a:pt x="1361123" y="3185"/>
                    <a:pt x="1306163" y="-435"/>
                    <a:pt x="1251204" y="42"/>
                  </a:cubicBezTo>
                  <a:cubicBezTo>
                    <a:pt x="1142714" y="804"/>
                    <a:pt x="1034415" y="10805"/>
                    <a:pt x="927163" y="29855"/>
                  </a:cubicBezTo>
                  <a:cubicBezTo>
                    <a:pt x="820007" y="49095"/>
                    <a:pt x="713423" y="76813"/>
                    <a:pt x="610362" y="116151"/>
                  </a:cubicBezTo>
                  <a:cubicBezTo>
                    <a:pt x="507301" y="155394"/>
                    <a:pt x="407861" y="205782"/>
                    <a:pt x="315468" y="267408"/>
                  </a:cubicBezTo>
                  <a:cubicBezTo>
                    <a:pt x="269367" y="298269"/>
                    <a:pt x="224504" y="331226"/>
                    <a:pt x="182975" y="368183"/>
                  </a:cubicBezTo>
                  <a:cubicBezTo>
                    <a:pt x="141542" y="405140"/>
                    <a:pt x="102489" y="444573"/>
                    <a:pt x="64294" y="484674"/>
                  </a:cubicBezTo>
                  <a:cubicBezTo>
                    <a:pt x="42291" y="508105"/>
                    <a:pt x="20860" y="532203"/>
                    <a:pt x="0" y="556778"/>
                  </a:cubicBezTo>
                  <a:lnTo>
                    <a:pt x="0" y="956066"/>
                  </a:lnTo>
                  <a:cubicBezTo>
                    <a:pt x="62579" y="840909"/>
                    <a:pt x="138970" y="733276"/>
                    <a:pt x="227552" y="636597"/>
                  </a:cubicBezTo>
                  <a:cubicBezTo>
                    <a:pt x="260223" y="600593"/>
                    <a:pt x="295466" y="567160"/>
                    <a:pt x="331756" y="534966"/>
                  </a:cubicBezTo>
                  <a:cubicBezTo>
                    <a:pt x="367951" y="502771"/>
                    <a:pt x="403955" y="470196"/>
                    <a:pt x="441770" y="439620"/>
                  </a:cubicBezTo>
                  <a:cubicBezTo>
                    <a:pt x="517208" y="378375"/>
                    <a:pt x="597503" y="322177"/>
                    <a:pt x="683419" y="274457"/>
                  </a:cubicBezTo>
                  <a:cubicBezTo>
                    <a:pt x="769239" y="226832"/>
                    <a:pt x="860679" y="187208"/>
                    <a:pt x="956596" y="161300"/>
                  </a:cubicBezTo>
                  <a:cubicBezTo>
                    <a:pt x="1052322" y="135201"/>
                    <a:pt x="1151954" y="122247"/>
                    <a:pt x="1251490" y="123009"/>
                  </a:cubicBezTo>
                  <a:cubicBezTo>
                    <a:pt x="1300448" y="123581"/>
                    <a:pt x="1349502" y="127772"/>
                    <a:pt x="1398175" y="135297"/>
                  </a:cubicBezTo>
                  <a:cubicBezTo>
                    <a:pt x="1446752" y="143107"/>
                    <a:pt x="1495044" y="153870"/>
                    <a:pt x="1542383" y="167967"/>
                  </a:cubicBezTo>
                  <a:cubicBezTo>
                    <a:pt x="1589723" y="182160"/>
                    <a:pt x="1636490" y="198733"/>
                    <a:pt x="1681925" y="218450"/>
                  </a:cubicBezTo>
                  <a:cubicBezTo>
                    <a:pt x="1693259" y="223498"/>
                    <a:pt x="1704689" y="228261"/>
                    <a:pt x="1715929" y="233595"/>
                  </a:cubicBezTo>
                  <a:lnTo>
                    <a:pt x="1749552" y="249597"/>
                  </a:lnTo>
                  <a:lnTo>
                    <a:pt x="1782604" y="266646"/>
                  </a:lnTo>
                  <a:cubicBezTo>
                    <a:pt x="1793558" y="272457"/>
                    <a:pt x="1804416" y="278553"/>
                    <a:pt x="1815275" y="284553"/>
                  </a:cubicBezTo>
                  <a:cubicBezTo>
                    <a:pt x="1901762" y="333321"/>
                    <a:pt x="1983486" y="390662"/>
                    <a:pt x="2059400" y="454765"/>
                  </a:cubicBezTo>
                  <a:cubicBezTo>
                    <a:pt x="2135410" y="518583"/>
                    <a:pt x="2205990" y="588687"/>
                    <a:pt x="2270284" y="663648"/>
                  </a:cubicBezTo>
                  <a:cubicBezTo>
                    <a:pt x="2302574" y="701082"/>
                    <a:pt x="2333530" y="739372"/>
                    <a:pt x="2362581" y="779091"/>
                  </a:cubicBezTo>
                  <a:cubicBezTo>
                    <a:pt x="2391632" y="818811"/>
                    <a:pt x="2419255" y="859387"/>
                    <a:pt x="2445353" y="900726"/>
                  </a:cubicBezTo>
                  <a:cubicBezTo>
                    <a:pt x="2497455" y="983593"/>
                    <a:pt x="2542889" y="1069890"/>
                    <a:pt x="2581180" y="1158663"/>
                  </a:cubicBezTo>
                  <a:cubicBezTo>
                    <a:pt x="2619470" y="1247436"/>
                    <a:pt x="2648617" y="1338876"/>
                    <a:pt x="2673382" y="1430601"/>
                  </a:cubicBezTo>
                  <a:cubicBezTo>
                    <a:pt x="2685764" y="1476512"/>
                    <a:pt x="2697480" y="1522518"/>
                    <a:pt x="2707291" y="1569095"/>
                  </a:cubicBezTo>
                  <a:cubicBezTo>
                    <a:pt x="2717197" y="1615672"/>
                    <a:pt x="2724245" y="1662726"/>
                    <a:pt x="2728913" y="1710065"/>
                  </a:cubicBezTo>
                  <a:cubicBezTo>
                    <a:pt x="2733485" y="1757404"/>
                    <a:pt x="2736818" y="1805124"/>
                    <a:pt x="2738342" y="1853321"/>
                  </a:cubicBezTo>
                  <a:cubicBezTo>
                    <a:pt x="2739390" y="1901422"/>
                    <a:pt x="2738247" y="1950000"/>
                    <a:pt x="2733294" y="1998482"/>
                  </a:cubicBezTo>
                  <a:cubicBezTo>
                    <a:pt x="2728151" y="2046774"/>
                    <a:pt x="2718911" y="2095542"/>
                    <a:pt x="2704433" y="2140785"/>
                  </a:cubicBezTo>
                  <a:cubicBezTo>
                    <a:pt x="2689860" y="2186029"/>
                    <a:pt x="2670429" y="2228320"/>
                    <a:pt x="2645759" y="2264515"/>
                  </a:cubicBezTo>
                  <a:cubicBezTo>
                    <a:pt x="2620899" y="2300710"/>
                    <a:pt x="2590514" y="2330047"/>
                    <a:pt x="2552986" y="2354717"/>
                  </a:cubicBezTo>
                  <a:cubicBezTo>
                    <a:pt x="2534317" y="2367195"/>
                    <a:pt x="2513838" y="2378530"/>
                    <a:pt x="2492026" y="2389769"/>
                  </a:cubicBezTo>
                  <a:cubicBezTo>
                    <a:pt x="2470309" y="2401009"/>
                    <a:pt x="2447258" y="2412058"/>
                    <a:pt x="2423541" y="2423583"/>
                  </a:cubicBezTo>
                  <a:cubicBezTo>
                    <a:pt x="2376107" y="2446633"/>
                    <a:pt x="2326100" y="2472065"/>
                    <a:pt x="2278475" y="2502640"/>
                  </a:cubicBezTo>
                  <a:cubicBezTo>
                    <a:pt x="2230850" y="2533120"/>
                    <a:pt x="2185130" y="2567982"/>
                    <a:pt x="2143697" y="2606463"/>
                  </a:cubicBezTo>
                  <a:cubicBezTo>
                    <a:pt x="2133410" y="2615988"/>
                    <a:pt x="2122837" y="2625989"/>
                    <a:pt x="2113312" y="2635514"/>
                  </a:cubicBezTo>
                  <a:lnTo>
                    <a:pt x="2084927" y="2664184"/>
                  </a:lnTo>
                  <a:cubicBezTo>
                    <a:pt x="2066258" y="2683425"/>
                    <a:pt x="2048066" y="2702951"/>
                    <a:pt x="2030349" y="2722573"/>
                  </a:cubicBezTo>
                  <a:cubicBezTo>
                    <a:pt x="1995011" y="2762101"/>
                    <a:pt x="1962055" y="2802773"/>
                    <a:pt x="1929098" y="2842683"/>
                  </a:cubicBezTo>
                  <a:lnTo>
                    <a:pt x="1880045" y="2902309"/>
                  </a:lnTo>
                  <a:cubicBezTo>
                    <a:pt x="1863757" y="2922026"/>
                    <a:pt x="1847564" y="2941648"/>
                    <a:pt x="1831086" y="2960888"/>
                  </a:cubicBezTo>
                  <a:cubicBezTo>
                    <a:pt x="1798130" y="2999178"/>
                    <a:pt x="1764983" y="3036707"/>
                    <a:pt x="1730121" y="3071854"/>
                  </a:cubicBezTo>
                  <a:cubicBezTo>
                    <a:pt x="1695355" y="3107001"/>
                    <a:pt x="1659160" y="3140053"/>
                    <a:pt x="1620488" y="3169200"/>
                  </a:cubicBezTo>
                  <a:cubicBezTo>
                    <a:pt x="1581912" y="3198442"/>
                    <a:pt x="1541145" y="3224254"/>
                    <a:pt x="1497616" y="3244447"/>
                  </a:cubicBezTo>
                  <a:cubicBezTo>
                    <a:pt x="1454277" y="3264735"/>
                    <a:pt x="1408462" y="3279690"/>
                    <a:pt x="1361313" y="3288739"/>
                  </a:cubicBezTo>
                  <a:cubicBezTo>
                    <a:pt x="1337691" y="3293406"/>
                    <a:pt x="1313688" y="3296168"/>
                    <a:pt x="1289590" y="3297978"/>
                  </a:cubicBezTo>
                  <a:cubicBezTo>
                    <a:pt x="1277493" y="3298740"/>
                    <a:pt x="1265396" y="3299216"/>
                    <a:pt x="1253204" y="3299407"/>
                  </a:cubicBezTo>
                  <a:lnTo>
                    <a:pt x="1215676" y="3299216"/>
                  </a:lnTo>
                  <a:cubicBezTo>
                    <a:pt x="1115378" y="3296930"/>
                    <a:pt x="1015365" y="3281785"/>
                    <a:pt x="918972" y="3254639"/>
                  </a:cubicBezTo>
                  <a:cubicBezTo>
                    <a:pt x="822484" y="3227302"/>
                    <a:pt x="729996" y="3187583"/>
                    <a:pt x="642557" y="3139672"/>
                  </a:cubicBezTo>
                  <a:cubicBezTo>
                    <a:pt x="598837" y="3115765"/>
                    <a:pt x="556451" y="3089571"/>
                    <a:pt x="515112" y="3061853"/>
                  </a:cubicBezTo>
                  <a:lnTo>
                    <a:pt x="484442" y="3040612"/>
                  </a:lnTo>
                  <a:lnTo>
                    <a:pt x="454343" y="3018610"/>
                  </a:lnTo>
                  <a:lnTo>
                    <a:pt x="424625" y="2996131"/>
                  </a:lnTo>
                  <a:cubicBezTo>
                    <a:pt x="414719" y="2988606"/>
                    <a:pt x="405194" y="2980605"/>
                    <a:pt x="395478" y="2973080"/>
                  </a:cubicBezTo>
                  <a:cubicBezTo>
                    <a:pt x="318230" y="2910882"/>
                    <a:pt x="246507" y="2842111"/>
                    <a:pt x="181547" y="2767626"/>
                  </a:cubicBezTo>
                  <a:cubicBezTo>
                    <a:pt x="165259" y="2749052"/>
                    <a:pt x="149543" y="2730002"/>
                    <a:pt x="134112" y="2710761"/>
                  </a:cubicBezTo>
                  <a:cubicBezTo>
                    <a:pt x="118967" y="2691521"/>
                    <a:pt x="104013" y="2672090"/>
                    <a:pt x="89821" y="2652087"/>
                  </a:cubicBezTo>
                  <a:cubicBezTo>
                    <a:pt x="61246" y="2612273"/>
                    <a:pt x="34766" y="2571220"/>
                    <a:pt x="10096" y="2529025"/>
                  </a:cubicBezTo>
                  <a:cubicBezTo>
                    <a:pt x="6668" y="2523214"/>
                    <a:pt x="3429" y="2517309"/>
                    <a:pt x="191" y="2511499"/>
                  </a:cubicBezTo>
                  <a:lnTo>
                    <a:pt x="191" y="2835063"/>
                  </a:lnTo>
                  <a:cubicBezTo>
                    <a:pt x="16764" y="2853351"/>
                    <a:pt x="33719" y="2871353"/>
                    <a:pt x="50959" y="2888879"/>
                  </a:cubicBezTo>
                  <a:cubicBezTo>
                    <a:pt x="127635" y="2966698"/>
                    <a:pt x="210788" y="3037945"/>
                    <a:pt x="300038" y="3100525"/>
                  </a:cubicBezTo>
                  <a:cubicBezTo>
                    <a:pt x="344424" y="3131671"/>
                    <a:pt x="390525" y="3160627"/>
                    <a:pt x="438150" y="3186916"/>
                  </a:cubicBezTo>
                  <a:cubicBezTo>
                    <a:pt x="485585" y="3213491"/>
                    <a:pt x="534543" y="3237303"/>
                    <a:pt x="584264" y="3258830"/>
                  </a:cubicBezTo>
                  <a:cubicBezTo>
                    <a:pt x="674561" y="3297597"/>
                    <a:pt x="767906" y="3328362"/>
                    <a:pt x="862965" y="3351127"/>
                  </a:cubicBezTo>
                  <a:lnTo>
                    <a:pt x="1534478" y="3351127"/>
                  </a:lnTo>
                  <a:cubicBezTo>
                    <a:pt x="1536668" y="3350365"/>
                    <a:pt x="1538764" y="3349603"/>
                    <a:pt x="1540955" y="3348841"/>
                  </a:cubicBezTo>
                  <a:cubicBezTo>
                    <a:pt x="1593628" y="3329220"/>
                    <a:pt x="1644110" y="3304169"/>
                    <a:pt x="1691831" y="3275403"/>
                  </a:cubicBezTo>
                  <a:cubicBezTo>
                    <a:pt x="1739551" y="3246543"/>
                    <a:pt x="1784509" y="3214253"/>
                    <a:pt x="1827086" y="3179963"/>
                  </a:cubicBezTo>
                  <a:cubicBezTo>
                    <a:pt x="1869662" y="3145578"/>
                    <a:pt x="1910143" y="3109573"/>
                    <a:pt x="1948625" y="3072426"/>
                  </a:cubicBezTo>
                  <a:cubicBezTo>
                    <a:pt x="1967960" y="3053852"/>
                    <a:pt x="1986915" y="3035278"/>
                    <a:pt x="2005584" y="3016514"/>
                  </a:cubicBezTo>
                  <a:cubicBezTo>
                    <a:pt x="2024158" y="2997655"/>
                    <a:pt x="2042541" y="2978890"/>
                    <a:pt x="2060639" y="2959935"/>
                  </a:cubicBezTo>
                  <a:cubicBezTo>
                    <a:pt x="2096834" y="2922121"/>
                    <a:pt x="2132552" y="2884783"/>
                    <a:pt x="2167223" y="2847350"/>
                  </a:cubicBezTo>
                  <a:lnTo>
                    <a:pt x="2218754" y="2791438"/>
                  </a:lnTo>
                  <a:lnTo>
                    <a:pt x="2244471" y="2763911"/>
                  </a:lnTo>
                  <a:cubicBezTo>
                    <a:pt x="2253044" y="2754862"/>
                    <a:pt x="2260949" y="2746576"/>
                    <a:pt x="2269427" y="2738098"/>
                  </a:cubicBezTo>
                  <a:cubicBezTo>
                    <a:pt x="2286191" y="2721430"/>
                    <a:pt x="2303336" y="2705142"/>
                    <a:pt x="2321243" y="2689807"/>
                  </a:cubicBezTo>
                  <a:cubicBezTo>
                    <a:pt x="2338959" y="2674281"/>
                    <a:pt x="2357247" y="2659326"/>
                    <a:pt x="2376297" y="2645230"/>
                  </a:cubicBezTo>
                  <a:cubicBezTo>
                    <a:pt x="2414302" y="2616750"/>
                    <a:pt x="2454974" y="2590937"/>
                    <a:pt x="2499265" y="2564934"/>
                  </a:cubicBezTo>
                  <a:cubicBezTo>
                    <a:pt x="2543270" y="2538645"/>
                    <a:pt x="2591562" y="2512165"/>
                    <a:pt x="2639187" y="2476732"/>
                  </a:cubicBezTo>
                  <a:cubicBezTo>
                    <a:pt x="2650998" y="2467874"/>
                    <a:pt x="2662809" y="2458635"/>
                    <a:pt x="2674239" y="2448729"/>
                  </a:cubicBezTo>
                  <a:cubicBezTo>
                    <a:pt x="2685669" y="2438823"/>
                    <a:pt x="2696718" y="2428345"/>
                    <a:pt x="2707481" y="2417487"/>
                  </a:cubicBezTo>
                  <a:cubicBezTo>
                    <a:pt x="2728817" y="2395675"/>
                    <a:pt x="2748248" y="2371862"/>
                    <a:pt x="2765298" y="2347097"/>
                  </a:cubicBezTo>
                  <a:cubicBezTo>
                    <a:pt x="2782538" y="2322427"/>
                    <a:pt x="2797112" y="2296614"/>
                    <a:pt x="2810447" y="2270802"/>
                  </a:cubicBezTo>
                  <a:cubicBezTo>
                    <a:pt x="2823496" y="2244799"/>
                    <a:pt x="2834926" y="2218605"/>
                    <a:pt x="2845499" y="2192411"/>
                  </a:cubicBezTo>
                  <a:cubicBezTo>
                    <a:pt x="2866739" y="2139928"/>
                    <a:pt x="2884551" y="2088017"/>
                    <a:pt x="2901315" y="2034772"/>
                  </a:cubicBezTo>
                  <a:cubicBezTo>
                    <a:pt x="2918079" y="1981528"/>
                    <a:pt x="2932653" y="1927140"/>
                    <a:pt x="2943130" y="1871704"/>
                  </a:cubicBezTo>
                  <a:cubicBezTo>
                    <a:pt x="2953607" y="1816269"/>
                    <a:pt x="2959608" y="1759785"/>
                    <a:pt x="2961037" y="1703302"/>
                  </a:cubicBezTo>
                  <a:cubicBezTo>
                    <a:pt x="2963895" y="1590241"/>
                    <a:pt x="2954750" y="1476226"/>
                    <a:pt x="2928842" y="1366308"/>
                  </a:cubicBezTo>
                  <a:cubicBezTo>
                    <a:pt x="2925413" y="1352306"/>
                    <a:pt x="2922270" y="1338590"/>
                    <a:pt x="2918460" y="1324969"/>
                  </a:cubicBezTo>
                  <a:close/>
                </a:path>
              </a:pathLst>
            </a:custGeom>
            <a:solidFill>
              <a:schemeClr val="bg1">
                <a:alpha val="30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A0D558E-7A90-4D66-BE03-397AEF32F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913315" y="863680"/>
              <a:ext cx="5283711" cy="6003457"/>
            </a:xfrm>
            <a:custGeom>
              <a:avLst/>
              <a:gdLst>
                <a:gd name="connsiteX0" fmla="*/ 1247966 w 2972634"/>
                <a:gd name="connsiteY0" fmla="*/ 0 h 3377565"/>
                <a:gd name="connsiteX1" fmla="*/ 0 w 2972634"/>
                <a:gd name="connsiteY1" fmla="*/ 557308 h 3377565"/>
                <a:gd name="connsiteX2" fmla="*/ 0 w 2972634"/>
                <a:gd name="connsiteY2" fmla="*/ 1091660 h 3377565"/>
                <a:gd name="connsiteX3" fmla="*/ 264414 w 2972634"/>
                <a:gd name="connsiteY3" fmla="*/ 717423 h 3377565"/>
                <a:gd name="connsiteX4" fmla="*/ 1247966 w 2972634"/>
                <a:gd name="connsiteY4" fmla="*/ 302324 h 3377565"/>
                <a:gd name="connsiteX5" fmla="*/ 1843850 w 2972634"/>
                <a:gd name="connsiteY5" fmla="*/ 472916 h 3377565"/>
                <a:gd name="connsiteX6" fmla="*/ 2372106 w 2972634"/>
                <a:gd name="connsiteY6" fmla="*/ 934688 h 3377565"/>
                <a:gd name="connsiteX7" fmla="*/ 2635377 w 2972634"/>
                <a:gd name="connsiteY7" fmla="*/ 1471041 h 3377565"/>
                <a:gd name="connsiteX8" fmla="*/ 2630996 w 2972634"/>
                <a:gd name="connsiteY8" fmla="*/ 2037112 h 3377565"/>
                <a:gd name="connsiteX9" fmla="*/ 2555558 w 2972634"/>
                <a:gd name="connsiteY9" fmla="*/ 2200085 h 3377565"/>
                <a:gd name="connsiteX10" fmla="*/ 2429828 w 2972634"/>
                <a:gd name="connsiteY10" fmla="*/ 2280285 h 3377565"/>
                <a:gd name="connsiteX11" fmla="*/ 2040255 w 2972634"/>
                <a:gd name="connsiteY11" fmla="*/ 2560892 h 3377565"/>
                <a:gd name="connsiteX12" fmla="*/ 1873377 w 2972634"/>
                <a:gd name="connsiteY12" fmla="*/ 2739295 h 3377565"/>
                <a:gd name="connsiteX13" fmla="*/ 1553147 w 2972634"/>
                <a:gd name="connsiteY13" fmla="*/ 3048476 h 3377565"/>
                <a:gd name="connsiteX14" fmla="*/ 1247966 w 2972634"/>
                <a:gd name="connsiteY14" fmla="*/ 3149822 h 3377565"/>
                <a:gd name="connsiteX15" fmla="*/ 662083 w 2972634"/>
                <a:gd name="connsiteY15" fmla="*/ 3018377 h 3377565"/>
                <a:gd name="connsiteX16" fmla="*/ 197263 w 2972634"/>
                <a:gd name="connsiteY16" fmla="*/ 2661476 h 3377565"/>
                <a:gd name="connsiteX17" fmla="*/ 0 w 2972634"/>
                <a:gd name="connsiteY17" fmla="*/ 2360581 h 3377565"/>
                <a:gd name="connsiteX18" fmla="*/ 0 w 2972634"/>
                <a:gd name="connsiteY18" fmla="*/ 2894933 h 3377565"/>
                <a:gd name="connsiteX19" fmla="*/ 753428 w 2972634"/>
                <a:gd name="connsiteY19" fmla="*/ 3377565 h 3377565"/>
                <a:gd name="connsiteX20" fmla="*/ 1587341 w 2972634"/>
                <a:gd name="connsiteY20" fmla="*/ 3377565 h 3377565"/>
                <a:gd name="connsiteX21" fmla="*/ 2255996 w 2972634"/>
                <a:gd name="connsiteY21" fmla="*/ 2772823 h 3377565"/>
                <a:gd name="connsiteX22" fmla="*/ 2922270 w 2972634"/>
                <a:gd name="connsiteY22" fmla="*/ 2118551 h 3377565"/>
                <a:gd name="connsiteX23" fmla="*/ 1247966 w 2972634"/>
                <a:gd name="connsiteY23" fmla="*/ 0 h 337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72634" h="3377565">
                  <a:moveTo>
                    <a:pt x="1247966" y="0"/>
                  </a:moveTo>
                  <a:cubicBezTo>
                    <a:pt x="754285" y="0"/>
                    <a:pt x="309944" y="214694"/>
                    <a:pt x="0" y="557308"/>
                  </a:cubicBezTo>
                  <a:lnTo>
                    <a:pt x="0" y="1091660"/>
                  </a:lnTo>
                  <a:cubicBezTo>
                    <a:pt x="67437" y="953357"/>
                    <a:pt x="156019" y="827723"/>
                    <a:pt x="264414" y="717423"/>
                  </a:cubicBezTo>
                  <a:cubicBezTo>
                    <a:pt x="527399" y="449771"/>
                    <a:pt x="876776" y="302324"/>
                    <a:pt x="1247966" y="302324"/>
                  </a:cubicBezTo>
                  <a:cubicBezTo>
                    <a:pt x="1438370" y="302324"/>
                    <a:pt x="1644491" y="361283"/>
                    <a:pt x="1843850" y="472916"/>
                  </a:cubicBezTo>
                  <a:cubicBezTo>
                    <a:pt x="2046161" y="586169"/>
                    <a:pt x="2228755" y="745808"/>
                    <a:pt x="2372106" y="934688"/>
                  </a:cubicBezTo>
                  <a:cubicBezTo>
                    <a:pt x="2498884" y="1101757"/>
                    <a:pt x="2589848" y="1287209"/>
                    <a:pt x="2635377" y="1471041"/>
                  </a:cubicBezTo>
                  <a:cubicBezTo>
                    <a:pt x="2683288" y="1664779"/>
                    <a:pt x="2681859" y="1855279"/>
                    <a:pt x="2630996" y="2037112"/>
                  </a:cubicBezTo>
                  <a:cubicBezTo>
                    <a:pt x="2608993" y="2115788"/>
                    <a:pt x="2583656" y="2170557"/>
                    <a:pt x="2555558" y="2200085"/>
                  </a:cubicBezTo>
                  <a:cubicBezTo>
                    <a:pt x="2531650" y="2225135"/>
                    <a:pt x="2494121" y="2245900"/>
                    <a:pt x="2429828" y="2280285"/>
                  </a:cubicBezTo>
                  <a:cubicBezTo>
                    <a:pt x="2328482" y="2334578"/>
                    <a:pt x="2189607" y="2408873"/>
                    <a:pt x="2040255" y="2560892"/>
                  </a:cubicBezTo>
                  <a:cubicBezTo>
                    <a:pt x="1981486" y="2620709"/>
                    <a:pt x="1926527" y="2681002"/>
                    <a:pt x="1873377" y="2739295"/>
                  </a:cubicBezTo>
                  <a:cubicBezTo>
                    <a:pt x="1763839" y="2859405"/>
                    <a:pt x="1660398" y="2972943"/>
                    <a:pt x="1553147" y="3048476"/>
                  </a:cubicBezTo>
                  <a:cubicBezTo>
                    <a:pt x="1453610" y="3118580"/>
                    <a:pt x="1359503" y="3149822"/>
                    <a:pt x="1247966" y="3149822"/>
                  </a:cubicBezTo>
                  <a:cubicBezTo>
                    <a:pt x="1043178" y="3149822"/>
                    <a:pt x="846011" y="3105626"/>
                    <a:pt x="662083" y="3018377"/>
                  </a:cubicBezTo>
                  <a:cubicBezTo>
                    <a:pt x="486156" y="2934938"/>
                    <a:pt x="325374" y="2811494"/>
                    <a:pt x="197263" y="2661476"/>
                  </a:cubicBezTo>
                  <a:cubicBezTo>
                    <a:pt x="118682" y="2569464"/>
                    <a:pt x="52673" y="2468594"/>
                    <a:pt x="0" y="2360581"/>
                  </a:cubicBezTo>
                  <a:lnTo>
                    <a:pt x="0" y="2894933"/>
                  </a:lnTo>
                  <a:cubicBezTo>
                    <a:pt x="201930" y="3118104"/>
                    <a:pt x="460915" y="3286982"/>
                    <a:pt x="753428" y="3377565"/>
                  </a:cubicBezTo>
                  <a:lnTo>
                    <a:pt x="1587341" y="3377565"/>
                  </a:lnTo>
                  <a:cubicBezTo>
                    <a:pt x="1849850" y="3254312"/>
                    <a:pt x="2033492" y="2999327"/>
                    <a:pt x="2255996" y="2772823"/>
                  </a:cubicBezTo>
                  <a:cubicBezTo>
                    <a:pt x="2562892" y="2460498"/>
                    <a:pt x="2794159" y="2577084"/>
                    <a:pt x="2922270" y="2118551"/>
                  </a:cubicBezTo>
                  <a:cubicBezTo>
                    <a:pt x="3213830" y="1075182"/>
                    <a:pt x="2184654" y="0"/>
                    <a:pt x="1247966" y="0"/>
                  </a:cubicBezTo>
                  <a:close/>
                </a:path>
              </a:pathLst>
            </a:custGeom>
            <a:solidFill>
              <a:schemeClr val="bg1">
                <a:alpha val="30000"/>
              </a:schemeClr>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1BA3E7A-EB58-48E8-B67C-31A7466415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913197" y="855729"/>
              <a:ext cx="5283829" cy="6003795"/>
            </a:xfrm>
            <a:custGeom>
              <a:avLst/>
              <a:gdLst>
                <a:gd name="connsiteX0" fmla="*/ 1247966 w 2972700"/>
                <a:gd name="connsiteY0" fmla="*/ 0 h 3377755"/>
                <a:gd name="connsiteX1" fmla="*/ 0 w 2972700"/>
                <a:gd name="connsiteY1" fmla="*/ 557308 h 3377755"/>
                <a:gd name="connsiteX2" fmla="*/ 0 w 2972700"/>
                <a:gd name="connsiteY2" fmla="*/ 1245489 h 3377755"/>
                <a:gd name="connsiteX3" fmla="*/ 20288 w 2972700"/>
                <a:gd name="connsiteY3" fmla="*/ 1193387 h 3377755"/>
                <a:gd name="connsiteX4" fmla="*/ 307467 w 2972700"/>
                <a:gd name="connsiteY4" fmla="*/ 759809 h 3377755"/>
                <a:gd name="connsiteX5" fmla="*/ 1247966 w 2972700"/>
                <a:gd name="connsiteY5" fmla="*/ 362903 h 3377755"/>
                <a:gd name="connsiteX6" fmla="*/ 1814322 w 2972700"/>
                <a:gd name="connsiteY6" fmla="*/ 525780 h 3377755"/>
                <a:gd name="connsiteX7" fmla="*/ 2324005 w 2972700"/>
                <a:gd name="connsiteY7" fmla="*/ 971360 h 3377755"/>
                <a:gd name="connsiteX8" fmla="*/ 2576703 w 2972700"/>
                <a:gd name="connsiteY8" fmla="*/ 1485710 h 3377755"/>
                <a:gd name="connsiteX9" fmla="*/ 2572798 w 2972700"/>
                <a:gd name="connsiteY9" fmla="*/ 2021015 h 3377755"/>
                <a:gd name="connsiteX10" fmla="*/ 2511838 w 2972700"/>
                <a:gd name="connsiteY10" fmla="*/ 2158556 h 3377755"/>
                <a:gd name="connsiteX11" fmla="*/ 2401348 w 2972700"/>
                <a:gd name="connsiteY11" fmla="*/ 2227136 h 3377755"/>
                <a:gd name="connsiteX12" fmla="*/ 1997107 w 2972700"/>
                <a:gd name="connsiteY12" fmla="*/ 2518696 h 3377755"/>
                <a:gd name="connsiteX13" fmla="*/ 1828705 w 2972700"/>
                <a:gd name="connsiteY13" fmla="*/ 2698718 h 3377755"/>
                <a:gd name="connsiteX14" fmla="*/ 1247966 w 2972700"/>
                <a:gd name="connsiteY14" fmla="*/ 3089529 h 3377755"/>
                <a:gd name="connsiteX15" fmla="*/ 687991 w 2972700"/>
                <a:gd name="connsiteY15" fmla="*/ 2963894 h 3377755"/>
                <a:gd name="connsiteX16" fmla="*/ 243269 w 2972700"/>
                <a:gd name="connsiteY16" fmla="*/ 2622328 h 3377755"/>
                <a:gd name="connsiteX17" fmla="*/ 2477 w 2972700"/>
                <a:gd name="connsiteY17" fmla="*/ 2213610 h 3377755"/>
                <a:gd name="connsiteX18" fmla="*/ 95 w 2972700"/>
                <a:gd name="connsiteY18" fmla="*/ 2206943 h 3377755"/>
                <a:gd name="connsiteX19" fmla="*/ 95 w 2972700"/>
                <a:gd name="connsiteY19" fmla="*/ 2895124 h 3377755"/>
                <a:gd name="connsiteX20" fmla="*/ 753523 w 2972700"/>
                <a:gd name="connsiteY20" fmla="*/ 3377756 h 3377755"/>
                <a:gd name="connsiteX21" fmla="*/ 1587437 w 2972700"/>
                <a:gd name="connsiteY21" fmla="*/ 3377756 h 3377755"/>
                <a:gd name="connsiteX22" fmla="*/ 2256092 w 2972700"/>
                <a:gd name="connsiteY22" fmla="*/ 2773013 h 3377755"/>
                <a:gd name="connsiteX23" fmla="*/ 2922365 w 2972700"/>
                <a:gd name="connsiteY23" fmla="*/ 2118741 h 3377755"/>
                <a:gd name="connsiteX24" fmla="*/ 1247966 w 2972700"/>
                <a:gd name="connsiteY24" fmla="*/ 0 h 337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72700" h="3377755">
                  <a:moveTo>
                    <a:pt x="1247966" y="0"/>
                  </a:moveTo>
                  <a:cubicBezTo>
                    <a:pt x="754285" y="0"/>
                    <a:pt x="309944" y="214694"/>
                    <a:pt x="0" y="557308"/>
                  </a:cubicBezTo>
                  <a:lnTo>
                    <a:pt x="0" y="1245489"/>
                  </a:lnTo>
                  <a:cubicBezTo>
                    <a:pt x="6477" y="1228058"/>
                    <a:pt x="13145" y="1210628"/>
                    <a:pt x="20288" y="1193387"/>
                  </a:cubicBezTo>
                  <a:cubicBezTo>
                    <a:pt x="87821" y="1030891"/>
                    <a:pt x="184404" y="885063"/>
                    <a:pt x="307467" y="759809"/>
                  </a:cubicBezTo>
                  <a:cubicBezTo>
                    <a:pt x="559118" y="503873"/>
                    <a:pt x="893064" y="362903"/>
                    <a:pt x="1247966" y="362903"/>
                  </a:cubicBezTo>
                  <a:cubicBezTo>
                    <a:pt x="1428083" y="362903"/>
                    <a:pt x="1623917" y="419195"/>
                    <a:pt x="1814322" y="525780"/>
                  </a:cubicBezTo>
                  <a:cubicBezTo>
                    <a:pt x="2009394" y="634937"/>
                    <a:pt x="2185607" y="789051"/>
                    <a:pt x="2324005" y="971360"/>
                  </a:cubicBezTo>
                  <a:cubicBezTo>
                    <a:pt x="2445830" y="1131856"/>
                    <a:pt x="2533174" y="1309688"/>
                    <a:pt x="2576703" y="1485710"/>
                  </a:cubicBezTo>
                  <a:cubicBezTo>
                    <a:pt x="2622042" y="1669161"/>
                    <a:pt x="2620804" y="1849279"/>
                    <a:pt x="2572798" y="2021015"/>
                  </a:cubicBezTo>
                  <a:cubicBezTo>
                    <a:pt x="2554034" y="2088071"/>
                    <a:pt x="2532412" y="2136934"/>
                    <a:pt x="2511838" y="2158556"/>
                  </a:cubicBezTo>
                  <a:cubicBezTo>
                    <a:pt x="2493455" y="2177796"/>
                    <a:pt x="2452878" y="2199608"/>
                    <a:pt x="2401348" y="2227136"/>
                  </a:cubicBezTo>
                  <a:cubicBezTo>
                    <a:pt x="2296573" y="2283238"/>
                    <a:pt x="2153031" y="2360010"/>
                    <a:pt x="1997107" y="2518696"/>
                  </a:cubicBezTo>
                  <a:cubicBezTo>
                    <a:pt x="1937576" y="2579370"/>
                    <a:pt x="1882235" y="2640044"/>
                    <a:pt x="1828705" y="2698718"/>
                  </a:cubicBezTo>
                  <a:cubicBezTo>
                    <a:pt x="1594580" y="2955512"/>
                    <a:pt x="1462468" y="3089529"/>
                    <a:pt x="1247966" y="3089529"/>
                  </a:cubicBezTo>
                  <a:cubicBezTo>
                    <a:pt x="1052227" y="3089529"/>
                    <a:pt x="863822" y="3047238"/>
                    <a:pt x="687991" y="2963894"/>
                  </a:cubicBezTo>
                  <a:cubicBezTo>
                    <a:pt x="519684" y="2884075"/>
                    <a:pt x="365855" y="2765965"/>
                    <a:pt x="243269" y="2622328"/>
                  </a:cubicBezTo>
                  <a:cubicBezTo>
                    <a:pt x="139541" y="2500884"/>
                    <a:pt x="58484" y="2363343"/>
                    <a:pt x="2477" y="2213610"/>
                  </a:cubicBezTo>
                  <a:cubicBezTo>
                    <a:pt x="1619" y="2211419"/>
                    <a:pt x="857" y="2209133"/>
                    <a:pt x="95" y="2206943"/>
                  </a:cubicBezTo>
                  <a:lnTo>
                    <a:pt x="95" y="2895124"/>
                  </a:lnTo>
                  <a:cubicBezTo>
                    <a:pt x="202025" y="3118295"/>
                    <a:pt x="461010" y="3287173"/>
                    <a:pt x="753523" y="3377756"/>
                  </a:cubicBezTo>
                  <a:lnTo>
                    <a:pt x="1587437" y="3377756"/>
                  </a:lnTo>
                  <a:cubicBezTo>
                    <a:pt x="1849946" y="3254502"/>
                    <a:pt x="2033588" y="2999518"/>
                    <a:pt x="2256092" y="2773013"/>
                  </a:cubicBezTo>
                  <a:cubicBezTo>
                    <a:pt x="2562987" y="2460689"/>
                    <a:pt x="2794254" y="2577275"/>
                    <a:pt x="2922365" y="2118741"/>
                  </a:cubicBezTo>
                  <a:cubicBezTo>
                    <a:pt x="3213830" y="1075182"/>
                    <a:pt x="2184654" y="0"/>
                    <a:pt x="1247966" y="0"/>
                  </a:cubicBezTo>
                  <a:close/>
                </a:path>
              </a:pathLst>
            </a:custGeom>
            <a:solidFill>
              <a:schemeClr val="bg1">
                <a:alpha val="30000"/>
              </a:schemeClr>
            </a:solidFill>
            <a:ln w="9525" cap="flat">
              <a:noFill/>
              <a:prstDash val="solid"/>
              <a:miter/>
            </a:ln>
          </p:spPr>
          <p:txBody>
            <a:bodyPr rtlCol="0" anchor="ctr"/>
            <a:lstStyle/>
            <a:p>
              <a:endParaRPr lang="en-US"/>
            </a:p>
          </p:txBody>
        </p:sp>
        <p:sp useBgFill="1">
          <p:nvSpPr>
            <p:cNvPr id="18" name="Freeform: Shape 17">
              <a:extLst>
                <a:ext uri="{FF2B5EF4-FFF2-40B4-BE49-F238E27FC236}">
                  <a16:creationId xmlns:a16="http://schemas.microsoft.com/office/drawing/2014/main" id="{85A1FD08-DCDA-4E01-BB3D-303ED3136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626306" y="695399"/>
              <a:ext cx="5570720" cy="6162601"/>
            </a:xfrm>
            <a:custGeom>
              <a:avLst/>
              <a:gdLst>
                <a:gd name="connsiteX0" fmla="*/ 1262253 w 3134106"/>
                <a:gd name="connsiteY0" fmla="*/ 0 h 3467100"/>
                <a:gd name="connsiteX1" fmla="*/ 0 w 3134106"/>
                <a:gd name="connsiteY1" fmla="*/ 482156 h 3467100"/>
                <a:gd name="connsiteX2" fmla="*/ 0 w 3134106"/>
                <a:gd name="connsiteY2" fmla="*/ 777526 h 3467100"/>
                <a:gd name="connsiteX3" fmla="*/ 106966 w 3134106"/>
                <a:gd name="connsiteY3" fmla="*/ 645319 h 3467100"/>
                <a:gd name="connsiteX4" fmla="*/ 621316 w 3134106"/>
                <a:gd name="connsiteY4" fmla="*/ 259556 h 3467100"/>
                <a:gd name="connsiteX5" fmla="*/ 658749 w 3134106"/>
                <a:gd name="connsiteY5" fmla="*/ 242888 h 3467100"/>
                <a:gd name="connsiteX6" fmla="*/ 696468 w 3134106"/>
                <a:gd name="connsiteY6" fmla="*/ 226790 h 3467100"/>
                <a:gd name="connsiteX7" fmla="*/ 734854 w 3134106"/>
                <a:gd name="connsiteY7" fmla="*/ 212217 h 3467100"/>
                <a:gd name="connsiteX8" fmla="*/ 773525 w 3134106"/>
                <a:gd name="connsiteY8" fmla="*/ 198215 h 3467100"/>
                <a:gd name="connsiteX9" fmla="*/ 812768 w 3134106"/>
                <a:gd name="connsiteY9" fmla="*/ 185642 h 3467100"/>
                <a:gd name="connsiteX10" fmla="*/ 852202 w 3134106"/>
                <a:gd name="connsiteY10" fmla="*/ 173736 h 3467100"/>
                <a:gd name="connsiteX11" fmla="*/ 892112 w 3134106"/>
                <a:gd name="connsiteY11" fmla="*/ 163354 h 3467100"/>
                <a:gd name="connsiteX12" fmla="*/ 912114 w 3134106"/>
                <a:gd name="connsiteY12" fmla="*/ 158210 h 3467100"/>
                <a:gd name="connsiteX13" fmla="*/ 922115 w 3134106"/>
                <a:gd name="connsiteY13" fmla="*/ 155639 h 3467100"/>
                <a:gd name="connsiteX14" fmla="*/ 932212 w 3134106"/>
                <a:gd name="connsiteY14" fmla="*/ 153543 h 3467100"/>
                <a:gd name="connsiteX15" fmla="*/ 1260634 w 3134106"/>
                <a:gd name="connsiteY15" fmla="*/ 117062 h 3467100"/>
                <a:gd name="connsiteX16" fmla="*/ 1587341 w 3134106"/>
                <a:gd name="connsiteY16" fmla="*/ 161544 h 3467100"/>
                <a:gd name="connsiteX17" fmla="*/ 1743647 w 3134106"/>
                <a:gd name="connsiteY17" fmla="*/ 213741 h 3467100"/>
                <a:gd name="connsiteX18" fmla="*/ 1892808 w 3134106"/>
                <a:gd name="connsiteY18" fmla="*/ 282702 h 3467100"/>
                <a:gd name="connsiteX19" fmla="*/ 2033683 w 3134106"/>
                <a:gd name="connsiteY19" fmla="*/ 365950 h 3467100"/>
                <a:gd name="connsiteX20" fmla="*/ 2165509 w 3134106"/>
                <a:gd name="connsiteY20" fmla="*/ 461677 h 3467100"/>
                <a:gd name="connsiteX21" fmla="*/ 2288286 w 3134106"/>
                <a:gd name="connsiteY21" fmla="*/ 567500 h 3467100"/>
                <a:gd name="connsiteX22" fmla="*/ 2401348 w 3134106"/>
                <a:gd name="connsiteY22" fmla="*/ 682371 h 3467100"/>
                <a:gd name="connsiteX23" fmla="*/ 2505075 w 3134106"/>
                <a:gd name="connsiteY23" fmla="*/ 804577 h 3467100"/>
                <a:gd name="connsiteX24" fmla="*/ 2598801 w 3134106"/>
                <a:gd name="connsiteY24" fmla="*/ 933355 h 3467100"/>
                <a:gd name="connsiteX25" fmla="*/ 2682240 w 3134106"/>
                <a:gd name="connsiteY25" fmla="*/ 1067943 h 3467100"/>
                <a:gd name="connsiteX26" fmla="*/ 2754725 w 3134106"/>
                <a:gd name="connsiteY26" fmla="*/ 1207770 h 3467100"/>
                <a:gd name="connsiteX27" fmla="*/ 2861596 w 3134106"/>
                <a:gd name="connsiteY27" fmla="*/ 1501140 h 3467100"/>
                <a:gd name="connsiteX28" fmla="*/ 2893314 w 3134106"/>
                <a:gd name="connsiteY28" fmla="*/ 1653254 h 3467100"/>
                <a:gd name="connsiteX29" fmla="*/ 2898743 w 3134106"/>
                <a:gd name="connsiteY29" fmla="*/ 1691640 h 3467100"/>
                <a:gd name="connsiteX30" fmla="*/ 2903220 w 3134106"/>
                <a:gd name="connsiteY30" fmla="*/ 1730216 h 3467100"/>
                <a:gd name="connsiteX31" fmla="*/ 2906840 w 3134106"/>
                <a:gd name="connsiteY31" fmla="*/ 1768888 h 3467100"/>
                <a:gd name="connsiteX32" fmla="*/ 2909221 w 3134106"/>
                <a:gd name="connsiteY32" fmla="*/ 1807655 h 3467100"/>
                <a:gd name="connsiteX33" fmla="*/ 2907506 w 3134106"/>
                <a:gd name="connsiteY33" fmla="*/ 1963007 h 3467100"/>
                <a:gd name="connsiteX34" fmla="*/ 2904458 w 3134106"/>
                <a:gd name="connsiteY34" fmla="*/ 2001869 h 3467100"/>
                <a:gd name="connsiteX35" fmla="*/ 2900267 w 3134106"/>
                <a:gd name="connsiteY35" fmla="*/ 2040636 h 3467100"/>
                <a:gd name="connsiteX36" fmla="*/ 2894648 w 3134106"/>
                <a:gd name="connsiteY36" fmla="*/ 2079308 h 3467100"/>
                <a:gd name="connsiteX37" fmla="*/ 2888075 w 3134106"/>
                <a:gd name="connsiteY37" fmla="*/ 2117884 h 3467100"/>
                <a:gd name="connsiteX38" fmla="*/ 2849785 w 3134106"/>
                <a:gd name="connsiteY38" fmla="*/ 2268855 h 3467100"/>
                <a:gd name="connsiteX39" fmla="*/ 2785491 w 3134106"/>
                <a:gd name="connsiteY39" fmla="*/ 2404777 h 3467100"/>
                <a:gd name="connsiteX40" fmla="*/ 2682049 w 3134106"/>
                <a:gd name="connsiteY40" fmla="*/ 2511647 h 3467100"/>
                <a:gd name="connsiteX41" fmla="*/ 2544318 w 3134106"/>
                <a:gd name="connsiteY41" fmla="*/ 2596229 h 3467100"/>
                <a:gd name="connsiteX42" fmla="*/ 2270474 w 3134106"/>
                <a:gd name="connsiteY42" fmla="*/ 2796349 h 3467100"/>
                <a:gd name="connsiteX43" fmla="*/ 2211896 w 3134106"/>
                <a:gd name="connsiteY43" fmla="*/ 2856357 h 3467100"/>
                <a:gd name="connsiteX44" fmla="*/ 2155127 w 3134106"/>
                <a:gd name="connsiteY44" fmla="*/ 2916936 h 3467100"/>
                <a:gd name="connsiteX45" fmla="*/ 2042636 w 3134106"/>
                <a:gd name="connsiteY45" fmla="*/ 3038094 h 3467100"/>
                <a:gd name="connsiteX46" fmla="*/ 1985963 w 3134106"/>
                <a:gd name="connsiteY46" fmla="*/ 3097721 h 3467100"/>
                <a:gd name="connsiteX47" fmla="*/ 1928051 w 3134106"/>
                <a:gd name="connsiteY47" fmla="*/ 3155728 h 3467100"/>
                <a:gd name="connsiteX48" fmla="*/ 1806702 w 3134106"/>
                <a:gd name="connsiteY48" fmla="*/ 3264313 h 3467100"/>
                <a:gd name="connsiteX49" fmla="*/ 1674400 w 3134106"/>
                <a:gd name="connsiteY49" fmla="*/ 3356134 h 3467100"/>
                <a:gd name="connsiteX50" fmla="*/ 1529906 w 3134106"/>
                <a:gd name="connsiteY50" fmla="*/ 3422333 h 3467100"/>
                <a:gd name="connsiteX51" fmla="*/ 1492187 w 3134106"/>
                <a:gd name="connsiteY51" fmla="*/ 3434048 h 3467100"/>
                <a:gd name="connsiteX52" fmla="*/ 1453896 w 3134106"/>
                <a:gd name="connsiteY52" fmla="*/ 3443669 h 3467100"/>
                <a:gd name="connsiteX53" fmla="*/ 1415129 w 3134106"/>
                <a:gd name="connsiteY53" fmla="*/ 3451003 h 3467100"/>
                <a:gd name="connsiteX54" fmla="*/ 1376077 w 3134106"/>
                <a:gd name="connsiteY54" fmla="*/ 3456241 h 3467100"/>
                <a:gd name="connsiteX55" fmla="*/ 1336834 w 3134106"/>
                <a:gd name="connsiteY55" fmla="*/ 3459480 h 3467100"/>
                <a:gd name="connsiteX56" fmla="*/ 1297496 w 3134106"/>
                <a:gd name="connsiteY56" fmla="*/ 3460718 h 3467100"/>
                <a:gd name="connsiteX57" fmla="*/ 1258062 w 3134106"/>
                <a:gd name="connsiteY57" fmla="*/ 3460052 h 3467100"/>
                <a:gd name="connsiteX58" fmla="*/ 1217676 w 3134106"/>
                <a:gd name="connsiteY58" fmla="*/ 3457480 h 3467100"/>
                <a:gd name="connsiteX59" fmla="*/ 900113 w 3134106"/>
                <a:gd name="connsiteY59" fmla="*/ 3406426 h 3467100"/>
                <a:gd name="connsiteX60" fmla="*/ 823246 w 3134106"/>
                <a:gd name="connsiteY60" fmla="*/ 3383947 h 3467100"/>
                <a:gd name="connsiteX61" fmla="*/ 747808 w 3134106"/>
                <a:gd name="connsiteY61" fmla="*/ 3357753 h 3467100"/>
                <a:gd name="connsiteX62" fmla="*/ 710660 w 3134106"/>
                <a:gd name="connsiteY62" fmla="*/ 3343370 h 3467100"/>
                <a:gd name="connsiteX63" fmla="*/ 673799 w 3134106"/>
                <a:gd name="connsiteY63" fmla="*/ 3328321 h 3467100"/>
                <a:gd name="connsiteX64" fmla="*/ 655415 w 3134106"/>
                <a:gd name="connsiteY64" fmla="*/ 3320796 h 3467100"/>
                <a:gd name="connsiteX65" fmla="*/ 637413 w 3134106"/>
                <a:gd name="connsiteY65" fmla="*/ 3312319 h 3467100"/>
                <a:gd name="connsiteX66" fmla="*/ 601409 w 3134106"/>
                <a:gd name="connsiteY66" fmla="*/ 3295460 h 3467100"/>
                <a:gd name="connsiteX67" fmla="*/ 96012 w 3134106"/>
                <a:gd name="connsiteY67" fmla="*/ 2922746 h 3467100"/>
                <a:gd name="connsiteX68" fmla="*/ 0 w 3134106"/>
                <a:gd name="connsiteY68" fmla="*/ 2808256 h 3467100"/>
                <a:gd name="connsiteX69" fmla="*/ 0 w 3134106"/>
                <a:gd name="connsiteY69" fmla="*/ 3204020 h 3467100"/>
                <a:gd name="connsiteX70" fmla="*/ 376523 w 3134106"/>
                <a:gd name="connsiteY70" fmla="*/ 3467100 h 3467100"/>
                <a:gd name="connsiteX71" fmla="*/ 2147983 w 3134106"/>
                <a:gd name="connsiteY71" fmla="*/ 3467100 h 3467100"/>
                <a:gd name="connsiteX72" fmla="*/ 3134106 w 3134106"/>
                <a:gd name="connsiteY72" fmla="*/ 1843088 h 3467100"/>
                <a:gd name="connsiteX73" fmla="*/ 1262253 w 3134106"/>
                <a:gd name="connsiteY73" fmla="*/ 0 h 34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34106" h="3467100">
                  <a:moveTo>
                    <a:pt x="1262253" y="0"/>
                  </a:moveTo>
                  <a:cubicBezTo>
                    <a:pt x="775907" y="0"/>
                    <a:pt x="332804" y="182690"/>
                    <a:pt x="0" y="482156"/>
                  </a:cubicBezTo>
                  <a:lnTo>
                    <a:pt x="0" y="777526"/>
                  </a:lnTo>
                  <a:cubicBezTo>
                    <a:pt x="33338" y="731901"/>
                    <a:pt x="68961" y="687705"/>
                    <a:pt x="106966" y="645319"/>
                  </a:cubicBezTo>
                  <a:cubicBezTo>
                    <a:pt x="248603" y="486632"/>
                    <a:pt x="423100" y="351854"/>
                    <a:pt x="621316" y="259556"/>
                  </a:cubicBezTo>
                  <a:lnTo>
                    <a:pt x="658749" y="242888"/>
                  </a:lnTo>
                  <a:cubicBezTo>
                    <a:pt x="671322" y="237458"/>
                    <a:pt x="683609" y="231362"/>
                    <a:pt x="696468" y="226790"/>
                  </a:cubicBezTo>
                  <a:lnTo>
                    <a:pt x="734854" y="212217"/>
                  </a:lnTo>
                  <a:cubicBezTo>
                    <a:pt x="747713" y="207550"/>
                    <a:pt x="760381" y="202121"/>
                    <a:pt x="773525" y="198215"/>
                  </a:cubicBezTo>
                  <a:lnTo>
                    <a:pt x="812768" y="185642"/>
                  </a:lnTo>
                  <a:cubicBezTo>
                    <a:pt x="825913" y="181547"/>
                    <a:pt x="838867" y="176879"/>
                    <a:pt x="852202" y="173736"/>
                  </a:cubicBezTo>
                  <a:lnTo>
                    <a:pt x="892112" y="163354"/>
                  </a:lnTo>
                  <a:lnTo>
                    <a:pt x="912114" y="158210"/>
                  </a:lnTo>
                  <a:lnTo>
                    <a:pt x="922115" y="155639"/>
                  </a:lnTo>
                  <a:lnTo>
                    <a:pt x="932212" y="153543"/>
                  </a:lnTo>
                  <a:cubicBezTo>
                    <a:pt x="1039749" y="129635"/>
                    <a:pt x="1150144" y="117443"/>
                    <a:pt x="1260634" y="117062"/>
                  </a:cubicBezTo>
                  <a:cubicBezTo>
                    <a:pt x="1370933" y="116967"/>
                    <a:pt x="1481138" y="132874"/>
                    <a:pt x="1587341" y="161544"/>
                  </a:cubicBezTo>
                  <a:cubicBezTo>
                    <a:pt x="1640491" y="175831"/>
                    <a:pt x="1692688" y="193358"/>
                    <a:pt x="1743647" y="213741"/>
                  </a:cubicBezTo>
                  <a:cubicBezTo>
                    <a:pt x="1794796" y="233744"/>
                    <a:pt x="1844421" y="257175"/>
                    <a:pt x="1892808" y="282702"/>
                  </a:cubicBezTo>
                  <a:cubicBezTo>
                    <a:pt x="1941290" y="308134"/>
                    <a:pt x="1988153" y="336233"/>
                    <a:pt x="2033683" y="365950"/>
                  </a:cubicBezTo>
                  <a:cubicBezTo>
                    <a:pt x="2079117" y="395954"/>
                    <a:pt x="2123027" y="428054"/>
                    <a:pt x="2165509" y="461677"/>
                  </a:cubicBezTo>
                  <a:cubicBezTo>
                    <a:pt x="2207990" y="495300"/>
                    <a:pt x="2248948" y="530733"/>
                    <a:pt x="2288286" y="567500"/>
                  </a:cubicBezTo>
                  <a:cubicBezTo>
                    <a:pt x="2327720" y="604266"/>
                    <a:pt x="2365153" y="642938"/>
                    <a:pt x="2401348" y="682371"/>
                  </a:cubicBezTo>
                  <a:cubicBezTo>
                    <a:pt x="2437543" y="721900"/>
                    <a:pt x="2472119" y="762667"/>
                    <a:pt x="2505075" y="804577"/>
                  </a:cubicBezTo>
                  <a:cubicBezTo>
                    <a:pt x="2537841" y="846677"/>
                    <a:pt x="2569369" y="889445"/>
                    <a:pt x="2598801" y="933355"/>
                  </a:cubicBezTo>
                  <a:cubicBezTo>
                    <a:pt x="2628329" y="977265"/>
                    <a:pt x="2656428" y="1022128"/>
                    <a:pt x="2682240" y="1067943"/>
                  </a:cubicBezTo>
                  <a:cubicBezTo>
                    <a:pt x="2708243" y="1113663"/>
                    <a:pt x="2732437" y="1160336"/>
                    <a:pt x="2754725" y="1207770"/>
                  </a:cubicBezTo>
                  <a:cubicBezTo>
                    <a:pt x="2799112" y="1302639"/>
                    <a:pt x="2835021" y="1400747"/>
                    <a:pt x="2861596" y="1501140"/>
                  </a:cubicBezTo>
                  <a:cubicBezTo>
                    <a:pt x="2874645" y="1551337"/>
                    <a:pt x="2885218" y="1602105"/>
                    <a:pt x="2893314" y="1653254"/>
                  </a:cubicBezTo>
                  <a:cubicBezTo>
                    <a:pt x="2895314" y="1666018"/>
                    <a:pt x="2897410" y="1678781"/>
                    <a:pt x="2898743" y="1691640"/>
                  </a:cubicBezTo>
                  <a:cubicBezTo>
                    <a:pt x="2900172" y="1704499"/>
                    <a:pt x="2902172" y="1717262"/>
                    <a:pt x="2903220" y="1730216"/>
                  </a:cubicBezTo>
                  <a:cubicBezTo>
                    <a:pt x="2904363" y="1743075"/>
                    <a:pt x="2905792" y="1755934"/>
                    <a:pt x="2906840" y="1768888"/>
                  </a:cubicBezTo>
                  <a:lnTo>
                    <a:pt x="2909221" y="1807655"/>
                  </a:lnTo>
                  <a:cubicBezTo>
                    <a:pt x="2911316" y="1859375"/>
                    <a:pt x="2911221" y="1911191"/>
                    <a:pt x="2907506" y="1963007"/>
                  </a:cubicBezTo>
                  <a:cubicBezTo>
                    <a:pt x="2906459" y="1975961"/>
                    <a:pt x="2906078" y="1988915"/>
                    <a:pt x="2904458" y="2001869"/>
                  </a:cubicBezTo>
                  <a:lnTo>
                    <a:pt x="2900267" y="2040636"/>
                  </a:lnTo>
                  <a:lnTo>
                    <a:pt x="2894648" y="2079308"/>
                  </a:lnTo>
                  <a:cubicBezTo>
                    <a:pt x="2892838" y="2092166"/>
                    <a:pt x="2890171" y="2104930"/>
                    <a:pt x="2888075" y="2117884"/>
                  </a:cubicBezTo>
                  <a:cubicBezTo>
                    <a:pt x="2878360" y="2169128"/>
                    <a:pt x="2866168" y="2220278"/>
                    <a:pt x="2849785" y="2268855"/>
                  </a:cubicBezTo>
                  <a:cubicBezTo>
                    <a:pt x="2833402" y="2317433"/>
                    <a:pt x="2813018" y="2363915"/>
                    <a:pt x="2785491" y="2404777"/>
                  </a:cubicBezTo>
                  <a:cubicBezTo>
                    <a:pt x="2758440" y="2446115"/>
                    <a:pt x="2723579" y="2481263"/>
                    <a:pt x="2682049" y="2511647"/>
                  </a:cubicBezTo>
                  <a:cubicBezTo>
                    <a:pt x="2640616" y="2542223"/>
                    <a:pt x="2592705" y="2568321"/>
                    <a:pt x="2544318" y="2596229"/>
                  </a:cubicBezTo>
                  <a:cubicBezTo>
                    <a:pt x="2446687" y="2650808"/>
                    <a:pt x="2350580" y="2716530"/>
                    <a:pt x="2270474" y="2796349"/>
                  </a:cubicBezTo>
                  <a:cubicBezTo>
                    <a:pt x="2250091" y="2816257"/>
                    <a:pt x="2230946" y="2836164"/>
                    <a:pt x="2211896" y="2856357"/>
                  </a:cubicBezTo>
                  <a:lnTo>
                    <a:pt x="2155127" y="2916936"/>
                  </a:lnTo>
                  <a:cubicBezTo>
                    <a:pt x="2117503" y="2957417"/>
                    <a:pt x="2080260" y="2998089"/>
                    <a:pt x="2042636" y="3038094"/>
                  </a:cubicBezTo>
                  <a:cubicBezTo>
                    <a:pt x="2023872" y="3058097"/>
                    <a:pt x="2005013" y="3078099"/>
                    <a:pt x="1985963" y="3097721"/>
                  </a:cubicBezTo>
                  <a:cubicBezTo>
                    <a:pt x="1966913" y="3117342"/>
                    <a:pt x="1947577" y="3136678"/>
                    <a:pt x="1928051" y="3155728"/>
                  </a:cubicBezTo>
                  <a:cubicBezTo>
                    <a:pt x="1889093" y="3193828"/>
                    <a:pt x="1848707" y="3230309"/>
                    <a:pt x="1806702" y="3264313"/>
                  </a:cubicBezTo>
                  <a:cubicBezTo>
                    <a:pt x="1764792" y="3298412"/>
                    <a:pt x="1720406" y="3329083"/>
                    <a:pt x="1674400" y="3356134"/>
                  </a:cubicBezTo>
                  <a:cubicBezTo>
                    <a:pt x="1628204" y="3382804"/>
                    <a:pt x="1579912" y="3405473"/>
                    <a:pt x="1529906" y="3422333"/>
                  </a:cubicBezTo>
                  <a:cubicBezTo>
                    <a:pt x="1517428" y="3426714"/>
                    <a:pt x="1504664" y="3430048"/>
                    <a:pt x="1492187" y="3434048"/>
                  </a:cubicBezTo>
                  <a:cubicBezTo>
                    <a:pt x="1479518" y="3437478"/>
                    <a:pt x="1466660" y="3440430"/>
                    <a:pt x="1453896" y="3443669"/>
                  </a:cubicBezTo>
                  <a:cubicBezTo>
                    <a:pt x="1440942" y="3446145"/>
                    <a:pt x="1428083" y="3448717"/>
                    <a:pt x="1415129" y="3451003"/>
                  </a:cubicBezTo>
                  <a:cubicBezTo>
                    <a:pt x="1402080" y="3452717"/>
                    <a:pt x="1389126" y="3454813"/>
                    <a:pt x="1376077" y="3456241"/>
                  </a:cubicBezTo>
                  <a:cubicBezTo>
                    <a:pt x="1362932" y="3457289"/>
                    <a:pt x="1349978" y="3458718"/>
                    <a:pt x="1336834" y="3459480"/>
                  </a:cubicBezTo>
                  <a:cubicBezTo>
                    <a:pt x="1323689" y="3459861"/>
                    <a:pt x="1310640" y="3460623"/>
                    <a:pt x="1297496" y="3460718"/>
                  </a:cubicBezTo>
                  <a:cubicBezTo>
                    <a:pt x="1284351" y="3460433"/>
                    <a:pt x="1271302" y="3460528"/>
                    <a:pt x="1258062" y="3460052"/>
                  </a:cubicBezTo>
                  <a:lnTo>
                    <a:pt x="1217676" y="3457480"/>
                  </a:lnTo>
                  <a:cubicBezTo>
                    <a:pt x="1110044" y="3450717"/>
                    <a:pt x="1003554" y="3433286"/>
                    <a:pt x="900113" y="3406426"/>
                  </a:cubicBezTo>
                  <a:lnTo>
                    <a:pt x="823246" y="3383947"/>
                  </a:lnTo>
                  <a:cubicBezTo>
                    <a:pt x="797909" y="3375660"/>
                    <a:pt x="772954" y="3366326"/>
                    <a:pt x="747808" y="3357753"/>
                  </a:cubicBezTo>
                  <a:cubicBezTo>
                    <a:pt x="735140" y="3353753"/>
                    <a:pt x="722948" y="3348323"/>
                    <a:pt x="710660" y="3343370"/>
                  </a:cubicBezTo>
                  <a:lnTo>
                    <a:pt x="673799" y="3328321"/>
                  </a:lnTo>
                  <a:lnTo>
                    <a:pt x="655415" y="3320796"/>
                  </a:lnTo>
                  <a:lnTo>
                    <a:pt x="637413" y="3312319"/>
                  </a:lnTo>
                  <a:lnTo>
                    <a:pt x="601409" y="3295460"/>
                  </a:lnTo>
                  <a:cubicBezTo>
                    <a:pt x="410909" y="3202877"/>
                    <a:pt x="238125" y="3076575"/>
                    <a:pt x="96012" y="2922746"/>
                  </a:cubicBezTo>
                  <a:cubicBezTo>
                    <a:pt x="62103" y="2886075"/>
                    <a:pt x="30194" y="2847785"/>
                    <a:pt x="0" y="2808256"/>
                  </a:cubicBezTo>
                  <a:lnTo>
                    <a:pt x="0" y="3204020"/>
                  </a:lnTo>
                  <a:cubicBezTo>
                    <a:pt x="113538" y="3306223"/>
                    <a:pt x="239935" y="3394710"/>
                    <a:pt x="376523" y="3467100"/>
                  </a:cubicBezTo>
                  <a:lnTo>
                    <a:pt x="2147983" y="3467100"/>
                  </a:lnTo>
                  <a:cubicBezTo>
                    <a:pt x="2735009" y="3156014"/>
                    <a:pt x="3134106" y="2545461"/>
                    <a:pt x="3134106" y="1843088"/>
                  </a:cubicBezTo>
                  <a:cubicBezTo>
                    <a:pt x="3134106" y="825151"/>
                    <a:pt x="2296097" y="0"/>
                    <a:pt x="1262253" y="0"/>
                  </a:cubicBez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23211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9AABB3-C540-8A46-C172-93B765E340F0}"/>
              </a:ext>
            </a:extLst>
          </p:cNvPr>
          <p:cNvSpPr>
            <a:spLocks noGrp="1"/>
          </p:cNvSpPr>
          <p:nvPr>
            <p:ph type="title"/>
          </p:nvPr>
        </p:nvSpPr>
        <p:spPr>
          <a:xfrm>
            <a:off x="838200" y="365125"/>
            <a:ext cx="10515600" cy="1325563"/>
          </a:xfrm>
        </p:spPr>
        <p:txBody>
          <a:bodyPr>
            <a:normAutofit/>
          </a:bodyPr>
          <a:lstStyle/>
          <a:p>
            <a:endParaRPr lang="en-JO"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90460E5-C122-4577-BD7F-CC604D688438}"/>
              </a:ext>
            </a:extLst>
          </p:cNvPr>
          <p:cNvSpPr>
            <a:spLocks noGrp="1"/>
          </p:cNvSpPr>
          <p:nvPr>
            <p:ph idx="1"/>
          </p:nvPr>
        </p:nvSpPr>
        <p:spPr>
          <a:xfrm>
            <a:off x="838200" y="1929384"/>
            <a:ext cx="10515600" cy="4251960"/>
          </a:xfrm>
        </p:spPr>
        <p:txBody>
          <a:bodyPr>
            <a:normAutofit/>
          </a:bodyPr>
          <a:lstStyle/>
          <a:p>
            <a:pPr latinLnBrk="0"/>
            <a:r>
              <a:rPr lang="en-US" sz="1700" b="0" i="0" u="none" strike="noStrike">
                <a:effectLst/>
                <a:latin typeface="Droid Sans"/>
              </a:rPr>
              <a:t>Attach one AED electrode to each electrode cable (if not already attached). Then connect the cable to the AED.</a:t>
            </a:r>
          </a:p>
          <a:p>
            <a:pPr latinLnBrk="0"/>
            <a:endParaRPr lang="en-US" sz="1700" b="0" i="0" u="none" strike="noStrike">
              <a:effectLst/>
              <a:latin typeface="Droid Sans"/>
            </a:endParaRPr>
          </a:p>
          <a:p>
            <a:pPr latinLnBrk="0"/>
            <a:r>
              <a:rPr lang="en-US" sz="1700" b="0" i="0" u="none" strike="noStrike">
                <a:effectLst/>
                <a:latin typeface="Droid Sans"/>
              </a:rPr>
              <a:t>Ask everyone to stand clear. Press the ANALYZEbutton when prompted by the machine.</a:t>
            </a:r>
          </a:p>
          <a:p>
            <a:pPr latinLnBrk="0"/>
            <a:endParaRPr lang="en-US" sz="1700" b="0" i="0" u="none" strike="noStrike">
              <a:effectLst/>
              <a:latin typeface="Droid Sans"/>
            </a:endParaRPr>
          </a:p>
          <a:p>
            <a:pPr latinLnBrk="0"/>
            <a:r>
              <a:rPr lang="en-US" sz="1700" b="0" i="0" u="none" strike="noStrike">
                <a:effectLst/>
                <a:latin typeface="Droid Sans"/>
              </a:rPr>
              <a:t>Wait for the AED to analyze the heart rhythm.</a:t>
            </a:r>
          </a:p>
          <a:p>
            <a:pPr latinLnBrk="0"/>
            <a:endParaRPr lang="en-US" sz="1700" b="0" i="0" u="none" strike="noStrike">
              <a:effectLst/>
              <a:latin typeface="Droid Sans"/>
            </a:endParaRPr>
          </a:p>
          <a:p>
            <a:pPr latinLnBrk="0"/>
            <a:r>
              <a:rPr lang="en-US" sz="1700" b="0" i="0" u="none" strike="noStrike">
                <a:effectLst/>
                <a:latin typeface="Droid Sans"/>
              </a:rPr>
              <a:t>As needed, wait until the fully-charged AED prompts you to deliver a shock. Make sure that no one is touching the patient or bed. Call out “Stand clear.” Then press the SHOCK button on the AED.</a:t>
            </a:r>
          </a:p>
          <a:p>
            <a:pPr latinLnBrk="0"/>
            <a:endParaRPr lang="en-US" sz="1700" b="0" i="0" u="none" strike="noStrike">
              <a:effectLst/>
              <a:latin typeface="Droid Sans"/>
            </a:endParaRPr>
          </a:p>
          <a:p>
            <a:pPr latinLnBrk="0"/>
            <a:r>
              <a:rPr lang="en-US" sz="1700" b="0" i="0" u="none" strike="noStrike">
                <a:effectLst/>
                <a:latin typeface="Droid Sans"/>
              </a:rPr>
              <a:t>Continue CPR immediately for five cycles, beginning with chest compressions for about 2 minutes. After five cycles of CPR, the AED should analyze the heart rhythm and prompt you to deliver another shock, if indicated.</a:t>
            </a:r>
          </a:p>
          <a:p>
            <a:endParaRPr lang="en-JO" sz="1700"/>
          </a:p>
        </p:txBody>
      </p:sp>
    </p:spTree>
    <p:extLst>
      <p:ext uri="{BB962C8B-B14F-4D97-AF65-F5344CB8AC3E}">
        <p14:creationId xmlns:p14="http://schemas.microsoft.com/office/powerpoint/2010/main" val="2870600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515E88-9E70-76CB-58A1-0AF1749832F0}"/>
              </a:ext>
            </a:extLst>
          </p:cNvPr>
          <p:cNvSpPr>
            <a:spLocks noGrp="1"/>
          </p:cNvSpPr>
          <p:nvPr>
            <p:ph idx="1"/>
          </p:nvPr>
        </p:nvSpPr>
        <p:spPr>
          <a:xfrm>
            <a:off x="572493" y="2071316"/>
            <a:ext cx="6713552" cy="4119172"/>
          </a:xfrm>
        </p:spPr>
        <p:txBody>
          <a:bodyPr anchor="t">
            <a:normAutofit/>
          </a:bodyPr>
          <a:lstStyle/>
          <a:p>
            <a:pPr latinLnBrk="0"/>
            <a:r>
              <a:rPr lang="en-US" sz="2200" b="1" i="1" u="none" strike="noStrike">
                <a:effectLst/>
                <a:latin typeface="Droid Sans"/>
              </a:rPr>
              <a:t>Clinical alert:</a:t>
            </a:r>
            <a:r>
              <a:rPr lang="en-US" sz="2200" b="0" i="0" u="none" strike="noStrike">
                <a:effectLst/>
                <a:latin typeface="Droid Sans"/>
              </a:rPr>
              <a:t> Don't interrupt CPR for AED electrode placement.</a:t>
            </a:r>
            <a:r>
              <a:rPr lang="en-US" sz="2200" b="0" i="1" u="none" strike="noStrike">
                <a:effectLst/>
                <a:latin typeface="Droid Sans"/>
              </a:rPr>
              <a:t> Even a few seconds of interruption may decrease coronary blood flow.</a:t>
            </a:r>
            <a:endParaRPr lang="en-US" sz="2200" u="sng" baseline="30000">
              <a:latin typeface="Droid Sans"/>
            </a:endParaRPr>
          </a:p>
          <a:p>
            <a:pPr latinLnBrk="0"/>
            <a:endParaRPr lang="en-US" sz="2200" b="0" i="0" u="none" strike="noStrike">
              <a:effectLst/>
              <a:latin typeface="Droid Sans"/>
            </a:endParaRPr>
          </a:p>
          <a:p>
            <a:pPr latinLnBrk="0"/>
            <a:r>
              <a:rPr lang="en-US" sz="2200" b="1" i="1" u="none" strike="noStrike">
                <a:effectLst/>
                <a:latin typeface="Droid Sans"/>
              </a:rPr>
              <a:t>Clinical alert:</a:t>
            </a:r>
            <a:r>
              <a:rPr lang="en-US" sz="2200" b="0" i="0" u="none" strike="noStrike">
                <a:effectLst/>
                <a:latin typeface="Droid Sans"/>
              </a:rPr>
              <a:t> Don't place the AED electrodes directly over an implanted cardioverter-defibrillator or implanted pacemaker </a:t>
            </a:r>
            <a:r>
              <a:rPr lang="en-US" sz="2200" b="0" i="1" u="none" strike="noStrike">
                <a:effectLst/>
                <a:latin typeface="Droid Sans"/>
              </a:rPr>
              <a:t>because this placement may damage the AED.</a:t>
            </a:r>
            <a:r>
              <a:rPr lang="en-US" sz="2200" b="0" i="0" u="none" strike="noStrike">
                <a:effectLst/>
                <a:latin typeface="Droid Sans"/>
              </a:rPr>
              <a:t> Keep the AED electrodes about 3" (7.6 cm) from the implanted device, as recommended. </a:t>
            </a:r>
          </a:p>
        </p:txBody>
      </p:sp>
      <p:pic>
        <p:nvPicPr>
          <p:cNvPr id="6" name="Picture 5">
            <a:extLst>
              <a:ext uri="{FF2B5EF4-FFF2-40B4-BE49-F238E27FC236}">
                <a16:creationId xmlns:a16="http://schemas.microsoft.com/office/drawing/2014/main" id="{6B1AC14A-2464-3C76-051C-DF169D5BACA1}"/>
              </a:ext>
            </a:extLst>
          </p:cNvPr>
          <p:cNvPicPr>
            <a:picLocks noChangeAspect="1"/>
          </p:cNvPicPr>
          <p:nvPr/>
        </p:nvPicPr>
        <p:blipFill>
          <a:blip r:embed="rId2"/>
          <a:srcRect l="16949" r="8055" b="-2"/>
          <a:stretch/>
        </p:blipFill>
        <p:spPr>
          <a:xfrm>
            <a:off x="7675658" y="2093976"/>
            <a:ext cx="3941064" cy="4096512"/>
          </a:xfrm>
          <a:prstGeom prst="rect">
            <a:avLst/>
          </a:prstGeom>
        </p:spPr>
      </p:pic>
    </p:spTree>
    <p:extLst>
      <p:ext uri="{BB962C8B-B14F-4D97-AF65-F5344CB8AC3E}">
        <p14:creationId xmlns:p14="http://schemas.microsoft.com/office/powerpoint/2010/main" val="3519786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2AC632-840F-7414-72DF-561F1128A235}"/>
              </a:ext>
            </a:extLst>
          </p:cNvPr>
          <p:cNvSpPr>
            <a:spLocks noGrp="1"/>
          </p:cNvSpPr>
          <p:nvPr>
            <p:ph idx="1"/>
          </p:nvPr>
        </p:nvSpPr>
        <p:spPr>
          <a:xfrm>
            <a:off x="838200" y="1929384"/>
            <a:ext cx="10515600" cy="4251960"/>
          </a:xfrm>
        </p:spPr>
        <p:txBody>
          <a:bodyPr>
            <a:normAutofit/>
          </a:bodyPr>
          <a:lstStyle/>
          <a:p>
            <a:pPr latinLnBrk="0"/>
            <a:r>
              <a:rPr lang="en-US" sz="2200" b="0" i="0" u="none" strike="noStrike">
                <a:effectLst/>
                <a:latin typeface="Droid Sans"/>
              </a:rPr>
              <a:t>If the AED detects a nonshockable heart rhythm, continue CPR and the life support algorithm sequence until the code team leader arrives.</a:t>
            </a:r>
          </a:p>
          <a:p>
            <a:pPr latinLnBrk="0"/>
            <a:endParaRPr lang="en-US" sz="2200" b="0" i="0" u="none" strike="noStrike">
              <a:effectLst/>
              <a:latin typeface="Droid Sans"/>
            </a:endParaRPr>
          </a:p>
          <a:p>
            <a:pPr latinLnBrk="0"/>
            <a:r>
              <a:rPr lang="en-US" sz="2200" b="0" i="0" u="none" strike="noStrike">
                <a:effectLst/>
                <a:latin typeface="Droid Sans"/>
              </a:rPr>
              <a:t>If the patient regains a pulse, obtain vital signs and assess the level of consciousness.</a:t>
            </a:r>
          </a:p>
          <a:p>
            <a:pPr latinLnBrk="0"/>
            <a:endParaRPr lang="en-US" sz="2200" b="0" i="0" u="none" strike="noStrike">
              <a:effectLst/>
              <a:latin typeface="Droid Sans"/>
            </a:endParaRPr>
          </a:p>
          <a:p>
            <a:pPr latinLnBrk="0"/>
            <a:r>
              <a:rPr lang="en-US" sz="2200" b="0" i="0" u="none" strike="noStrike">
                <a:effectLst/>
                <a:latin typeface="Droid Sans"/>
              </a:rPr>
              <a:t>After the code, remove and transcribe the AED's computer storage media or prompt the AED to print a rhythm strip with the code data.</a:t>
            </a:r>
          </a:p>
          <a:p>
            <a:endParaRPr lang="en-JO" sz="2200"/>
          </a:p>
        </p:txBody>
      </p:sp>
      <p:sp>
        <p:nvSpPr>
          <p:cNvPr id="5" name="Title 1">
            <a:extLst>
              <a:ext uri="{FF2B5EF4-FFF2-40B4-BE49-F238E27FC236}">
                <a16:creationId xmlns:a16="http://schemas.microsoft.com/office/drawing/2014/main" id="{6F97B07F-3D11-2075-F68A-802BB6A33DF4}"/>
              </a:ext>
            </a:extLst>
          </p:cNvPr>
          <p:cNvSpPr>
            <a:spLocks noGrp="1"/>
          </p:cNvSpPr>
          <p:nvPr>
            <p:ph type="title"/>
          </p:nvPr>
        </p:nvSpPr>
        <p:spPr>
          <a:xfrm>
            <a:off x="838200" y="365125"/>
            <a:ext cx="10515600" cy="1325563"/>
          </a:xfrm>
        </p:spPr>
        <p:txBody>
          <a:bodyPr/>
          <a:lstStyle/>
          <a:p>
            <a:endParaRPr lang="en-JO"/>
          </a:p>
        </p:txBody>
      </p:sp>
    </p:spTree>
    <p:extLst>
      <p:ext uri="{BB962C8B-B14F-4D97-AF65-F5344CB8AC3E}">
        <p14:creationId xmlns:p14="http://schemas.microsoft.com/office/powerpoint/2010/main" val="61441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42136-7B69-8643-0A4F-A4A9AEC299B7}"/>
              </a:ext>
            </a:extLst>
          </p:cNvPr>
          <p:cNvSpPr>
            <a:spLocks noGrp="1"/>
          </p:cNvSpPr>
          <p:nvPr>
            <p:ph type="title"/>
          </p:nvPr>
        </p:nvSpPr>
        <p:spPr>
          <a:xfrm>
            <a:off x="481014" y="4073174"/>
            <a:ext cx="3328986" cy="2481082"/>
          </a:xfrm>
        </p:spPr>
        <p:txBody>
          <a:bodyPr anchor="ctr">
            <a:normAutofit/>
          </a:bodyPr>
          <a:lstStyle/>
          <a:p>
            <a:r>
              <a:rPr lang="en-US" sz="3600"/>
              <a:t>Important note</a:t>
            </a:r>
            <a:endParaRPr lang="en-JO" sz="3600"/>
          </a:p>
        </p:txBody>
      </p:sp>
      <p:pic>
        <p:nvPicPr>
          <p:cNvPr id="4" name="Picture 3">
            <a:extLst>
              <a:ext uri="{FF2B5EF4-FFF2-40B4-BE49-F238E27FC236}">
                <a16:creationId xmlns:a16="http://schemas.microsoft.com/office/drawing/2014/main" id="{D6DC5AD8-8841-FA75-54B0-583C87DB4EBC}"/>
              </a:ext>
            </a:extLst>
          </p:cNvPr>
          <p:cNvPicPr>
            <a:picLocks noChangeAspect="1"/>
          </p:cNvPicPr>
          <p:nvPr/>
        </p:nvPicPr>
        <p:blipFill>
          <a:blip r:embed="rId2">
            <a:extLst>
              <a:ext uri="{28A0092B-C50C-407E-A947-70E740481C1C}">
                <a14:useLocalDpi xmlns:a14="http://schemas.microsoft.com/office/drawing/2010/main" val="0"/>
              </a:ext>
            </a:extLst>
          </a:blip>
          <a:srcRect t="21063" b="2360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AF88F173-C303-3BDB-3691-6E0996409CDB}"/>
              </a:ext>
            </a:extLst>
          </p:cNvPr>
          <p:cNvSpPr>
            <a:spLocks noGrp="1"/>
          </p:cNvSpPr>
          <p:nvPr>
            <p:ph idx="1"/>
          </p:nvPr>
        </p:nvSpPr>
        <p:spPr>
          <a:xfrm>
            <a:off x="3810000" y="3752850"/>
            <a:ext cx="7899395" cy="2588333"/>
          </a:xfrm>
        </p:spPr>
        <p:txBody>
          <a:bodyPr anchor="ctr">
            <a:normAutofit/>
          </a:bodyPr>
          <a:lstStyle/>
          <a:p>
            <a:r>
              <a:rPr lang="en-US" sz="1800" b="0" i="0" u="none" strike="noStrike" dirty="0">
                <a:effectLst/>
                <a:latin typeface="Droid Sans"/>
              </a:rPr>
              <a:t>early CPR can improve the patient's likelihood of survival</a:t>
            </a:r>
          </a:p>
          <a:p>
            <a:endParaRPr lang="en-US" sz="1800" b="0" i="0" u="none" strike="noStrike" dirty="0">
              <a:effectLst/>
              <a:latin typeface="Droid Sans"/>
            </a:endParaRPr>
          </a:p>
          <a:p>
            <a:r>
              <a:rPr lang="en-US" sz="1800" b="0" i="0" u="none" strike="noStrike" dirty="0">
                <a:effectLst/>
                <a:latin typeface="Droid Sans"/>
              </a:rPr>
              <a:t>Performing high-quality CPR is important not only at the onset of resuscitation but also throughout the entire resuscitation process. </a:t>
            </a:r>
            <a:endParaRPr lang="en-JO" sz="1800" dirty="0"/>
          </a:p>
        </p:txBody>
      </p:sp>
    </p:spTree>
    <p:extLst>
      <p:ext uri="{BB962C8B-B14F-4D97-AF65-F5344CB8AC3E}">
        <p14:creationId xmlns:p14="http://schemas.microsoft.com/office/powerpoint/2010/main" val="2436327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29E0A2-D7B0-A337-ECD7-AE7905C8538D}"/>
              </a:ext>
            </a:extLst>
          </p:cNvPr>
          <p:cNvSpPr>
            <a:spLocks noGrp="1"/>
          </p:cNvSpPr>
          <p:nvPr>
            <p:ph idx="1"/>
          </p:nvPr>
        </p:nvSpPr>
        <p:spPr>
          <a:xfrm>
            <a:off x="838200" y="1929384"/>
            <a:ext cx="10515600" cy="4251960"/>
          </a:xfrm>
        </p:spPr>
        <p:txBody>
          <a:bodyPr>
            <a:normAutofit/>
          </a:bodyPr>
          <a:lstStyle/>
          <a:p>
            <a:pPr latinLnBrk="0"/>
            <a:r>
              <a:rPr lang="en-US" sz="2200" b="0" i="0" u="none" strike="noStrike">
                <a:effectLst/>
                <a:latin typeface="Droid Sans"/>
              </a:rPr>
              <a:t>Remove and discard your personal protective equipment.</a:t>
            </a:r>
          </a:p>
          <a:p>
            <a:pPr latinLnBrk="0"/>
            <a:r>
              <a:rPr lang="en-US" sz="2200" b="0" i="0" u="none" strike="noStrike">
                <a:effectLst/>
                <a:latin typeface="Droid Sans"/>
              </a:rPr>
              <a:t>Perform hand hygiene.</a:t>
            </a:r>
          </a:p>
          <a:p>
            <a:pPr latinLnBrk="0"/>
            <a:r>
              <a:rPr lang="en-US" sz="2200" b="0" i="0" u="none" strike="noStrike">
                <a:effectLst/>
                <a:latin typeface="Droid Sans"/>
              </a:rPr>
              <a:t>Put on gloves and, as needed, other personal protective equipment.</a:t>
            </a:r>
          </a:p>
          <a:p>
            <a:pPr latinLnBrk="0"/>
            <a:r>
              <a:rPr lang="en-US" sz="2200" b="0" i="0" u="none" strike="noStrike">
                <a:effectLst/>
                <a:latin typeface="Droid Sans"/>
              </a:rPr>
              <a:t>Clean and disinfect reusable equipment.</a:t>
            </a:r>
          </a:p>
          <a:p>
            <a:pPr latinLnBrk="0"/>
            <a:r>
              <a:rPr lang="en-US" sz="2200" b="0" i="0" u="none" strike="noStrike">
                <a:effectLst/>
                <a:latin typeface="Droid Sans"/>
              </a:rPr>
              <a:t>Remove and discard your personal protective equipment.</a:t>
            </a:r>
          </a:p>
          <a:p>
            <a:pPr latinLnBrk="0"/>
            <a:r>
              <a:rPr lang="en-US" sz="2200" b="0" i="0" u="none" strike="noStrike">
                <a:effectLst/>
                <a:latin typeface="Droid Sans"/>
              </a:rPr>
              <a:t>Perform hand hygiene.</a:t>
            </a:r>
          </a:p>
          <a:p>
            <a:pPr latinLnBrk="0"/>
            <a:r>
              <a:rPr lang="en-US" sz="2200" b="0" i="0" u="none" strike="noStrike">
                <a:effectLst/>
                <a:latin typeface="Droid Sans"/>
              </a:rPr>
              <a:t>Document the procedure.</a:t>
            </a:r>
          </a:p>
        </p:txBody>
      </p:sp>
    </p:spTree>
    <p:extLst>
      <p:ext uri="{BB962C8B-B14F-4D97-AF65-F5344CB8AC3E}">
        <p14:creationId xmlns:p14="http://schemas.microsoft.com/office/powerpoint/2010/main" val="971410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0E2383-17A5-FB97-ECD2-EA3D121EF099}"/>
              </a:ext>
            </a:extLst>
          </p:cNvPr>
          <p:cNvSpPr>
            <a:spLocks noGrp="1"/>
          </p:cNvSpPr>
          <p:nvPr>
            <p:ph type="title"/>
          </p:nvPr>
        </p:nvSpPr>
        <p:spPr>
          <a:xfrm>
            <a:off x="572493" y="238539"/>
            <a:ext cx="11018520" cy="1434415"/>
          </a:xfrm>
        </p:spPr>
        <p:txBody>
          <a:bodyPr anchor="b">
            <a:normAutofit/>
          </a:bodyPr>
          <a:lstStyle/>
          <a:p>
            <a:r>
              <a:rPr lang="en-US" sz="5400" b="1" i="0">
                <a:effectLst/>
                <a:latin typeface="Droid Sans"/>
              </a:rPr>
              <a:t>Special Considerations</a:t>
            </a:r>
            <a:endParaRPr lang="en-JO" sz="54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7896D74-720A-6B70-AA39-724FA3E150E5}"/>
              </a:ext>
            </a:extLst>
          </p:cNvPr>
          <p:cNvPicPr>
            <a:picLocks noChangeAspect="1"/>
          </p:cNvPicPr>
          <p:nvPr/>
        </p:nvPicPr>
        <p:blipFill>
          <a:blip r:embed="rId2"/>
          <a:srcRect l="3795"/>
          <a:stretch/>
        </p:blipFill>
        <p:spPr>
          <a:xfrm>
            <a:off x="8636820" y="-154004"/>
            <a:ext cx="3280688" cy="1826958"/>
          </a:xfrm>
          <a:prstGeom prst="rect">
            <a:avLst/>
          </a:prstGeom>
        </p:spPr>
      </p:pic>
      <p:sp>
        <p:nvSpPr>
          <p:cNvPr id="8" name="Content Placeholder 7">
            <a:extLst>
              <a:ext uri="{FF2B5EF4-FFF2-40B4-BE49-F238E27FC236}">
                <a16:creationId xmlns:a16="http://schemas.microsoft.com/office/drawing/2014/main" id="{74D6065D-64FC-935D-728E-308EB40D75F4}"/>
              </a:ext>
            </a:extLst>
          </p:cNvPr>
          <p:cNvSpPr>
            <a:spLocks noGrp="1"/>
          </p:cNvSpPr>
          <p:nvPr>
            <p:ph idx="1"/>
          </p:nvPr>
        </p:nvSpPr>
        <p:spPr>
          <a:xfrm>
            <a:off x="417232" y="2131354"/>
            <a:ext cx="10515600" cy="4351338"/>
          </a:xfrm>
        </p:spPr>
        <p:txBody>
          <a:bodyPr/>
          <a:lstStyle/>
          <a:p>
            <a:pPr latinLnBrk="0"/>
            <a:r>
              <a:rPr lang="en-US" sz="2800" b="0" i="0" u="none" strike="noStrike" dirty="0">
                <a:solidFill>
                  <a:schemeClr val="tx2"/>
                </a:solidFill>
                <a:effectLst/>
                <a:latin typeface="Droid Sans"/>
              </a:rPr>
              <a:t>You can give bag-mask ventilation with room air or oxygen, but you should use supplemental oxygen (in a concentration greater than 40% and at a minimum flow rate of 10 L/minute) when available. </a:t>
            </a:r>
          </a:p>
          <a:p>
            <a:pPr latinLnBrk="0"/>
            <a:endParaRPr lang="en-US" sz="2800" b="0" i="0" u="none" strike="noStrike" dirty="0">
              <a:solidFill>
                <a:schemeClr val="tx2"/>
              </a:solidFill>
              <a:effectLst/>
              <a:latin typeface="Droid Sans"/>
            </a:endParaRPr>
          </a:p>
          <a:p>
            <a:pPr latinLnBrk="0"/>
            <a:r>
              <a:rPr lang="en-US" sz="2800" b="0" i="0" u="none" strike="noStrike" dirty="0">
                <a:solidFill>
                  <a:schemeClr val="tx2"/>
                </a:solidFill>
                <a:effectLst/>
                <a:latin typeface="Droid Sans"/>
              </a:rPr>
              <a:t>Bag-mask ventilation is most effective when provided by two trained and experienced rescuers. One rescuer should open the patient's airway and seal the mask to the patient's face, while the other rescuer squeezes the bag and gives the ventilations.</a:t>
            </a:r>
            <a:r>
              <a:rPr lang="en-US" sz="2800" b="0" i="0" u="sng" strike="noStrike" baseline="30000" dirty="0">
                <a:solidFill>
                  <a:schemeClr val="tx2"/>
                </a:solidFill>
                <a:effectLst/>
                <a:latin typeface="Droid Sans"/>
              </a:rPr>
              <a:t>1</a:t>
            </a:r>
            <a:endParaRPr lang="en-US" sz="2800" b="0" i="0" u="none" strike="noStrike" dirty="0">
              <a:solidFill>
                <a:schemeClr val="tx2"/>
              </a:solidFill>
              <a:effectLst/>
              <a:latin typeface="Droid Sans"/>
            </a:endParaRPr>
          </a:p>
          <a:p>
            <a:pPr latinLnBrk="0"/>
            <a:endParaRPr lang="en-US" sz="2800" b="0" i="0" u="none" strike="noStrike" dirty="0">
              <a:solidFill>
                <a:schemeClr val="tx2"/>
              </a:solidFill>
              <a:effectLst/>
              <a:latin typeface="Droid Sans"/>
            </a:endParaRPr>
          </a:p>
          <a:p>
            <a:endParaRPr lang="en-JO" dirty="0"/>
          </a:p>
        </p:txBody>
      </p:sp>
    </p:spTree>
    <p:extLst>
      <p:ext uri="{BB962C8B-B14F-4D97-AF65-F5344CB8AC3E}">
        <p14:creationId xmlns:p14="http://schemas.microsoft.com/office/powerpoint/2010/main" val="2517120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94DB25-04DC-A9B4-24E2-672D0E846B3B}"/>
              </a:ext>
            </a:extLst>
          </p:cNvPr>
          <p:cNvSpPr>
            <a:spLocks noGrp="1"/>
          </p:cNvSpPr>
          <p:nvPr>
            <p:ph type="title"/>
          </p:nvPr>
        </p:nvSpPr>
        <p:spPr>
          <a:xfrm>
            <a:off x="640080" y="325369"/>
            <a:ext cx="4368602" cy="1956841"/>
          </a:xfrm>
        </p:spPr>
        <p:txBody>
          <a:bodyPr anchor="b">
            <a:normAutofit/>
          </a:bodyPr>
          <a:lstStyle/>
          <a:p>
            <a:r>
              <a:rPr lang="en-US" sz="4600" b="1" i="0" u="none" strike="noStrike">
                <a:effectLst/>
                <a:latin typeface="Droid Sans"/>
              </a:rPr>
              <a:t>Complications</a:t>
            </a:r>
            <a:endParaRPr lang="en-JO" sz="4600"/>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59BCA7C-A56D-3DE0-866E-EDDEE16498EF}"/>
              </a:ext>
            </a:extLst>
          </p:cNvPr>
          <p:cNvSpPr>
            <a:spLocks noGrp="1"/>
          </p:cNvSpPr>
          <p:nvPr>
            <p:ph idx="1"/>
          </p:nvPr>
        </p:nvSpPr>
        <p:spPr>
          <a:xfrm>
            <a:off x="640079" y="2872899"/>
            <a:ext cx="11124131" cy="4218014"/>
          </a:xfrm>
        </p:spPr>
        <p:txBody>
          <a:bodyPr>
            <a:normAutofit/>
          </a:bodyPr>
          <a:lstStyle/>
          <a:p>
            <a:pPr latinLnBrk="0"/>
            <a:r>
              <a:rPr lang="en-US" sz="1700" b="0" i="0" u="none" strike="noStrike">
                <a:effectLst/>
                <a:latin typeface="Droid Sans"/>
              </a:rPr>
              <a:t>Complications associated with CPR may include:</a:t>
            </a:r>
          </a:p>
          <a:p>
            <a:pPr latinLnBrk="0"/>
            <a:r>
              <a:rPr lang="en-US" sz="1700" b="0" i="0" u="none" strike="noStrike">
                <a:effectLst/>
                <a:latin typeface="Droid Sans"/>
              </a:rPr>
              <a:t>fractured ribs</a:t>
            </a:r>
          </a:p>
          <a:p>
            <a:pPr latinLnBrk="0"/>
            <a:r>
              <a:rPr lang="en-US" sz="1700" b="0" i="0" u="none" strike="noStrike">
                <a:effectLst/>
                <a:latin typeface="Droid Sans"/>
              </a:rPr>
              <a:t>fractured sternum</a:t>
            </a:r>
          </a:p>
          <a:p>
            <a:pPr latinLnBrk="0"/>
            <a:r>
              <a:rPr lang="en-US" sz="1700" b="0" i="0" u="none" strike="noStrike">
                <a:effectLst/>
                <a:latin typeface="Droid Sans"/>
              </a:rPr>
              <a:t>intra-abdominal trauma (lacerated liver)</a:t>
            </a:r>
          </a:p>
          <a:p>
            <a:pPr latinLnBrk="0"/>
            <a:r>
              <a:rPr lang="en-US" sz="1700" b="0" i="0" u="none" strike="noStrike">
                <a:effectLst/>
                <a:latin typeface="Droid Sans"/>
              </a:rPr>
              <a:t>punctured lungs</a:t>
            </a:r>
          </a:p>
          <a:p>
            <a:pPr latinLnBrk="0"/>
            <a:r>
              <a:rPr lang="en-US" sz="1700" b="0" i="0" u="none" strike="noStrike">
                <a:effectLst/>
                <a:latin typeface="Droid Sans"/>
              </a:rPr>
              <a:t>injury to the heart</a:t>
            </a:r>
          </a:p>
          <a:p>
            <a:pPr latinLnBrk="0"/>
            <a:r>
              <a:rPr lang="en-US" sz="1700" b="0" i="0" u="none" strike="noStrike">
                <a:effectLst/>
                <a:latin typeface="Droid Sans"/>
              </a:rPr>
              <a:t>gastric distention (resulting from giving too much air during ventilation)</a:t>
            </a:r>
          </a:p>
          <a:p>
            <a:endParaRPr lang="en-JO" sz="1700"/>
          </a:p>
        </p:txBody>
      </p:sp>
      <p:pic>
        <p:nvPicPr>
          <p:cNvPr id="6" name="Picture 5">
            <a:extLst>
              <a:ext uri="{FF2B5EF4-FFF2-40B4-BE49-F238E27FC236}">
                <a16:creationId xmlns:a16="http://schemas.microsoft.com/office/drawing/2014/main" id="{56CC039D-FDFB-FD16-CB77-2562C80A204D}"/>
              </a:ext>
            </a:extLst>
          </p:cNvPr>
          <p:cNvPicPr>
            <a:picLocks noChangeAspect="1"/>
          </p:cNvPicPr>
          <p:nvPr/>
        </p:nvPicPr>
        <p:blipFill>
          <a:blip r:embed="rId2"/>
          <a:srcRect t="302"/>
          <a:stretch/>
        </p:blipFill>
        <p:spPr>
          <a:xfrm>
            <a:off x="7365694" y="10"/>
            <a:ext cx="4824783" cy="383396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375758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69016-AC6D-7BF6-20DE-8E92B095E0F9}"/>
              </a:ext>
            </a:extLst>
          </p:cNvPr>
          <p:cNvSpPr>
            <a:spLocks noGrp="1"/>
          </p:cNvSpPr>
          <p:nvPr>
            <p:ph type="title"/>
          </p:nvPr>
        </p:nvSpPr>
        <p:spPr>
          <a:xfrm>
            <a:off x="6617368" y="501318"/>
            <a:ext cx="4705597" cy="1061432"/>
          </a:xfrm>
        </p:spPr>
        <p:txBody>
          <a:bodyPr anchor="b">
            <a:normAutofit/>
          </a:bodyPr>
          <a:lstStyle/>
          <a:p>
            <a:r>
              <a:rPr lang="en-US" sz="3200" b="1" i="0">
                <a:effectLst/>
                <a:latin typeface="Droid Sans"/>
              </a:rPr>
              <a:t>Documentation</a:t>
            </a:r>
            <a:endParaRPr lang="en-JO" sz="3200"/>
          </a:p>
        </p:txBody>
      </p:sp>
      <p:pic>
        <p:nvPicPr>
          <p:cNvPr id="4" name="Picture 3">
            <a:extLst>
              <a:ext uri="{FF2B5EF4-FFF2-40B4-BE49-F238E27FC236}">
                <a16:creationId xmlns:a16="http://schemas.microsoft.com/office/drawing/2014/main" id="{955013C2-8BCD-7621-DE62-CB8C5E128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14" y="1678626"/>
            <a:ext cx="3357097" cy="3392655"/>
          </a:xfrm>
          <a:prstGeom prst="rect">
            <a:avLst/>
          </a:prstGeom>
        </p:spPr>
      </p:pic>
      <p:sp>
        <p:nvSpPr>
          <p:cNvPr id="3" name="Content Placeholder 2">
            <a:extLst>
              <a:ext uri="{FF2B5EF4-FFF2-40B4-BE49-F238E27FC236}">
                <a16:creationId xmlns:a16="http://schemas.microsoft.com/office/drawing/2014/main" id="{2C76272C-BEE4-D3AE-EF72-28AFB8B2D936}"/>
              </a:ext>
            </a:extLst>
          </p:cNvPr>
          <p:cNvSpPr>
            <a:spLocks noGrp="1"/>
          </p:cNvSpPr>
          <p:nvPr>
            <p:ph idx="1"/>
          </p:nvPr>
        </p:nvSpPr>
        <p:spPr>
          <a:xfrm>
            <a:off x="4378158" y="1678626"/>
            <a:ext cx="6944807" cy="4303075"/>
          </a:xfrm>
        </p:spPr>
        <p:txBody>
          <a:bodyPr anchor="t">
            <a:normAutofit/>
          </a:bodyPr>
          <a:lstStyle/>
          <a:p>
            <a:pPr latinLnBrk="0"/>
            <a:r>
              <a:rPr lang="en-US" sz="1100" b="0" i="0" u="none" strike="noStrike">
                <a:effectLst/>
                <a:latin typeface="Droid Sans"/>
              </a:rPr>
              <a:t>Documentation associated with CPR includes:</a:t>
            </a:r>
          </a:p>
          <a:p>
            <a:pPr latinLnBrk="0"/>
            <a:r>
              <a:rPr lang="en-US" sz="1100" b="0" i="0" u="none" strike="noStrike">
                <a:effectLst/>
                <a:latin typeface="Droid Sans"/>
              </a:rPr>
              <a:t>all the events of resuscitation</a:t>
            </a:r>
          </a:p>
          <a:p>
            <a:pPr latinLnBrk="0"/>
            <a:r>
              <a:rPr lang="en-US" sz="1100" b="0" i="0" u="none" strike="noStrike">
                <a:effectLst/>
                <a:latin typeface="Droid Sans"/>
              </a:rPr>
              <a:t>names of the people present</a:t>
            </a:r>
          </a:p>
          <a:p>
            <a:pPr latinLnBrk="0"/>
            <a:r>
              <a:rPr lang="en-US" sz="1100" b="0" i="0" u="none" strike="noStrike">
                <a:effectLst/>
                <a:latin typeface="Droid Sans"/>
              </a:rPr>
              <a:t>reason that CPR was initiated</a:t>
            </a:r>
          </a:p>
          <a:p>
            <a:pPr latinLnBrk="0"/>
            <a:r>
              <a:rPr lang="en-US" sz="1100" b="0" i="0" u="none" strike="noStrike">
                <a:effectLst/>
                <a:latin typeface="Droid Sans"/>
              </a:rPr>
              <a:t>whether the patient suffered from cardiac or respiratory arrest</a:t>
            </a:r>
          </a:p>
          <a:p>
            <a:pPr latinLnBrk="0"/>
            <a:r>
              <a:rPr lang="en-US" sz="1100" b="0" i="0" u="none" strike="noStrike">
                <a:effectLst/>
                <a:latin typeface="Droid Sans"/>
              </a:rPr>
              <a:t>location where the arrest occurred</a:t>
            </a:r>
          </a:p>
          <a:p>
            <a:pPr latinLnBrk="0"/>
            <a:r>
              <a:rPr lang="en-US" sz="1100" b="0" i="0" u="none" strike="noStrike">
                <a:effectLst/>
                <a:latin typeface="Droid Sans"/>
              </a:rPr>
              <a:t>whether it was witnessed</a:t>
            </a:r>
          </a:p>
          <a:p>
            <a:pPr latinLnBrk="0"/>
            <a:r>
              <a:rPr lang="en-US" sz="1100" b="0" i="0" u="none" strike="noStrike">
                <a:effectLst/>
                <a:latin typeface="Droid Sans"/>
              </a:rPr>
              <a:t>time CPR began</a:t>
            </a:r>
          </a:p>
          <a:p>
            <a:pPr latinLnBrk="0"/>
            <a:r>
              <a:rPr lang="en-US" sz="1100" b="0" i="0" u="none" strike="noStrike">
                <a:effectLst/>
                <a:latin typeface="Droid Sans"/>
              </a:rPr>
              <a:t>duration of CPR</a:t>
            </a:r>
          </a:p>
          <a:p>
            <a:pPr latinLnBrk="0"/>
            <a:r>
              <a:rPr lang="en-US" sz="1100" b="0" i="0" u="none" strike="noStrike">
                <a:effectLst/>
                <a:latin typeface="Droid Sans"/>
              </a:rPr>
              <a:t>patient's response to CPR</a:t>
            </a:r>
          </a:p>
          <a:p>
            <a:pPr latinLnBrk="0"/>
            <a:r>
              <a:rPr lang="en-US" sz="1100" b="0" i="0" u="none" strike="noStrike">
                <a:effectLst/>
                <a:latin typeface="Droid Sans"/>
              </a:rPr>
              <a:t>complications </a:t>
            </a:r>
          </a:p>
          <a:p>
            <a:pPr lvl="1" latinLnBrk="0"/>
            <a:r>
              <a:rPr lang="en-US" sz="1100" b="0" i="0" u="none" strike="noStrike">
                <a:effectLst/>
                <a:latin typeface="Droid Sans"/>
              </a:rPr>
              <a:t>interventions performed to correct them.</a:t>
            </a:r>
          </a:p>
          <a:p>
            <a:pPr latinLnBrk="0"/>
            <a:endParaRPr lang="en-US" sz="1100">
              <a:effectLst/>
              <a:latin typeface="Droid Sans"/>
            </a:endParaRPr>
          </a:p>
        </p:txBody>
      </p:sp>
      <p:grpSp>
        <p:nvGrpSpPr>
          <p:cNvPr id="22" name="Group 21">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74067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408A5-F83A-E39F-E1EA-030F9F917406}"/>
              </a:ext>
            </a:extLst>
          </p:cNvPr>
          <p:cNvSpPr>
            <a:spLocks noGrp="1"/>
          </p:cNvSpPr>
          <p:nvPr>
            <p:ph type="title"/>
          </p:nvPr>
        </p:nvSpPr>
        <p:spPr/>
        <p:txBody>
          <a:bodyPr/>
          <a:lstStyle/>
          <a:p>
            <a:r>
              <a:rPr lang="en-US" dirty="0"/>
              <a:t>Advance air way management </a:t>
            </a:r>
            <a:endParaRPr lang="en-JO" dirty="0"/>
          </a:p>
        </p:txBody>
      </p:sp>
      <p:sp>
        <p:nvSpPr>
          <p:cNvPr id="3" name="Content Placeholder 2">
            <a:extLst>
              <a:ext uri="{FF2B5EF4-FFF2-40B4-BE49-F238E27FC236}">
                <a16:creationId xmlns:a16="http://schemas.microsoft.com/office/drawing/2014/main" id="{4020A2AB-33AE-492A-9494-6C9C849D4BAC}"/>
              </a:ext>
            </a:extLst>
          </p:cNvPr>
          <p:cNvSpPr>
            <a:spLocks noGrp="1"/>
          </p:cNvSpPr>
          <p:nvPr>
            <p:ph idx="1"/>
          </p:nvPr>
        </p:nvSpPr>
        <p:spPr/>
        <p:txBody>
          <a:bodyPr/>
          <a:lstStyle/>
          <a:p>
            <a:r>
              <a:rPr lang="en-US" b="0" i="0" u="none" strike="noStrike" dirty="0">
                <a:solidFill>
                  <a:srgbClr val="000000"/>
                </a:solidFill>
                <a:effectLst/>
                <a:latin typeface="Droid Sans"/>
              </a:rPr>
              <a:t>After an advanced airway is in place, the rescuer giving compressions should perform continuous chest compressions at a rate of 100 to 120 compressions/minute without pauses for ventilation.</a:t>
            </a:r>
            <a:endParaRPr lang="en-US" u="sng" strike="noStrike" baseline="30000" dirty="0">
              <a:solidFill>
                <a:srgbClr val="000000"/>
              </a:solidFill>
              <a:latin typeface="Droid Sans"/>
            </a:endParaRPr>
          </a:p>
          <a:p>
            <a:r>
              <a:rPr lang="en-US" b="0" i="0" u="none" strike="noStrike" dirty="0">
                <a:solidFill>
                  <a:srgbClr val="000000"/>
                </a:solidFill>
                <a:effectLst/>
                <a:latin typeface="Droid Sans"/>
              </a:rPr>
              <a:t>The rescuer giving ventilations can provide a breath every 6 seconds (which yields 10 breaths/minute).</a:t>
            </a:r>
            <a:endParaRPr lang="en-JO" dirty="0"/>
          </a:p>
        </p:txBody>
      </p:sp>
    </p:spTree>
    <p:extLst>
      <p:ext uri="{BB962C8B-B14F-4D97-AF65-F5344CB8AC3E}">
        <p14:creationId xmlns:p14="http://schemas.microsoft.com/office/powerpoint/2010/main" val="2754649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7E56E81-A6BD-D959-91E0-A564D3BDD8E4}"/>
              </a:ext>
            </a:extLst>
          </p:cNvPr>
          <p:cNvPicPr>
            <a:picLocks noChangeAspect="1"/>
          </p:cNvPicPr>
          <p:nvPr/>
        </p:nvPicPr>
        <p:blipFill>
          <a:blip r:embed="rId2"/>
          <a:srcRect t="14228" r="9092" b="18346"/>
          <a:stretch/>
        </p:blipFill>
        <p:spPr>
          <a:xfrm>
            <a:off x="3523488" y="10"/>
            <a:ext cx="8668512" cy="6857990"/>
          </a:xfrm>
          <a:prstGeom prst="rect">
            <a:avLst/>
          </a:prstGeom>
        </p:spPr>
      </p:pic>
      <p:sp>
        <p:nvSpPr>
          <p:cNvPr id="16" name="Rectangle 15">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E43BEA-AC01-8D0F-E4FE-7F78A87794BA}"/>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3700" b="1" i="0" u="none" strike="noStrike">
                <a:effectLst/>
              </a:rPr>
              <a:t>Cardiopulmonary arrest management, adult (Advanced practice)</a:t>
            </a:r>
            <a:endParaRPr lang="en-US" sz="3700"/>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907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D6DB0D3-BA96-C6EC-68E2-677C68CFA460}"/>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Purpose of CPR</a:t>
            </a:r>
            <a:endParaRPr lang="en-JO" sz="3600">
              <a:solidFill>
                <a:schemeClr val="tx2"/>
              </a:solidFill>
            </a:endParaRPr>
          </a:p>
        </p:txBody>
      </p:sp>
      <p:sp>
        <p:nvSpPr>
          <p:cNvPr id="3" name="Content Placeholder 2">
            <a:extLst>
              <a:ext uri="{FF2B5EF4-FFF2-40B4-BE49-F238E27FC236}">
                <a16:creationId xmlns:a16="http://schemas.microsoft.com/office/drawing/2014/main" id="{C178BB27-E8A8-D4ED-937D-C142DBDE2A34}"/>
              </a:ext>
            </a:extLst>
          </p:cNvPr>
          <p:cNvSpPr>
            <a:spLocks noGrp="1"/>
          </p:cNvSpPr>
          <p:nvPr>
            <p:ph idx="1"/>
          </p:nvPr>
        </p:nvSpPr>
        <p:spPr>
          <a:xfrm>
            <a:off x="4891589" y="-271865"/>
            <a:ext cx="6501835" cy="6552804"/>
          </a:xfrm>
        </p:spPr>
        <p:txBody>
          <a:bodyPr anchor="ctr">
            <a:normAutofit/>
          </a:bodyPr>
          <a:lstStyle/>
          <a:p>
            <a:r>
              <a:rPr lang="en-US" sz="1800" b="0" i="0" u="none" strike="noStrike">
                <a:solidFill>
                  <a:schemeClr val="tx2"/>
                </a:solidFill>
                <a:effectLst/>
                <a:latin typeface="Droid Sans"/>
              </a:rPr>
              <a:t>cardiopulmonary arrest management are to restore the patient's spontaneous heartbeat and respirations and prevent hypoxic damage to the brain and other vital organs. </a:t>
            </a:r>
            <a:endParaRPr lang="en-JO" sz="1800">
              <a:solidFill>
                <a:schemeClr val="tx2"/>
              </a:solidFill>
            </a:endParaRPr>
          </a:p>
        </p:txBody>
      </p:sp>
    </p:spTree>
    <p:extLst>
      <p:ext uri="{BB962C8B-B14F-4D97-AF65-F5344CB8AC3E}">
        <p14:creationId xmlns:p14="http://schemas.microsoft.com/office/powerpoint/2010/main" val="2885984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17B9BE3-BF5E-745C-D7CA-11A7D29CA9CF}"/>
              </a:ext>
            </a:extLst>
          </p:cNvPr>
          <p:cNvSpPr>
            <a:spLocks noGrp="1"/>
          </p:cNvSpPr>
          <p:nvPr>
            <p:ph type="title"/>
          </p:nvPr>
        </p:nvSpPr>
        <p:spPr>
          <a:xfrm>
            <a:off x="1179226" y="1697676"/>
            <a:ext cx="9833548" cy="374429"/>
          </a:xfrm>
        </p:spPr>
        <p:txBody>
          <a:bodyPr anchor="b">
            <a:normAutofit fontScale="90000"/>
          </a:bodyPr>
          <a:lstStyle/>
          <a:p>
            <a:pPr algn="ctr"/>
            <a:r>
              <a:rPr lang="en-US" sz="3600" dirty="0">
                <a:solidFill>
                  <a:schemeClr val="tx2"/>
                </a:solidFill>
              </a:rPr>
              <a:t>Team approach</a:t>
            </a:r>
            <a:endParaRPr lang="en-JO" sz="3600" dirty="0">
              <a:solidFill>
                <a:schemeClr val="tx2"/>
              </a:solidFill>
            </a:endParaRP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5C45B903-B86F-6AB6-2165-1D89173EA4DB}"/>
              </a:ext>
            </a:extLst>
          </p:cNvPr>
          <p:cNvSpPr>
            <a:spLocks noGrp="1"/>
          </p:cNvSpPr>
          <p:nvPr>
            <p:ph idx="1"/>
          </p:nvPr>
        </p:nvSpPr>
        <p:spPr>
          <a:xfrm>
            <a:off x="902368" y="2510865"/>
            <a:ext cx="10450760" cy="3533946"/>
          </a:xfrm>
        </p:spPr>
        <p:txBody>
          <a:bodyPr>
            <a:normAutofit lnSpcReduction="10000"/>
          </a:bodyPr>
          <a:lstStyle/>
          <a:p>
            <a:r>
              <a:rPr lang="en-US" sz="1500" b="0" i="0" u="none" strike="noStrike" dirty="0">
                <a:solidFill>
                  <a:schemeClr val="tx2"/>
                </a:solidFill>
                <a:effectLst/>
                <a:latin typeface="Droid Sans"/>
              </a:rPr>
              <a:t>team approach is needed to manage the cardiopulmonary arrest effectively and increase the patient's chances of survival. </a:t>
            </a:r>
          </a:p>
          <a:p>
            <a:endParaRPr lang="en-US" sz="1500" b="0" i="0" u="none" strike="noStrike" dirty="0">
              <a:solidFill>
                <a:schemeClr val="tx2"/>
              </a:solidFill>
              <a:effectLst/>
              <a:latin typeface="Droid Sans"/>
            </a:endParaRPr>
          </a:p>
          <a:p>
            <a:r>
              <a:rPr lang="en-US" sz="1500" b="0" i="0" u="none" strike="noStrike" dirty="0">
                <a:solidFill>
                  <a:schemeClr val="tx2"/>
                </a:solidFill>
                <a:effectLst/>
                <a:latin typeface="Droid Sans"/>
              </a:rPr>
              <a:t>The team should consist mainly of health care workers trained in ACLS.</a:t>
            </a:r>
          </a:p>
          <a:p>
            <a:endParaRPr lang="en-US" sz="1500" b="0" i="0" u="none" strike="noStrike" dirty="0">
              <a:solidFill>
                <a:schemeClr val="tx2"/>
              </a:solidFill>
              <a:effectLst/>
              <a:latin typeface="Droid Sans"/>
            </a:endParaRPr>
          </a:p>
          <a:p>
            <a:r>
              <a:rPr lang="en-US" sz="1500" b="0" i="0" u="none" strike="noStrike" dirty="0">
                <a:solidFill>
                  <a:schemeClr val="tx2"/>
                </a:solidFill>
                <a:effectLst/>
                <a:latin typeface="Droid Sans"/>
              </a:rPr>
              <a:t>other health care workers can also be part of the team. </a:t>
            </a:r>
          </a:p>
          <a:p>
            <a:endParaRPr lang="en-US" sz="1500" b="0" i="0" u="none" strike="noStrike" dirty="0">
              <a:solidFill>
                <a:schemeClr val="tx2"/>
              </a:solidFill>
              <a:effectLst/>
              <a:latin typeface="Droid Sans"/>
            </a:endParaRPr>
          </a:p>
          <a:p>
            <a:r>
              <a:rPr lang="en-US" sz="1500" b="0" i="0" u="none" strike="noStrike" dirty="0">
                <a:solidFill>
                  <a:schemeClr val="tx2"/>
                </a:solidFill>
                <a:effectLst/>
                <a:latin typeface="Droid Sans"/>
              </a:rPr>
              <a:t>One ACLS-trained and experienced person functions as the team leader.</a:t>
            </a:r>
          </a:p>
          <a:p>
            <a:r>
              <a:rPr lang="en-US" sz="1500" b="0" i="0" u="none" strike="noStrike" dirty="0">
                <a:solidFill>
                  <a:schemeClr val="tx2"/>
                </a:solidFill>
                <a:effectLst/>
                <a:latin typeface="Droid Sans"/>
              </a:rPr>
              <a:t> </a:t>
            </a:r>
          </a:p>
          <a:p>
            <a:r>
              <a:rPr lang="en-US" sz="1500" b="0" i="0" u="none" strike="noStrike" dirty="0">
                <a:solidFill>
                  <a:schemeClr val="tx2"/>
                </a:solidFill>
                <a:effectLst/>
                <a:latin typeface="Droid Sans"/>
              </a:rPr>
              <a:t>This procedure focuses on initiating a code for a cardiopulmonary arrest (ventricular fibrillation [VF], pulseless ventricular tachycardia [pVT], pulseless electrical activity [PEA], or </a:t>
            </a:r>
            <a:r>
              <a:rPr lang="en-US" sz="1500" b="0" i="0" u="none" strike="noStrike" dirty="0" err="1">
                <a:solidFill>
                  <a:schemeClr val="tx2"/>
                </a:solidFill>
                <a:effectLst/>
                <a:latin typeface="Droid Sans"/>
              </a:rPr>
              <a:t>asystole</a:t>
            </a:r>
            <a:r>
              <a:rPr lang="en-US" sz="1500" b="0" i="0" u="none" strike="noStrike" dirty="0">
                <a:solidFill>
                  <a:schemeClr val="tx2"/>
                </a:solidFill>
                <a:effectLst/>
                <a:latin typeface="Droid Sans"/>
              </a:rPr>
              <a:t>) and then acting as the team leader as the code progresses.</a:t>
            </a:r>
            <a:endParaRPr lang="en-US" sz="1500" dirty="0">
              <a:solidFill>
                <a:schemeClr val="tx2"/>
              </a:solidFill>
              <a:latin typeface="Droid Sans"/>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2468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5C30-F533-5357-70A4-91B9A4AA0360}"/>
              </a:ext>
            </a:extLst>
          </p:cNvPr>
          <p:cNvSpPr>
            <a:spLocks noGrp="1"/>
          </p:cNvSpPr>
          <p:nvPr>
            <p:ph type="title"/>
          </p:nvPr>
        </p:nvSpPr>
        <p:spPr/>
        <p:txBody>
          <a:bodyPr/>
          <a:lstStyle/>
          <a:p>
            <a:endParaRPr lang="en-JO"/>
          </a:p>
        </p:txBody>
      </p:sp>
      <p:sp>
        <p:nvSpPr>
          <p:cNvPr id="3" name="Content Placeholder 2">
            <a:extLst>
              <a:ext uri="{FF2B5EF4-FFF2-40B4-BE49-F238E27FC236}">
                <a16:creationId xmlns:a16="http://schemas.microsoft.com/office/drawing/2014/main" id="{3924D575-2C32-6413-5C2A-0AA383C92C5F}"/>
              </a:ext>
            </a:extLst>
          </p:cNvPr>
          <p:cNvSpPr>
            <a:spLocks noGrp="1"/>
          </p:cNvSpPr>
          <p:nvPr>
            <p:ph idx="1"/>
          </p:nvPr>
        </p:nvSpPr>
        <p:spPr/>
        <p:txBody>
          <a:bodyPr/>
          <a:lstStyle/>
          <a:p>
            <a:endParaRPr lang="en-JO" dirty="0"/>
          </a:p>
        </p:txBody>
      </p:sp>
      <p:graphicFrame>
        <p:nvGraphicFramePr>
          <p:cNvPr id="5" name="Table 4">
            <a:extLst>
              <a:ext uri="{FF2B5EF4-FFF2-40B4-BE49-F238E27FC236}">
                <a16:creationId xmlns:a16="http://schemas.microsoft.com/office/drawing/2014/main" id="{861F0B1F-F944-BC85-3C1C-C57BBCF55AE9}"/>
              </a:ext>
            </a:extLst>
          </p:cNvPr>
          <p:cNvGraphicFramePr/>
          <p:nvPr>
            <p:extLst>
              <p:ext uri="{D42A27DB-BD31-4B8C-83A1-F6EECF244321}">
                <p14:modId xmlns:p14="http://schemas.microsoft.com/office/powerpoint/2010/main" val="2385672149"/>
              </p:ext>
            </p:extLst>
          </p:nvPr>
        </p:nvGraphicFramePr>
        <p:xfrm>
          <a:off x="0" y="365126"/>
          <a:ext cx="12192000" cy="7054802"/>
        </p:xfrm>
        <a:graphic>
          <a:graphicData uri="http://schemas.openxmlformats.org/drawingml/2006/table">
            <a:tbl>
              <a:tblPr>
                <a:tableStyleId>{5C22544A-7EE6-4342-B048-85BDC9FD1C3A}</a:tableStyleId>
              </a:tblPr>
              <a:tblGrid>
                <a:gridCol w="12192000">
                  <a:extLst>
                    <a:ext uri="{9D8B030D-6E8A-4147-A177-3AD203B41FA5}">
                      <a16:colId xmlns:a16="http://schemas.microsoft.com/office/drawing/2014/main" val="3136978573"/>
                    </a:ext>
                  </a:extLst>
                </a:gridCol>
              </a:tblGrid>
              <a:tr h="749609">
                <a:tc>
                  <a:txBody>
                    <a:bodyPr/>
                    <a:lstStyle/>
                    <a:p>
                      <a:pPr fontAlgn="t" latinLnBrk="1"/>
                      <a:r>
                        <a:rPr lang="en-US" sz="1400" b="1" dirty="0">
                          <a:effectLst/>
                        </a:rPr>
                        <a:t>CARDIOPULMONARY ARREST MANAGEMENT TEAM ROLES</a:t>
                      </a:r>
                    </a:p>
                    <a:p>
                      <a:pPr fontAlgn="t" latinLnBrk="1"/>
                      <a:endParaRPr lang="en-US" sz="1400" b="0" dirty="0">
                        <a:effectLst/>
                        <a:latin typeface="Droid Sans"/>
                      </a:endParaRPr>
                    </a:p>
                    <a:p>
                      <a:pPr fontAlgn="t" latinLnBrk="1"/>
                      <a:endParaRPr lang="en-US" sz="1400" b="0" dirty="0">
                        <a:effectLst/>
                        <a:latin typeface="Droid Sans"/>
                      </a:endParaRPr>
                    </a:p>
                  </a:txBody>
                  <a:tcPr marL="37981" marR="37981" marT="37981" marB="37981"/>
                </a:tc>
                <a:extLst>
                  <a:ext uri="{0D108BD9-81ED-4DB2-BD59-A6C34878D82A}">
                    <a16:rowId xmlns:a16="http://schemas.microsoft.com/office/drawing/2014/main" val="3402098748"/>
                  </a:ext>
                </a:extLst>
              </a:tr>
              <a:tr h="6305193">
                <a:tc>
                  <a:txBody>
                    <a:bodyPr/>
                    <a:lstStyle/>
                    <a:p>
                      <a:pPr fontAlgn="t" latinLnBrk="0"/>
                      <a:r>
                        <a:rPr lang="en-US" sz="1400" b="1" dirty="0">
                          <a:effectLst/>
                        </a:rPr>
                        <a:t>The team should ideally consist of six members to perform critical roles </a:t>
                      </a:r>
                      <a:r>
                        <a:rPr lang="en-US" sz="1400" dirty="0">
                          <a:effectLst/>
                        </a:rPr>
                        <a:t>during cardiopulmonary arrest management. If a team has fewer members, the leader should prioritize tasks and assign team members to roles they're competent to perform.</a:t>
                      </a:r>
                    </a:p>
                    <a:p>
                      <a:pPr fontAlgn="t" latinLnBrk="0">
                        <a:spcBef>
                          <a:spcPts val="750"/>
                        </a:spcBef>
                        <a:spcAft>
                          <a:spcPts val="750"/>
                        </a:spcAft>
                        <a:buFont typeface="Arial" panose="020B0604020202020204" pitchFamily="34" charset="0"/>
                        <a:buChar char="•"/>
                      </a:pPr>
                      <a:r>
                        <a:rPr lang="en-US" sz="1400" b="1" dirty="0">
                          <a:effectLst/>
                        </a:rPr>
                        <a:t>Team leader:</a:t>
                      </a:r>
                      <a:r>
                        <a:rPr lang="en-US" sz="1400" dirty="0">
                          <a:effectLst/>
                        </a:rPr>
                        <a:t> Evaluates resources, assigns roles to team members, takes on roles not assigned, makes treatment decisions, monitors the patient's response to interventions, provides feedback to team members as needed, and models effective communication and professionalism</a:t>
                      </a:r>
                    </a:p>
                    <a:p>
                      <a:pPr fontAlgn="t" latinLnBrk="0">
                        <a:spcBef>
                          <a:spcPts val="750"/>
                        </a:spcBef>
                        <a:spcAft>
                          <a:spcPts val="750"/>
                        </a:spcAft>
                        <a:buFont typeface="Arial" panose="020B0604020202020204" pitchFamily="34" charset="0"/>
                        <a:buChar char="•"/>
                      </a:pPr>
                      <a:r>
                        <a:rPr lang="en-US" sz="1400" b="1" dirty="0">
                          <a:effectLst/>
                        </a:rPr>
                        <a:t>Compressor</a:t>
                      </a:r>
                      <a:r>
                        <a:rPr lang="en-US" sz="1400" dirty="0">
                          <a:effectLst/>
                        </a:rPr>
                        <a:t>: Assesses the patient, provides chest compressions, and alternates roles with the defibrillator (often the initial responder)</a:t>
                      </a:r>
                    </a:p>
                    <a:p>
                      <a:pPr fontAlgn="t" latinLnBrk="0">
                        <a:spcBef>
                          <a:spcPts val="750"/>
                        </a:spcBef>
                        <a:spcAft>
                          <a:spcPts val="750"/>
                        </a:spcAft>
                        <a:buFont typeface="Arial" panose="020B0604020202020204" pitchFamily="34" charset="0"/>
                        <a:buChar char="•"/>
                      </a:pPr>
                      <a:r>
                        <a:rPr lang="en-US" sz="1400" b="1" dirty="0">
                          <a:effectLst/>
                        </a:rPr>
                        <a:t>Ventilator</a:t>
                      </a:r>
                      <a:r>
                        <a:rPr lang="en-US" sz="1400" dirty="0">
                          <a:effectLst/>
                        </a:rPr>
                        <a:t>: Opens and manages the patient's airway and provides bag-mask ventilation</a:t>
                      </a:r>
                    </a:p>
                    <a:p>
                      <a:pPr fontAlgn="t" latinLnBrk="0">
                        <a:spcBef>
                          <a:spcPts val="750"/>
                        </a:spcBef>
                        <a:spcAft>
                          <a:spcPts val="750"/>
                        </a:spcAft>
                        <a:buFont typeface="Arial" panose="020B0604020202020204" pitchFamily="34" charset="0"/>
                        <a:buChar char="•"/>
                      </a:pPr>
                      <a:r>
                        <a:rPr lang="en-US" sz="1400" b="1" dirty="0">
                          <a:effectLst/>
                        </a:rPr>
                        <a:t>Defibrillator</a:t>
                      </a:r>
                      <a:r>
                        <a:rPr lang="en-US" sz="1400" dirty="0">
                          <a:effectLst/>
                        </a:rPr>
                        <a:t>: Operates the monitor and defibrillator and alternates roles with the compressor</a:t>
                      </a:r>
                    </a:p>
                    <a:p>
                      <a:pPr fontAlgn="t" latinLnBrk="0">
                        <a:spcBef>
                          <a:spcPts val="750"/>
                        </a:spcBef>
                        <a:spcAft>
                          <a:spcPts val="750"/>
                        </a:spcAft>
                        <a:buFont typeface="Arial" panose="020B0604020202020204" pitchFamily="34" charset="0"/>
                        <a:buChar char="•"/>
                      </a:pPr>
                      <a:r>
                        <a:rPr lang="en-US" sz="1400" b="1" dirty="0">
                          <a:effectLst/>
                        </a:rPr>
                        <a:t>Medication administrator</a:t>
                      </a:r>
                      <a:r>
                        <a:rPr lang="en-US" sz="1400" dirty="0">
                          <a:effectLst/>
                        </a:rPr>
                        <a:t>: Initiates and manages IV (or </a:t>
                      </a:r>
                      <a:r>
                        <a:rPr lang="en-US" sz="1400" dirty="0" err="1">
                          <a:effectLst/>
                        </a:rPr>
                        <a:t>intraosseous</a:t>
                      </a:r>
                      <a:r>
                        <a:rPr lang="en-US" sz="1400" dirty="0">
                          <a:effectLst/>
                        </a:rPr>
                        <a:t>) access and prepares and administers medications</a:t>
                      </a:r>
                    </a:p>
                    <a:p>
                      <a:pPr fontAlgn="t" latinLnBrk="0">
                        <a:spcBef>
                          <a:spcPts val="750"/>
                        </a:spcBef>
                        <a:spcAft>
                          <a:spcPts val="750"/>
                        </a:spcAft>
                        <a:buFont typeface="Arial" panose="020B0604020202020204" pitchFamily="34" charset="0"/>
                        <a:buChar char="•"/>
                      </a:pPr>
                      <a:r>
                        <a:rPr lang="en-US" sz="1400" b="1" dirty="0">
                          <a:effectLst/>
                        </a:rPr>
                        <a:t>Recorder</a:t>
                      </a:r>
                      <a:r>
                        <a:rPr lang="en-US" sz="1400" dirty="0">
                          <a:effectLst/>
                        </a:rPr>
                        <a:t>: Documents the time of interventions, medication administration, and interruptions in compressions and announces when medications and interventions are next due</a:t>
                      </a:r>
                      <a:endParaRPr lang="en-US" sz="1400" b="0" dirty="0">
                        <a:effectLst/>
                        <a:latin typeface="Droid Sans"/>
                      </a:endParaRPr>
                    </a:p>
                  </a:txBody>
                  <a:tcPr marL="37981" marR="37981" marT="37981" marB="37981"/>
                </a:tc>
                <a:extLst>
                  <a:ext uri="{0D108BD9-81ED-4DB2-BD59-A6C34878D82A}">
                    <a16:rowId xmlns:a16="http://schemas.microsoft.com/office/drawing/2014/main" val="4118185303"/>
                  </a:ext>
                </a:extLst>
              </a:tr>
            </a:tbl>
          </a:graphicData>
        </a:graphic>
      </p:graphicFrame>
    </p:spTree>
    <p:extLst>
      <p:ext uri="{BB962C8B-B14F-4D97-AF65-F5344CB8AC3E}">
        <p14:creationId xmlns:p14="http://schemas.microsoft.com/office/powerpoint/2010/main" val="1408418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69C7CF-7724-163A-E285-88FC39ACB2A6}"/>
              </a:ext>
            </a:extLst>
          </p:cNvPr>
          <p:cNvSpPr>
            <a:spLocks noGrp="1"/>
          </p:cNvSpPr>
          <p:nvPr>
            <p:ph type="title"/>
          </p:nvPr>
        </p:nvSpPr>
        <p:spPr>
          <a:xfrm>
            <a:off x="804672" y="802955"/>
            <a:ext cx="4977976" cy="1454051"/>
          </a:xfrm>
        </p:spPr>
        <p:txBody>
          <a:bodyPr>
            <a:normAutofit/>
          </a:bodyPr>
          <a:lstStyle/>
          <a:p>
            <a:endParaRPr lang="en-JO" sz="3600">
              <a:solidFill>
                <a:schemeClr val="tx2"/>
              </a:solidFill>
            </a:endParaRPr>
          </a:p>
        </p:txBody>
      </p:sp>
      <p:sp>
        <p:nvSpPr>
          <p:cNvPr id="3" name="Content Placeholder 2">
            <a:extLst>
              <a:ext uri="{FF2B5EF4-FFF2-40B4-BE49-F238E27FC236}">
                <a16:creationId xmlns:a16="http://schemas.microsoft.com/office/drawing/2014/main" id="{4BE41E8F-00E9-7DCD-3C2F-878C9A4D1EAD}"/>
              </a:ext>
            </a:extLst>
          </p:cNvPr>
          <p:cNvSpPr>
            <a:spLocks noGrp="1"/>
          </p:cNvSpPr>
          <p:nvPr>
            <p:ph idx="1"/>
          </p:nvPr>
        </p:nvSpPr>
        <p:spPr>
          <a:xfrm>
            <a:off x="804672" y="2669305"/>
            <a:ext cx="5822102" cy="3391666"/>
          </a:xfrm>
        </p:spPr>
        <p:txBody>
          <a:bodyPr anchor="ctr">
            <a:normAutofit/>
          </a:bodyPr>
          <a:lstStyle/>
          <a:p>
            <a:r>
              <a:rPr lang="en-US" sz="1800" b="0" i="0" u="none" strike="noStrike" dirty="0">
                <a:solidFill>
                  <a:schemeClr val="tx2"/>
                </a:solidFill>
                <a:effectLst/>
                <a:latin typeface="Droid Sans"/>
              </a:rPr>
              <a:t>Determine whether the patient has a </a:t>
            </a:r>
            <a:r>
              <a:rPr lang="en-US" sz="1800" b="0" i="0" u="none" strike="noStrike" dirty="0">
                <a:solidFill>
                  <a:schemeClr val="tx2"/>
                </a:solidFill>
                <a:effectLst/>
                <a:highlight>
                  <a:srgbClr val="FFFF00"/>
                </a:highlight>
                <a:latin typeface="Droid Sans"/>
              </a:rPr>
              <a:t>shockable</a:t>
            </a:r>
            <a:r>
              <a:rPr lang="en-US" sz="1800" b="0" i="0" u="none" strike="noStrike" dirty="0">
                <a:solidFill>
                  <a:schemeClr val="tx2"/>
                </a:solidFill>
                <a:effectLst/>
                <a:latin typeface="Droid Sans"/>
              </a:rPr>
              <a:t> or an </a:t>
            </a:r>
            <a:r>
              <a:rPr lang="en-US" sz="1800" b="0" i="0" u="none" strike="noStrike" dirty="0" err="1">
                <a:solidFill>
                  <a:schemeClr val="tx2"/>
                </a:solidFill>
                <a:effectLst/>
                <a:highlight>
                  <a:srgbClr val="FFFF00"/>
                </a:highlight>
                <a:latin typeface="Droid Sans"/>
              </a:rPr>
              <a:t>unshockable</a:t>
            </a:r>
            <a:r>
              <a:rPr lang="en-US" sz="1800" b="0" i="0" u="none" strike="noStrike" dirty="0">
                <a:solidFill>
                  <a:schemeClr val="tx2"/>
                </a:solidFill>
                <a:effectLst/>
                <a:latin typeface="Droid Sans"/>
              </a:rPr>
              <a:t> rhythm</a:t>
            </a:r>
          </a:p>
          <a:p>
            <a:endParaRPr lang="en-US" sz="1800" b="0" i="0" u="none" strike="noStrike" dirty="0">
              <a:solidFill>
                <a:schemeClr val="tx2"/>
              </a:solidFill>
              <a:effectLst/>
              <a:latin typeface="Droid Sans"/>
            </a:endParaRPr>
          </a:p>
          <a:p>
            <a:r>
              <a:rPr lang="en-US" sz="1800" b="0" i="0" u="none" strike="noStrike" dirty="0">
                <a:solidFill>
                  <a:schemeClr val="tx2"/>
                </a:solidFill>
                <a:effectLst/>
                <a:latin typeface="Droid Sans"/>
              </a:rPr>
              <a:t> For a shockable rhythm, follow the advanced cardiac life support (ACLS) protocol for defibrillation. Then resume CPR immediately. </a:t>
            </a:r>
          </a:p>
          <a:p>
            <a:endParaRPr lang="en-US" sz="1800" b="0" i="0" u="none" strike="noStrike" dirty="0">
              <a:solidFill>
                <a:schemeClr val="tx2"/>
              </a:solidFill>
              <a:effectLst/>
              <a:latin typeface="Droid Sans"/>
            </a:endParaRPr>
          </a:p>
          <a:p>
            <a:r>
              <a:rPr lang="en-US" sz="1800" b="0" i="0" u="none" strike="noStrike" dirty="0">
                <a:solidFill>
                  <a:schemeClr val="tx2"/>
                </a:solidFill>
                <a:effectLst/>
                <a:latin typeface="Droid Sans"/>
              </a:rPr>
              <a:t>For an </a:t>
            </a:r>
            <a:r>
              <a:rPr lang="en-US" sz="1800" b="0" i="0" u="none" strike="noStrike" dirty="0" err="1">
                <a:solidFill>
                  <a:schemeClr val="tx2"/>
                </a:solidFill>
                <a:effectLst/>
                <a:latin typeface="Droid Sans"/>
              </a:rPr>
              <a:t>unshockable</a:t>
            </a:r>
            <a:r>
              <a:rPr lang="en-US" sz="1800" b="0" i="0" u="none" strike="noStrike" dirty="0">
                <a:solidFill>
                  <a:schemeClr val="tx2"/>
                </a:solidFill>
                <a:effectLst/>
                <a:latin typeface="Droid Sans"/>
              </a:rPr>
              <a:t> rhythm, resume CPR immediately. After five cycles of CPR, check the patient's rhythm. Perform a pulse check if you observe an organized rhythm on the </a:t>
            </a:r>
            <a:r>
              <a:rPr lang="en-US" sz="1800" b="0" i="0" u="none" strike="noStrike" dirty="0" err="1">
                <a:solidFill>
                  <a:schemeClr val="tx2"/>
                </a:solidFill>
                <a:effectLst/>
                <a:latin typeface="Droid Sans"/>
              </a:rPr>
              <a:t>monito</a:t>
            </a:r>
            <a:endParaRPr lang="en-JO" sz="18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Heart with Pulse">
            <a:extLst>
              <a:ext uri="{FF2B5EF4-FFF2-40B4-BE49-F238E27FC236}">
                <a16:creationId xmlns:a16="http://schemas.microsoft.com/office/drawing/2014/main" id="{DEACB993-6568-D46C-2DBD-5DCB56C03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55271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C533A1-C17E-8290-B582-73ECBE9AE4E2}"/>
              </a:ext>
            </a:extLst>
          </p:cNvPr>
          <p:cNvSpPr>
            <a:spLocks noGrp="1"/>
          </p:cNvSpPr>
          <p:nvPr>
            <p:ph type="title"/>
          </p:nvPr>
        </p:nvSpPr>
        <p:spPr>
          <a:xfrm>
            <a:off x="717422" y="1901764"/>
            <a:ext cx="2764102" cy="2678260"/>
          </a:xfrm>
          <a:noFill/>
        </p:spPr>
        <p:txBody>
          <a:bodyPr vert="horz" lIns="91440" tIns="45720" rIns="91440" bIns="45720" rtlCol="0" anchor="ctr">
            <a:normAutofit/>
          </a:bodyPr>
          <a:lstStyle/>
          <a:p>
            <a:pPr algn="ctr"/>
            <a:r>
              <a:rPr lang="en-US" sz="3100" b="0" i="0" u="none" strike="noStrike" kern="1200">
                <a:solidFill>
                  <a:srgbClr val="FFFFFF"/>
                </a:solidFill>
                <a:effectLst/>
                <a:latin typeface="+mj-lt"/>
                <a:ea typeface="+mj-ea"/>
                <a:cs typeface="+mj-cs"/>
              </a:rPr>
              <a:t>step-by-step guide for CPR as recommended by the AHA</a:t>
            </a:r>
            <a:endParaRPr lang="en-US" sz="3100" kern="1200">
              <a:solidFill>
                <a:srgbClr val="FFFFFF"/>
              </a:solidFill>
              <a:latin typeface="+mj-lt"/>
              <a:ea typeface="+mj-ea"/>
              <a:cs typeface="+mj-cs"/>
            </a:endParaRPr>
          </a:p>
        </p:txBody>
      </p:sp>
      <p:pic>
        <p:nvPicPr>
          <p:cNvPr id="6" name="Content Placeholder 5">
            <a:extLst>
              <a:ext uri="{FF2B5EF4-FFF2-40B4-BE49-F238E27FC236}">
                <a16:creationId xmlns:a16="http://schemas.microsoft.com/office/drawing/2014/main" id="{2184058C-D21F-FE38-53F5-E42744F156B1}"/>
              </a:ext>
            </a:extLst>
          </p:cNvPr>
          <p:cNvPicPr>
            <a:picLocks noGrp="1" noChangeAspect="1"/>
          </p:cNvPicPr>
          <p:nvPr>
            <p:ph idx="1"/>
          </p:nvPr>
        </p:nvPicPr>
        <p:blipFill>
          <a:blip r:embed="rId2"/>
          <a:stretch>
            <a:fillRect/>
          </a:stretch>
        </p:blipFill>
        <p:spPr>
          <a:xfrm>
            <a:off x="4216526" y="-95250"/>
            <a:ext cx="7258051" cy="6858000"/>
          </a:xfrm>
          <a:prstGeom prst="rect">
            <a:avLst/>
          </a:prstGeom>
        </p:spPr>
      </p:pic>
    </p:spTree>
    <p:extLst>
      <p:ext uri="{BB962C8B-B14F-4D97-AF65-F5344CB8AC3E}">
        <p14:creationId xmlns:p14="http://schemas.microsoft.com/office/powerpoint/2010/main" val="3172479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E9ECB6CF-441A-4E3F-EC40-899F691F27B6}"/>
              </a:ext>
            </a:extLst>
          </p:cNvPr>
          <p:cNvPicPr>
            <a:picLocks noGrp="1" noChangeAspect="1"/>
          </p:cNvPicPr>
          <p:nvPr>
            <p:ph idx="1"/>
          </p:nvPr>
        </p:nvPicPr>
        <p:blipFill>
          <a:blip r:embed="rId2"/>
          <a:stretch>
            <a:fillRect/>
          </a:stretch>
        </p:blipFill>
        <p:spPr>
          <a:xfrm>
            <a:off x="1318664" y="1"/>
            <a:ext cx="9843967" cy="6858000"/>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9116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19D13A-99EB-730D-6367-CEF038A3BC7D}"/>
              </a:ext>
            </a:extLst>
          </p:cNvPr>
          <p:cNvSpPr>
            <a:spLocks noGrp="1"/>
          </p:cNvSpPr>
          <p:nvPr>
            <p:ph type="title"/>
          </p:nvPr>
        </p:nvSpPr>
        <p:spPr>
          <a:xfrm>
            <a:off x="1179576" y="1163848"/>
            <a:ext cx="9829800" cy="1325880"/>
          </a:xfrm>
        </p:spPr>
        <p:txBody>
          <a:bodyPr anchor="b">
            <a:normAutofit/>
          </a:bodyPr>
          <a:lstStyle/>
          <a:p>
            <a:pPr algn="ctr"/>
            <a:r>
              <a:rPr lang="en-US" sz="3600" b="0" i="0" u="none" strike="noStrike">
                <a:solidFill>
                  <a:schemeClr val="tx2"/>
                </a:solidFill>
                <a:effectLst/>
                <a:highlight>
                  <a:srgbClr val="FFFF00"/>
                </a:highlight>
                <a:latin typeface="Droid Sans"/>
              </a:rPr>
              <a:t>shockable</a:t>
            </a:r>
            <a:endParaRPr lang="en-JO" sz="3600">
              <a:solidFill>
                <a:schemeClr val="tx2"/>
              </a:solidFill>
            </a:endParaRPr>
          </a:p>
        </p:txBody>
      </p:sp>
      <p:grpSp>
        <p:nvGrpSpPr>
          <p:cNvPr id="21" name="Group 20">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22" name="Freeform: Shape 21">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3BDF956C-5437-B20C-A8D1-697310744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2" y="3419417"/>
            <a:ext cx="4834790" cy="3217333"/>
          </a:xfrm>
          <a:prstGeom prst="rect">
            <a:avLst/>
          </a:prstGeom>
        </p:spPr>
      </p:pic>
      <p:sp>
        <p:nvSpPr>
          <p:cNvPr id="3" name="Content Placeholder 2">
            <a:extLst>
              <a:ext uri="{FF2B5EF4-FFF2-40B4-BE49-F238E27FC236}">
                <a16:creationId xmlns:a16="http://schemas.microsoft.com/office/drawing/2014/main" id="{FD80F881-7689-F017-7CD4-B979A7662352}"/>
              </a:ext>
            </a:extLst>
          </p:cNvPr>
          <p:cNvSpPr>
            <a:spLocks noGrp="1"/>
          </p:cNvSpPr>
          <p:nvPr>
            <p:ph idx="1"/>
          </p:nvPr>
        </p:nvSpPr>
        <p:spPr>
          <a:xfrm>
            <a:off x="5080000" y="2827418"/>
            <a:ext cx="6304071" cy="4045809"/>
          </a:xfrm>
        </p:spPr>
        <p:txBody>
          <a:bodyPr anchor="ctr">
            <a:normAutofit/>
          </a:bodyPr>
          <a:lstStyle/>
          <a:p>
            <a:r>
              <a:rPr lang="en-US" sz="1800" dirty="0">
                <a:solidFill>
                  <a:schemeClr val="tx2"/>
                </a:solidFill>
              </a:rPr>
              <a:t>VT</a:t>
            </a:r>
          </a:p>
          <a:p>
            <a:r>
              <a:rPr lang="en-US" sz="1800" dirty="0">
                <a:solidFill>
                  <a:schemeClr val="tx2"/>
                </a:solidFill>
              </a:rPr>
              <a:t>VF</a:t>
            </a:r>
            <a:endParaRPr lang="en-JO" sz="1800" dirty="0">
              <a:solidFill>
                <a:schemeClr val="tx2"/>
              </a:solidFill>
            </a:endParaRPr>
          </a:p>
        </p:txBody>
      </p:sp>
      <p:grpSp>
        <p:nvGrpSpPr>
          <p:cNvPr id="27" name="Group 26">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28" name="Freeform: Shape 27">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1" name="Freeform: Shape 30">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05409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Content Placeholder 5">
            <a:extLst>
              <a:ext uri="{FF2B5EF4-FFF2-40B4-BE49-F238E27FC236}">
                <a16:creationId xmlns:a16="http://schemas.microsoft.com/office/drawing/2014/main" id="{BF028DFA-0339-BBE5-B4E1-6ED7AB34F825}"/>
              </a:ext>
            </a:extLst>
          </p:cNvPr>
          <p:cNvPicPr>
            <a:picLocks noGrp="1" noChangeAspect="1"/>
          </p:cNvPicPr>
          <p:nvPr>
            <p:ph idx="1"/>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10664769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Content Placeholder 8">
            <a:extLst>
              <a:ext uri="{FF2B5EF4-FFF2-40B4-BE49-F238E27FC236}">
                <a16:creationId xmlns:a16="http://schemas.microsoft.com/office/drawing/2014/main" id="{28917EE0-AA8C-6AAF-E36C-8DF87BC3FD4C}"/>
              </a:ext>
            </a:extLst>
          </p:cNvPr>
          <p:cNvPicPr>
            <a:picLocks noGrp="1" noChangeAspect="1"/>
          </p:cNvPicPr>
          <p:nvPr>
            <p:ph idx="1"/>
          </p:nvPr>
        </p:nvPicPr>
        <p:blipFill>
          <a:blip r:embed="rId2"/>
          <a:srcRect t="10212" b="5534"/>
          <a:stretch/>
        </p:blipFill>
        <p:spPr>
          <a:xfrm>
            <a:off x="20" y="1282"/>
            <a:ext cx="12191980" cy="6856718"/>
          </a:xfrm>
          <a:prstGeom prst="rect">
            <a:avLst/>
          </a:prstGeom>
        </p:spPr>
      </p:pic>
    </p:spTree>
    <p:extLst>
      <p:ext uri="{BB962C8B-B14F-4D97-AF65-F5344CB8AC3E}">
        <p14:creationId xmlns:p14="http://schemas.microsoft.com/office/powerpoint/2010/main" val="2361260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9F4EDC-4561-3B1D-C69A-09FFCDCD2037}"/>
              </a:ext>
            </a:extLst>
          </p:cNvPr>
          <p:cNvSpPr>
            <a:spLocks noGrp="1"/>
          </p:cNvSpPr>
          <p:nvPr>
            <p:ph type="title"/>
          </p:nvPr>
        </p:nvSpPr>
        <p:spPr>
          <a:xfrm>
            <a:off x="1179576" y="1163848"/>
            <a:ext cx="9829800" cy="1325880"/>
          </a:xfrm>
        </p:spPr>
        <p:txBody>
          <a:bodyPr anchor="b">
            <a:normAutofit/>
          </a:bodyPr>
          <a:lstStyle/>
          <a:p>
            <a:pPr algn="ctr"/>
            <a:r>
              <a:rPr lang="en-US" sz="3600" b="0" i="0" u="none" strike="noStrike">
                <a:solidFill>
                  <a:schemeClr val="tx2"/>
                </a:solidFill>
                <a:effectLst/>
                <a:highlight>
                  <a:srgbClr val="FFFF00"/>
                </a:highlight>
                <a:latin typeface="Droid Sans"/>
              </a:rPr>
              <a:t>Unshockable</a:t>
            </a:r>
            <a:endParaRPr lang="en-JO" sz="3600">
              <a:solidFill>
                <a:schemeClr val="tx2"/>
              </a:solidFill>
            </a:endParaRPr>
          </a:p>
        </p:txBody>
      </p:sp>
      <p:grpSp>
        <p:nvGrpSpPr>
          <p:cNvPr id="13" name="Group 12">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14" name="Freeform: Shape 13">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6EE1503F-3722-2278-435E-1472F53B6B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82" y="4867397"/>
            <a:ext cx="4341190" cy="1325880"/>
          </a:xfrm>
          <a:prstGeom prst="rect">
            <a:avLst/>
          </a:prstGeom>
        </p:spPr>
      </p:pic>
      <p:sp>
        <p:nvSpPr>
          <p:cNvPr id="3" name="Content Placeholder 2">
            <a:extLst>
              <a:ext uri="{FF2B5EF4-FFF2-40B4-BE49-F238E27FC236}">
                <a16:creationId xmlns:a16="http://schemas.microsoft.com/office/drawing/2014/main" id="{4467CE6D-4F12-D51C-DF82-88322714CC42}"/>
              </a:ext>
            </a:extLst>
          </p:cNvPr>
          <p:cNvSpPr>
            <a:spLocks noGrp="1"/>
          </p:cNvSpPr>
          <p:nvPr>
            <p:ph idx="1"/>
          </p:nvPr>
        </p:nvSpPr>
        <p:spPr>
          <a:xfrm>
            <a:off x="6354871" y="2827419"/>
            <a:ext cx="5029200" cy="3227626"/>
          </a:xfrm>
        </p:spPr>
        <p:txBody>
          <a:bodyPr anchor="ctr">
            <a:normAutofit/>
          </a:bodyPr>
          <a:lstStyle/>
          <a:p>
            <a:r>
              <a:rPr lang="en-US" sz="1800" dirty="0" err="1">
                <a:solidFill>
                  <a:schemeClr val="tx2"/>
                </a:solidFill>
              </a:rPr>
              <a:t>Asystole</a:t>
            </a:r>
            <a:endParaRPr lang="en-US" sz="1800" dirty="0">
              <a:solidFill>
                <a:schemeClr val="tx2"/>
              </a:solidFill>
            </a:endParaRPr>
          </a:p>
          <a:p>
            <a:r>
              <a:rPr lang="en-US" sz="1800" dirty="0">
                <a:solidFill>
                  <a:schemeClr val="tx2"/>
                </a:solidFill>
              </a:rPr>
              <a:t>Pulseless electrical activity  PEA</a:t>
            </a:r>
            <a:endParaRPr lang="en-JO" sz="1800" dirty="0">
              <a:solidFill>
                <a:schemeClr val="tx2"/>
              </a:solidFill>
            </a:endParaRPr>
          </a:p>
        </p:txBody>
      </p:sp>
      <p:grpSp>
        <p:nvGrpSpPr>
          <p:cNvPr id="19" name="Group 18">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20" name="Freeform: Shape 19">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59942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53D253A2-1806-CC1D-41C3-F5F9B14B1C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4780" y="1259921"/>
            <a:ext cx="10300732" cy="4338157"/>
          </a:xfrm>
          <a:prstGeom prst="rect">
            <a:avLst/>
          </a:prstGeom>
        </p:spPr>
      </p:pic>
    </p:spTree>
    <p:extLst>
      <p:ext uri="{BB962C8B-B14F-4D97-AF65-F5344CB8AC3E}">
        <p14:creationId xmlns:p14="http://schemas.microsoft.com/office/powerpoint/2010/main" val="452592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Content Placeholder 5">
            <a:extLst>
              <a:ext uri="{FF2B5EF4-FFF2-40B4-BE49-F238E27FC236}">
                <a16:creationId xmlns:a16="http://schemas.microsoft.com/office/drawing/2014/main" id="{EA39858E-4794-688D-F26E-ACA93316664C}"/>
              </a:ext>
            </a:extLst>
          </p:cNvPr>
          <p:cNvPicPr>
            <a:picLocks noGrp="1" noChangeAspect="1"/>
          </p:cNvPicPr>
          <p:nvPr>
            <p:ph idx="1"/>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14710513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9EF5AB0F-A6DA-90C6-24B0-8F91D83822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06850" y="643466"/>
            <a:ext cx="4178300" cy="5571067"/>
          </a:xfrm>
          <a:prstGeom prst="rect">
            <a:avLst/>
          </a:prstGeom>
        </p:spPr>
      </p:pic>
    </p:spTree>
    <p:extLst>
      <p:ext uri="{BB962C8B-B14F-4D97-AF65-F5344CB8AC3E}">
        <p14:creationId xmlns:p14="http://schemas.microsoft.com/office/powerpoint/2010/main" val="1822498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C80C-AB2E-C2CE-AE8E-7F7E5B18D2A4}"/>
              </a:ext>
            </a:extLst>
          </p:cNvPr>
          <p:cNvSpPr>
            <a:spLocks noGrp="1"/>
          </p:cNvSpPr>
          <p:nvPr>
            <p:ph type="title"/>
          </p:nvPr>
        </p:nvSpPr>
        <p:spPr>
          <a:xfrm>
            <a:off x="7910283" y="741391"/>
            <a:ext cx="3397017" cy="1616203"/>
          </a:xfrm>
        </p:spPr>
        <p:txBody>
          <a:bodyPr anchor="b">
            <a:normAutofit/>
          </a:bodyPr>
          <a:lstStyle/>
          <a:p>
            <a:endParaRPr lang="en-JO" sz="3200"/>
          </a:p>
        </p:txBody>
      </p:sp>
      <p:pic>
        <p:nvPicPr>
          <p:cNvPr id="5" name="Content Placeholder 4">
            <a:extLst>
              <a:ext uri="{FF2B5EF4-FFF2-40B4-BE49-F238E27FC236}">
                <a16:creationId xmlns:a16="http://schemas.microsoft.com/office/drawing/2014/main" id="{4B8342A2-4F47-81CB-1EB5-A41D46920491}"/>
              </a:ext>
            </a:extLst>
          </p:cNvPr>
          <p:cNvPicPr>
            <a:picLocks noChangeAspect="1"/>
          </p:cNvPicPr>
          <p:nvPr/>
        </p:nvPicPr>
        <p:blipFill>
          <a:blip r:embed="rId2">
            <a:extLst>
              <a:ext uri="{28A0092B-C50C-407E-A947-70E740481C1C}">
                <a14:useLocalDpi xmlns:a14="http://schemas.microsoft.com/office/drawing/2010/main" val="0"/>
              </a:ext>
            </a:extLst>
          </a:blip>
          <a:srcRect l="28856" r="-1" b="-1"/>
          <a:stretch/>
        </p:blipFill>
        <p:spPr>
          <a:xfrm>
            <a:off x="0" y="0"/>
            <a:ext cx="12192000" cy="6734637"/>
          </a:xfrm>
          <a:prstGeom prst="rect">
            <a:avLst/>
          </a:prstGeom>
        </p:spPr>
      </p:pic>
      <p:grpSp>
        <p:nvGrpSpPr>
          <p:cNvPr id="12" name="Group 11">
            <a:extLst>
              <a:ext uri="{FF2B5EF4-FFF2-40B4-BE49-F238E27FC236}">
                <a16:creationId xmlns:a16="http://schemas.microsoft.com/office/drawing/2014/main" id="{BE589684-54CA-64D8-C963-5F19FF75BF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4697" y="5858828"/>
            <a:ext cx="6406903" cy="123363"/>
            <a:chOff x="7015162" y="5858828"/>
            <a:chExt cx="4300544" cy="123363"/>
          </a:xfrm>
        </p:grpSpPr>
        <p:sp>
          <p:nvSpPr>
            <p:cNvPr id="7" name="Rectangle 6">
              <a:extLst>
                <a:ext uri="{FF2B5EF4-FFF2-40B4-BE49-F238E27FC236}">
                  <a16:creationId xmlns:a16="http://schemas.microsoft.com/office/drawing/2014/main" id="{9B56B8E8-B789-DA4D-E4BE-03FA3165B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255D907-377D-0DF9-B4A4-4B44C46FB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8">
            <a:extLst>
              <a:ext uri="{FF2B5EF4-FFF2-40B4-BE49-F238E27FC236}">
                <a16:creationId xmlns:a16="http://schemas.microsoft.com/office/drawing/2014/main" id="{97113270-0AE3-B498-789E-C230498C7C12}"/>
              </a:ext>
            </a:extLst>
          </p:cNvPr>
          <p:cNvSpPr>
            <a:spLocks noGrp="1"/>
          </p:cNvSpPr>
          <p:nvPr>
            <p:ph idx="1"/>
          </p:nvPr>
        </p:nvSpPr>
        <p:spPr>
          <a:xfrm>
            <a:off x="7910284" y="2533476"/>
            <a:ext cx="3405415" cy="3447832"/>
          </a:xfrm>
        </p:spPr>
        <p:txBody>
          <a:bodyPr anchor="t">
            <a:normAutofit/>
          </a:bodyPr>
          <a:lstStyle/>
          <a:p>
            <a:endParaRPr lang="en-US" sz="2000"/>
          </a:p>
        </p:txBody>
      </p:sp>
    </p:spTree>
    <p:extLst>
      <p:ext uri="{BB962C8B-B14F-4D97-AF65-F5344CB8AC3E}">
        <p14:creationId xmlns:p14="http://schemas.microsoft.com/office/powerpoint/2010/main" val="78806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0EF7-1E13-DF71-4C7C-0D72329967DF}"/>
              </a:ext>
            </a:extLst>
          </p:cNvPr>
          <p:cNvSpPr>
            <a:spLocks noGrp="1"/>
          </p:cNvSpPr>
          <p:nvPr>
            <p:ph type="title"/>
          </p:nvPr>
        </p:nvSpPr>
        <p:spPr>
          <a:xfrm>
            <a:off x="481013" y="3752849"/>
            <a:ext cx="3290887" cy="2452687"/>
          </a:xfrm>
        </p:spPr>
        <p:txBody>
          <a:bodyPr anchor="ctr">
            <a:normAutofit/>
          </a:bodyPr>
          <a:lstStyle/>
          <a:p>
            <a:r>
              <a:rPr lang="en-US" sz="3600"/>
              <a:t>Lippincot procedure</a:t>
            </a:r>
            <a:endParaRPr lang="en-JO" sz="3600"/>
          </a:p>
        </p:txBody>
      </p:sp>
      <p:pic>
        <p:nvPicPr>
          <p:cNvPr id="4" name="Picture 3">
            <a:extLst>
              <a:ext uri="{FF2B5EF4-FFF2-40B4-BE49-F238E27FC236}">
                <a16:creationId xmlns:a16="http://schemas.microsoft.com/office/drawing/2014/main" id="{D3C37955-3F31-7FB6-5EFF-BA0C0FDCB051}"/>
              </a:ext>
            </a:extLst>
          </p:cNvPr>
          <p:cNvPicPr>
            <a:picLocks noChangeAspect="1"/>
          </p:cNvPicPr>
          <p:nvPr/>
        </p:nvPicPr>
        <p:blipFill>
          <a:blip r:embed="rId2">
            <a:extLst>
              <a:ext uri="{28A0092B-C50C-407E-A947-70E740481C1C}">
                <a14:useLocalDpi xmlns:a14="http://schemas.microsoft.com/office/drawing/2010/main" val="0"/>
              </a:ext>
            </a:extLst>
          </a:blip>
          <a:srcRect t="351" r="2" b="2"/>
          <a:stretch/>
        </p:blipFill>
        <p:spPr>
          <a:xfrm>
            <a:off x="20" y="11"/>
            <a:ext cx="12191980" cy="197183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9DE4F3B-271E-45C8-7FBB-FF88AE1D463E}"/>
              </a:ext>
            </a:extLst>
          </p:cNvPr>
          <p:cNvSpPr>
            <a:spLocks noGrp="1"/>
          </p:cNvSpPr>
          <p:nvPr>
            <p:ph idx="1"/>
          </p:nvPr>
        </p:nvSpPr>
        <p:spPr>
          <a:xfrm>
            <a:off x="2506579" y="2640263"/>
            <a:ext cx="9202817" cy="4217725"/>
          </a:xfrm>
        </p:spPr>
        <p:txBody>
          <a:bodyPr anchor="ctr">
            <a:normAutofit/>
          </a:bodyPr>
          <a:lstStyle/>
          <a:p>
            <a:pPr latinLnBrk="0"/>
            <a:r>
              <a:rPr lang="en-US" sz="1800" b="0" i="0" u="none" strike="noStrike" dirty="0">
                <a:effectLst/>
                <a:latin typeface="Droid Sans"/>
              </a:rPr>
              <a:t>Perform hand hygiene.</a:t>
            </a:r>
          </a:p>
          <a:p>
            <a:pPr latinLnBrk="0"/>
            <a:r>
              <a:rPr lang="en-US" sz="1800" b="0" i="0" u="none" strike="noStrike" dirty="0">
                <a:effectLst/>
                <a:latin typeface="Droid Sans"/>
              </a:rPr>
              <a:t>Put on personal protective equipment, as needed and available, </a:t>
            </a:r>
            <a:r>
              <a:rPr lang="en-US" sz="1800" b="0" i="1" u="none" strike="noStrike" dirty="0">
                <a:effectLst/>
                <a:latin typeface="Droid Sans"/>
              </a:rPr>
              <a:t>to comply with standard precaution</a:t>
            </a:r>
          </a:p>
          <a:p>
            <a:pPr latinLnBrk="0"/>
            <a:endParaRPr lang="en-US" sz="1800" b="0" i="0" u="none" strike="noStrike" dirty="0">
              <a:effectLst/>
              <a:latin typeface="Droid Sans"/>
            </a:endParaRPr>
          </a:p>
          <a:p>
            <a:pPr latinLnBrk="0"/>
            <a:r>
              <a:rPr lang="en-US" sz="1800" b="1" i="0" u="none" strike="noStrike" dirty="0">
                <a:effectLst/>
                <a:latin typeface="Droid Sans"/>
              </a:rPr>
              <a:t>Verify the safety of the environment </a:t>
            </a:r>
            <a:r>
              <a:rPr lang="en-US" sz="1800" i="0" u="none" strike="noStrike" dirty="0">
                <a:effectLst/>
                <a:latin typeface="Droid Sans"/>
              </a:rPr>
              <a:t>by quickly</a:t>
            </a:r>
            <a:r>
              <a:rPr lang="en-US" sz="1800" b="0" i="0" u="none" strike="noStrike" dirty="0">
                <a:effectLst/>
                <a:latin typeface="Droid Sans"/>
              </a:rPr>
              <a:t> scanning the patient's location and surroundings for imminent physical threats, such as toxic and electrical hazards.</a:t>
            </a:r>
          </a:p>
        </p:txBody>
      </p:sp>
    </p:spTree>
    <p:extLst>
      <p:ext uri="{BB962C8B-B14F-4D97-AF65-F5344CB8AC3E}">
        <p14:creationId xmlns:p14="http://schemas.microsoft.com/office/powerpoint/2010/main" val="290007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B960546-1D32-EE3C-639B-555C145A70FB}"/>
              </a:ext>
            </a:extLst>
          </p:cNvPr>
          <p:cNvSpPr>
            <a:spLocks noGrp="1"/>
          </p:cNvSpPr>
          <p:nvPr>
            <p:ph idx="1"/>
          </p:nvPr>
        </p:nvSpPr>
        <p:spPr>
          <a:xfrm>
            <a:off x="572493" y="2071316"/>
            <a:ext cx="6713552" cy="4119172"/>
          </a:xfrm>
        </p:spPr>
        <p:txBody>
          <a:bodyPr anchor="t">
            <a:normAutofit/>
          </a:bodyPr>
          <a:lstStyle/>
          <a:p>
            <a:r>
              <a:rPr lang="en-US" sz="2400" b="1" i="0" u="none" strike="noStrike" dirty="0">
                <a:solidFill>
                  <a:srgbClr val="000000"/>
                </a:solidFill>
                <a:effectLst/>
                <a:latin typeface="Droid Sans"/>
              </a:rPr>
              <a:t>Assess the patient for unresponsiveness</a:t>
            </a:r>
            <a:r>
              <a:rPr lang="en-US" sz="2400" b="0" i="0" u="none" strike="noStrike" dirty="0">
                <a:solidFill>
                  <a:srgbClr val="000000"/>
                </a:solidFill>
                <a:effectLst/>
                <a:latin typeface="Droid Sans"/>
              </a:rPr>
              <a:t> by tapping the patient on the shoulder and shouting, "Are you all right?" If the patient is unresponsive, </a:t>
            </a:r>
          </a:p>
          <a:p>
            <a:r>
              <a:rPr lang="en-US" sz="2400" b="1" i="0" u="none" strike="noStrike" dirty="0">
                <a:solidFill>
                  <a:srgbClr val="000000"/>
                </a:solidFill>
                <a:effectLst/>
                <a:latin typeface="Droid Sans"/>
              </a:rPr>
              <a:t>shout for help and activate the emergency response system via a mobile</a:t>
            </a:r>
            <a:r>
              <a:rPr lang="en-US" sz="2400" b="0" i="0" u="none" strike="noStrike" dirty="0">
                <a:solidFill>
                  <a:srgbClr val="000000"/>
                </a:solidFill>
                <a:effectLst/>
                <a:latin typeface="Droid Sans"/>
              </a:rPr>
              <a:t> device (if appropriate).</a:t>
            </a:r>
            <a:endParaRPr lang="en-US" sz="2200" dirty="0"/>
          </a:p>
        </p:txBody>
      </p:sp>
      <p:pic>
        <p:nvPicPr>
          <p:cNvPr id="6" name="Content Placeholder 5">
            <a:extLst>
              <a:ext uri="{FF2B5EF4-FFF2-40B4-BE49-F238E27FC236}">
                <a16:creationId xmlns:a16="http://schemas.microsoft.com/office/drawing/2014/main" id="{64434BEA-E5F8-7B33-E4FF-4B96A0BD6427}"/>
              </a:ext>
            </a:extLst>
          </p:cNvPr>
          <p:cNvPicPr>
            <a:picLocks noChangeAspect="1"/>
          </p:cNvPicPr>
          <p:nvPr/>
        </p:nvPicPr>
        <p:blipFill>
          <a:blip r:embed="rId2"/>
          <a:srcRect l="10208"/>
          <a:stretch/>
        </p:blipFill>
        <p:spPr>
          <a:xfrm>
            <a:off x="7675658" y="2093976"/>
            <a:ext cx="3941064" cy="4096512"/>
          </a:xfrm>
          <a:prstGeom prst="rect">
            <a:avLst/>
          </a:prstGeom>
        </p:spPr>
      </p:pic>
    </p:spTree>
    <p:extLst>
      <p:ext uri="{BB962C8B-B14F-4D97-AF65-F5344CB8AC3E}">
        <p14:creationId xmlns:p14="http://schemas.microsoft.com/office/powerpoint/2010/main" val="197947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CB31C5F-0C07-9426-5C2D-BEF5DA3BEE58}"/>
              </a:ext>
            </a:extLst>
          </p:cNvPr>
          <p:cNvSpPr>
            <a:spLocks noGrp="1"/>
          </p:cNvSpPr>
          <p:nvPr>
            <p:ph idx="1"/>
          </p:nvPr>
        </p:nvSpPr>
        <p:spPr>
          <a:xfrm>
            <a:off x="572493" y="2071316"/>
            <a:ext cx="6713552" cy="4119172"/>
          </a:xfrm>
        </p:spPr>
        <p:txBody>
          <a:bodyPr anchor="t">
            <a:normAutofit/>
          </a:bodyPr>
          <a:lstStyle/>
          <a:p>
            <a:endParaRPr lang="en-US" sz="1600" b="0" i="0" u="none" strike="noStrike" dirty="0">
              <a:solidFill>
                <a:srgbClr val="000000"/>
              </a:solidFill>
              <a:effectLst/>
              <a:latin typeface="Droid Sans"/>
            </a:endParaRPr>
          </a:p>
          <a:p>
            <a:r>
              <a:rPr lang="en-US" sz="1600" b="0" i="0" u="none" strike="noStrike" dirty="0">
                <a:solidFill>
                  <a:srgbClr val="000000"/>
                </a:solidFill>
                <a:effectLst/>
                <a:latin typeface="Droid Sans"/>
              </a:rPr>
              <a:t>Check to see whether the patient is </a:t>
            </a:r>
            <a:r>
              <a:rPr lang="en-US" sz="1600" b="0" i="0" u="none" strike="noStrike" dirty="0" err="1">
                <a:solidFill>
                  <a:srgbClr val="000000"/>
                </a:solidFill>
                <a:effectLst/>
                <a:latin typeface="Droid Sans"/>
              </a:rPr>
              <a:t>apneic</a:t>
            </a:r>
            <a:r>
              <a:rPr lang="en-US" sz="1600" b="0" i="0" u="none" strike="noStrike" dirty="0">
                <a:solidFill>
                  <a:srgbClr val="000000"/>
                </a:solidFill>
                <a:effectLst/>
                <a:latin typeface="Droid Sans"/>
              </a:rPr>
              <a:t> or only gasping and, if able, simultaneously check for a pulse.(look listen and feel)</a:t>
            </a:r>
          </a:p>
          <a:p>
            <a:endParaRPr lang="en-US" sz="2200" b="0" i="0" u="none" strike="noStrike" dirty="0">
              <a:effectLst/>
              <a:latin typeface="Droid Sans"/>
            </a:endParaRPr>
          </a:p>
          <a:p>
            <a:r>
              <a:rPr lang="en-US" sz="2200" b="0" i="0" u="none" strike="noStrike" dirty="0">
                <a:effectLst/>
                <a:latin typeface="Droid Sans"/>
              </a:rPr>
              <a:t>check for a pulse, palpate the carotid artery Palpate for no longer than 10 seconds</a:t>
            </a:r>
            <a:endParaRPr lang="en-JO" sz="2200" dirty="0"/>
          </a:p>
        </p:txBody>
      </p:sp>
      <p:pic>
        <p:nvPicPr>
          <p:cNvPr id="6" name="Picture 5">
            <a:extLst>
              <a:ext uri="{FF2B5EF4-FFF2-40B4-BE49-F238E27FC236}">
                <a16:creationId xmlns:a16="http://schemas.microsoft.com/office/drawing/2014/main" id="{C56AE1FB-170A-8C9C-B810-1D620C71DE45}"/>
              </a:ext>
            </a:extLst>
          </p:cNvPr>
          <p:cNvPicPr>
            <a:picLocks noChangeAspect="1"/>
          </p:cNvPicPr>
          <p:nvPr/>
        </p:nvPicPr>
        <p:blipFill>
          <a:blip r:embed="rId2"/>
          <a:srcRect r="8405" b="1"/>
          <a:stretch/>
        </p:blipFill>
        <p:spPr>
          <a:xfrm>
            <a:off x="7675658" y="2093976"/>
            <a:ext cx="3941064" cy="4096512"/>
          </a:xfrm>
          <a:prstGeom prst="rect">
            <a:avLst/>
          </a:prstGeom>
        </p:spPr>
      </p:pic>
    </p:spTree>
    <p:extLst>
      <p:ext uri="{BB962C8B-B14F-4D97-AF65-F5344CB8AC3E}">
        <p14:creationId xmlns:p14="http://schemas.microsoft.com/office/powerpoint/2010/main" val="1105941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C33B9F-6896-5CFF-AEFA-FDF4D25DC039}"/>
              </a:ext>
            </a:extLst>
          </p:cNvPr>
          <p:cNvSpPr>
            <a:spLocks noGrp="1"/>
          </p:cNvSpPr>
          <p:nvPr>
            <p:ph type="title"/>
          </p:nvPr>
        </p:nvSpPr>
        <p:spPr>
          <a:xfrm>
            <a:off x="572493" y="238539"/>
            <a:ext cx="11018520" cy="1434415"/>
          </a:xfrm>
        </p:spPr>
        <p:txBody>
          <a:bodyPr anchor="b">
            <a:normAutofit/>
          </a:bodyPr>
          <a:lstStyle/>
          <a:p>
            <a:endParaRPr lang="en-JO" sz="5400"/>
          </a:p>
        </p:txBody>
      </p:sp>
      <p:sp>
        <p:nvSpPr>
          <p:cNvPr id="4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98BC1DB-6C93-FB5F-DABD-BF019827ED77}"/>
              </a:ext>
            </a:extLst>
          </p:cNvPr>
          <p:cNvSpPr>
            <a:spLocks noGrp="1"/>
          </p:cNvSpPr>
          <p:nvPr>
            <p:ph idx="1"/>
          </p:nvPr>
        </p:nvSpPr>
        <p:spPr>
          <a:xfrm>
            <a:off x="572493" y="2071316"/>
            <a:ext cx="6713552" cy="4119172"/>
          </a:xfrm>
        </p:spPr>
        <p:txBody>
          <a:bodyPr anchor="t">
            <a:normAutofit/>
          </a:bodyPr>
          <a:lstStyle/>
          <a:p>
            <a:r>
              <a:rPr lang="en-US" sz="2200" b="0" i="0" u="none" strike="noStrike" dirty="0">
                <a:effectLst/>
                <a:latin typeface="Droid Sans"/>
              </a:rPr>
              <a:t>If the patient is breathing normally and has a pulse, monitor the patient closely until the emergency response team arrives.</a:t>
            </a:r>
          </a:p>
        </p:txBody>
      </p:sp>
      <p:pic>
        <p:nvPicPr>
          <p:cNvPr id="6" name="Picture 5">
            <a:extLst>
              <a:ext uri="{FF2B5EF4-FFF2-40B4-BE49-F238E27FC236}">
                <a16:creationId xmlns:a16="http://schemas.microsoft.com/office/drawing/2014/main" id="{17E628FD-B424-8839-38C1-ACBDA761A14E}"/>
              </a:ext>
            </a:extLst>
          </p:cNvPr>
          <p:cNvPicPr>
            <a:picLocks noChangeAspect="1"/>
          </p:cNvPicPr>
          <p:nvPr/>
        </p:nvPicPr>
        <p:blipFill>
          <a:blip r:embed="rId2"/>
          <a:srcRect l="2390" r="9482" b="-2"/>
          <a:stretch/>
        </p:blipFill>
        <p:spPr>
          <a:xfrm>
            <a:off x="7675658" y="2093976"/>
            <a:ext cx="3941064" cy="4096512"/>
          </a:xfrm>
          <a:prstGeom prst="rect">
            <a:avLst/>
          </a:prstGeom>
        </p:spPr>
      </p:pic>
    </p:spTree>
    <p:extLst>
      <p:ext uri="{BB962C8B-B14F-4D97-AF65-F5344CB8AC3E}">
        <p14:creationId xmlns:p14="http://schemas.microsoft.com/office/powerpoint/2010/main" val="109083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8D6E0E4-63E2-3315-320D-4B55D49E7AD2}"/>
              </a:ext>
            </a:extLst>
          </p:cNvPr>
          <p:cNvSpPr>
            <a:spLocks noGrp="1"/>
          </p:cNvSpPr>
          <p:nvPr>
            <p:ph type="title"/>
          </p:nvPr>
        </p:nvSpPr>
        <p:spPr>
          <a:xfrm>
            <a:off x="1137034" y="609597"/>
            <a:ext cx="9392421" cy="1330841"/>
          </a:xfrm>
        </p:spPr>
        <p:txBody>
          <a:bodyPr>
            <a:normAutofit/>
          </a:bodyPr>
          <a:lstStyle/>
          <a:p>
            <a:r>
              <a:rPr lang="en-US" dirty="0"/>
              <a:t>No normal breathing, pulse felt</a:t>
            </a:r>
            <a:endParaRPr lang="en-JO" dirty="0"/>
          </a:p>
        </p:txBody>
      </p:sp>
      <p:sp>
        <p:nvSpPr>
          <p:cNvPr id="3" name="Content Placeholder 2">
            <a:extLst>
              <a:ext uri="{FF2B5EF4-FFF2-40B4-BE49-F238E27FC236}">
                <a16:creationId xmlns:a16="http://schemas.microsoft.com/office/drawing/2014/main" id="{2C509F8B-6B62-11E9-CFC4-05B3878DCCFB}"/>
              </a:ext>
            </a:extLst>
          </p:cNvPr>
          <p:cNvSpPr>
            <a:spLocks noGrp="1"/>
          </p:cNvSpPr>
          <p:nvPr>
            <p:ph idx="1"/>
          </p:nvPr>
        </p:nvSpPr>
        <p:spPr>
          <a:xfrm>
            <a:off x="0" y="2198362"/>
            <a:ext cx="7352632" cy="4659638"/>
          </a:xfrm>
        </p:spPr>
        <p:txBody>
          <a:bodyPr>
            <a:normAutofit/>
          </a:bodyPr>
          <a:lstStyle/>
          <a:p>
            <a:r>
              <a:rPr lang="en-US" sz="2000" dirty="0"/>
              <a:t>If breathing is absent or the patient is only gasping and you feel a pulse within 10 seconds, </a:t>
            </a:r>
            <a:r>
              <a:rPr lang="en-US" sz="2000" b="1" u="sng" dirty="0"/>
              <a:t>follow these steps:</a:t>
            </a:r>
            <a:r>
              <a:rPr lang="en-US" sz="2000" dirty="0"/>
              <a:t> </a:t>
            </a:r>
            <a:br>
              <a:rPr lang="en-US" sz="2000" dirty="0">
                <a:effectLst/>
                <a:latin typeface="Droid Sans"/>
              </a:rPr>
            </a:br>
            <a:endParaRPr lang="en-US" sz="2000" dirty="0">
              <a:effectLst/>
              <a:latin typeface="Droid Sans"/>
            </a:endParaRPr>
          </a:p>
          <a:p>
            <a:r>
              <a:rPr lang="en-US" sz="2000" b="1" i="0" u="none" strike="noStrike" dirty="0">
                <a:effectLst/>
                <a:latin typeface="Droid Sans"/>
              </a:rPr>
              <a:t>1-Open the patient's airway </a:t>
            </a:r>
          </a:p>
          <a:p>
            <a:r>
              <a:rPr lang="en-US" sz="2000" b="0" i="0" u="none" strike="noStrike" dirty="0">
                <a:effectLst/>
                <a:latin typeface="Droid Sans"/>
              </a:rPr>
              <a:t> using the </a:t>
            </a:r>
            <a:r>
              <a:rPr lang="en-US" sz="2000" b="0" i="0" u="sng" strike="noStrike" dirty="0">
                <a:effectLst/>
                <a:latin typeface="Droid Sans"/>
              </a:rPr>
              <a:t>head tilt–chin lift</a:t>
            </a:r>
            <a:r>
              <a:rPr lang="en-US" sz="2000" b="0" i="0" u="none" strike="noStrike" dirty="0">
                <a:effectLst/>
                <a:latin typeface="Droid Sans"/>
              </a:rPr>
              <a:t> maneuver unless you suspect a cervical spine injury. If you suspect a </a:t>
            </a:r>
            <a:r>
              <a:rPr lang="en-US" sz="2000" b="0" i="0" u="sng" strike="noStrike" dirty="0">
                <a:effectLst/>
                <a:latin typeface="Droid Sans"/>
              </a:rPr>
              <a:t>spinal injury, use the jaw-thrust maneuver </a:t>
            </a:r>
            <a:r>
              <a:rPr lang="en-US" sz="2000" b="0" i="0" u="none" strike="noStrike" dirty="0">
                <a:effectLst/>
                <a:latin typeface="Droid Sans"/>
              </a:rPr>
              <a:t>but don't hyperextend the neck</a:t>
            </a:r>
            <a:endParaRPr lang="en-JO" sz="2000" dirty="0"/>
          </a:p>
        </p:txBody>
      </p:sp>
      <p:pic>
        <p:nvPicPr>
          <p:cNvPr id="6" name="Picture 5">
            <a:extLst>
              <a:ext uri="{FF2B5EF4-FFF2-40B4-BE49-F238E27FC236}">
                <a16:creationId xmlns:a16="http://schemas.microsoft.com/office/drawing/2014/main" id="{8FEE0E6B-8E84-D726-1745-5BDC9838A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6842" y="2267182"/>
            <a:ext cx="3821030" cy="3614294"/>
          </a:xfrm>
          <a:prstGeom prst="rect">
            <a:avLst/>
          </a:prstGeom>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56691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48</Slides>
  <Notes>1</Notes>
  <HiddenSlides>0</HiddenSlide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Cardiopulmonary resuscitation (CPR), two-person</vt:lpstr>
      <vt:lpstr>Introduction</vt:lpstr>
      <vt:lpstr>Important note</vt:lpstr>
      <vt:lpstr>step-by-step guide for CPR as recommended by the AHA</vt:lpstr>
      <vt:lpstr>Lippincot procedure</vt:lpstr>
      <vt:lpstr>PowerPoint Presentation</vt:lpstr>
      <vt:lpstr>PowerPoint Presentation</vt:lpstr>
      <vt:lpstr>PowerPoint Presentation</vt:lpstr>
      <vt:lpstr>No normal breathing, pulse felt</vt:lpstr>
      <vt:lpstr>PowerPoint Presentation</vt:lpstr>
      <vt:lpstr>No breathing or only gasping, pulse not felt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Switch between 2 rescuer </vt:lpstr>
      <vt:lpstr>PowerPoint Presentation</vt:lpstr>
      <vt:lpstr>AED</vt:lpstr>
      <vt:lpstr>AED (Automated external defibrillation)</vt:lpstr>
      <vt:lpstr>How to use AED</vt:lpstr>
      <vt:lpstr>PowerPoint Presentation</vt:lpstr>
      <vt:lpstr>PowerPoint Presentation</vt:lpstr>
      <vt:lpstr>PowerPoint Presentation</vt:lpstr>
      <vt:lpstr>PowerPoint Presentation</vt:lpstr>
      <vt:lpstr>PowerPoint Presentation</vt:lpstr>
      <vt:lpstr>Special Considerations</vt:lpstr>
      <vt:lpstr>Complications</vt:lpstr>
      <vt:lpstr>Documentation</vt:lpstr>
      <vt:lpstr>Advance air way management </vt:lpstr>
      <vt:lpstr>Cardiopulmonary arrest management, adult (Advanced practice)</vt:lpstr>
      <vt:lpstr>Purpose of CPR</vt:lpstr>
      <vt:lpstr>Team approach</vt:lpstr>
      <vt:lpstr>PowerPoint Presentation</vt:lpstr>
      <vt:lpstr>PowerPoint Presentation</vt:lpstr>
      <vt:lpstr>PowerPoint Presentation</vt:lpstr>
      <vt:lpstr>shockable</vt:lpstr>
      <vt:lpstr>PowerPoint Presentation</vt:lpstr>
      <vt:lpstr>PowerPoint Presentation</vt:lpstr>
      <vt:lpstr>Unshockable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Cardiopulmonary resuscitation (CPR), two-person</dc:title>
  <dc:creator>Eman Lafi</dc:creator>
  <cp:lastModifiedBy>Eman Lafi</cp:lastModifiedBy>
  <cp:revision>6</cp:revision>
  <dcterms:created xsi:type="dcterms:W3CDTF">2024-10-20T17:35:04Z</dcterms:created>
  <dcterms:modified xsi:type="dcterms:W3CDTF">2025-06-30T15:54:35Z</dcterms:modified>
</cp:coreProperties>
</file>