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99" r:id="rId1"/>
  </p:sldMasterIdLst>
  <p:notesMasterIdLst>
    <p:notesMasterId r:id="rId20"/>
  </p:notesMasterIdLst>
  <p:sldIdLst>
    <p:sldId id="256" r:id="rId2"/>
    <p:sldId id="368" r:id="rId3"/>
    <p:sldId id="366" r:id="rId4"/>
    <p:sldId id="367" r:id="rId5"/>
    <p:sldId id="436" r:id="rId6"/>
    <p:sldId id="465" r:id="rId7"/>
    <p:sldId id="489" r:id="rId8"/>
    <p:sldId id="371" r:id="rId9"/>
    <p:sldId id="369" r:id="rId10"/>
    <p:sldId id="372" r:id="rId11"/>
    <p:sldId id="373" r:id="rId12"/>
    <p:sldId id="485" r:id="rId13"/>
    <p:sldId id="494" r:id="rId14"/>
    <p:sldId id="493" r:id="rId15"/>
    <p:sldId id="426" r:id="rId16"/>
    <p:sldId id="430" r:id="rId17"/>
    <p:sldId id="492" r:id="rId18"/>
    <p:sldId id="358" r:id="rId1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33" autoAdjust="0"/>
  </p:normalViewPr>
  <p:slideViewPr>
    <p:cSldViewPr>
      <p:cViewPr varScale="1">
        <p:scale>
          <a:sx n="64" d="100"/>
          <a:sy n="64" d="100"/>
        </p:scale>
        <p:origin x="156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4" d="100"/>
          <a:sy n="44" d="100"/>
        </p:scale>
        <p:origin x="-141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43A8846-9B7C-9036-4F75-4259854A74E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08547" name="Rectangle 3">
            <a:extLst>
              <a:ext uri="{FF2B5EF4-FFF2-40B4-BE49-F238E27FC236}">
                <a16:creationId xmlns:a16="http://schemas.microsoft.com/office/drawing/2014/main" id="{E628983D-8CC4-995C-F770-01CE3C0764CE}"/>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14692" name="Rectangle 4">
            <a:extLst>
              <a:ext uri="{FF2B5EF4-FFF2-40B4-BE49-F238E27FC236}">
                <a16:creationId xmlns:a16="http://schemas.microsoft.com/office/drawing/2014/main" id="{8E536592-B769-3921-3492-02151B79BBF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9" name="Rectangle 5">
            <a:extLst>
              <a:ext uri="{FF2B5EF4-FFF2-40B4-BE49-F238E27FC236}">
                <a16:creationId xmlns:a16="http://schemas.microsoft.com/office/drawing/2014/main" id="{9A6064CF-C426-84BD-A2F0-53F06BE3E929}"/>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8550" name="Rectangle 6">
            <a:extLst>
              <a:ext uri="{FF2B5EF4-FFF2-40B4-BE49-F238E27FC236}">
                <a16:creationId xmlns:a16="http://schemas.microsoft.com/office/drawing/2014/main" id="{C95034CC-239F-FF69-3A86-44310E2FFF2B}"/>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08551" name="Rectangle 7">
            <a:extLst>
              <a:ext uri="{FF2B5EF4-FFF2-40B4-BE49-F238E27FC236}">
                <a16:creationId xmlns:a16="http://schemas.microsoft.com/office/drawing/2014/main" id="{DA299384-AB5E-98CF-1AEF-77442084B8EE}"/>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B8F87D9-D7B5-4F4A-ACE0-0949CDA67E28}"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B3BF9D35-C5B0-2FF6-999C-C09D6349E7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50C6816-AA9C-4990-8BEC-87906F0608E0}" type="slidenum">
              <a:rPr lang="en-GB" altLang="en-US" sz="1200"/>
              <a:pPr/>
              <a:t>1</a:t>
            </a:fld>
            <a:endParaRPr lang="en-GB" altLang="en-US" sz="1200"/>
          </a:p>
        </p:txBody>
      </p:sp>
      <p:sp>
        <p:nvSpPr>
          <p:cNvPr id="115715" name="Rectangle 2">
            <a:extLst>
              <a:ext uri="{FF2B5EF4-FFF2-40B4-BE49-F238E27FC236}">
                <a16:creationId xmlns:a16="http://schemas.microsoft.com/office/drawing/2014/main" id="{2BE0AC77-6EC5-4657-481A-38CF016622BF}"/>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B5A4C507-7ED7-C8F4-CC96-B9304539F9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C08EAAE5-EDFE-98E2-12CB-A9B88BCD4E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2657455-99C5-440A-9323-131A470BA10F}" type="slidenum">
              <a:rPr lang="en-GB" altLang="en-US" sz="1200"/>
              <a:pPr/>
              <a:t>2</a:t>
            </a:fld>
            <a:endParaRPr lang="en-GB" altLang="en-US" sz="1200"/>
          </a:p>
        </p:txBody>
      </p:sp>
      <p:sp>
        <p:nvSpPr>
          <p:cNvPr id="116739" name="Rectangle 1026">
            <a:extLst>
              <a:ext uri="{FF2B5EF4-FFF2-40B4-BE49-F238E27FC236}">
                <a16:creationId xmlns:a16="http://schemas.microsoft.com/office/drawing/2014/main" id="{E68A68CB-F58F-9CCA-91C1-D9CA271C46BD}"/>
              </a:ext>
            </a:extLst>
          </p:cNvPr>
          <p:cNvSpPr>
            <a:spLocks noGrp="1" noRot="1" noChangeAspect="1" noChangeArrowheads="1" noTextEdit="1"/>
          </p:cNvSpPr>
          <p:nvPr>
            <p:ph type="sldImg"/>
          </p:nvPr>
        </p:nvSpPr>
        <p:spPr>
          <a:ln/>
        </p:spPr>
      </p:sp>
      <p:sp>
        <p:nvSpPr>
          <p:cNvPr id="116740" name="Rectangle 1027">
            <a:extLst>
              <a:ext uri="{FF2B5EF4-FFF2-40B4-BE49-F238E27FC236}">
                <a16:creationId xmlns:a16="http://schemas.microsoft.com/office/drawing/2014/main" id="{2A4BBAFB-66E0-2D37-8896-D56340468C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8ACAB2F8-9EF4-868F-234D-E1FBF57951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723DE49-7DD0-4AE1-BDCF-21068FC09F0D}" type="slidenum">
              <a:rPr lang="en-GB" altLang="en-US" sz="1200"/>
              <a:pPr/>
              <a:t>5</a:t>
            </a:fld>
            <a:endParaRPr lang="en-GB" altLang="en-US" sz="1200"/>
          </a:p>
        </p:txBody>
      </p:sp>
      <p:sp>
        <p:nvSpPr>
          <p:cNvPr id="117763" name="Rectangle 1026">
            <a:extLst>
              <a:ext uri="{FF2B5EF4-FFF2-40B4-BE49-F238E27FC236}">
                <a16:creationId xmlns:a16="http://schemas.microsoft.com/office/drawing/2014/main" id="{73DE8F05-2B82-32F9-4A5F-6403E1304E1A}"/>
              </a:ext>
            </a:extLst>
          </p:cNvPr>
          <p:cNvSpPr>
            <a:spLocks noGrp="1" noRot="1" noChangeAspect="1" noChangeArrowheads="1" noTextEdit="1"/>
          </p:cNvSpPr>
          <p:nvPr>
            <p:ph type="sldImg"/>
          </p:nvPr>
        </p:nvSpPr>
        <p:spPr>
          <a:ln/>
        </p:spPr>
      </p:sp>
      <p:sp>
        <p:nvSpPr>
          <p:cNvPr id="117764" name="Rectangle 1027">
            <a:extLst>
              <a:ext uri="{FF2B5EF4-FFF2-40B4-BE49-F238E27FC236}">
                <a16:creationId xmlns:a16="http://schemas.microsoft.com/office/drawing/2014/main" id="{303D2953-84FD-4E2D-CDBE-7DD1C0CF5E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Water makes up around two thirds of our total body mass. To be exact, men are 60% water, whilst women are slightly less at 55%. A 70 kg. man will therefore contain about 42 litres, and a 70 kg. woman nearer 38 litres. The reason for this difference between the sexes is that women contain an extra 5% adipose tissue; the difference is only occasionally of clinical significance.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6AE25819-F3AD-6674-6C73-599BEF1FD8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6634A52-613C-4385-AF3E-637CE54B13F7}" type="slidenum">
              <a:rPr lang="en-GB" altLang="en-US" sz="1200"/>
              <a:pPr/>
              <a:t>7</a:t>
            </a:fld>
            <a:endParaRPr lang="en-GB" altLang="en-US" sz="1200"/>
          </a:p>
        </p:txBody>
      </p:sp>
      <p:sp>
        <p:nvSpPr>
          <p:cNvPr id="120835" name="Rectangle 1026">
            <a:extLst>
              <a:ext uri="{FF2B5EF4-FFF2-40B4-BE49-F238E27FC236}">
                <a16:creationId xmlns:a16="http://schemas.microsoft.com/office/drawing/2014/main" id="{1CF7D367-719A-3A32-E65F-59E5482361E6}"/>
              </a:ext>
            </a:extLst>
          </p:cNvPr>
          <p:cNvSpPr>
            <a:spLocks noGrp="1" noRot="1" noChangeAspect="1" noChangeArrowheads="1" noTextEdit="1"/>
          </p:cNvSpPr>
          <p:nvPr>
            <p:ph type="sldImg"/>
          </p:nvPr>
        </p:nvSpPr>
        <p:spPr>
          <a:ln/>
        </p:spPr>
      </p:sp>
      <p:sp>
        <p:nvSpPr>
          <p:cNvPr id="120836" name="Rectangle 1027">
            <a:extLst>
              <a:ext uri="{FF2B5EF4-FFF2-40B4-BE49-F238E27FC236}">
                <a16:creationId xmlns:a16="http://schemas.microsoft.com/office/drawing/2014/main" id="{8A38CA23-412B-788E-068F-3DD8523E08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Numerous routes exist by which the body can lose or gain fluid. In theory, it is possible to gain or lose pure water, but in most cases, fluid moves along with electrolytes, and the result is determined by the balance of water gains and losses, versus solute gains and losses.</a:t>
            </a:r>
          </a:p>
          <a:p>
            <a:r>
              <a:rPr lang="en-US" altLang="en-US"/>
              <a:t>Do not underestimate the potential for fluid movement. Diarrhoeal illnesses, certain diureses, &amp; fluid retaining states may result in gains or losses of tens of litres of fluid.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D828685D-997B-7713-8451-90EB5F5212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5128FCB-2E85-4686-AB94-56F718B80DB2}" type="slidenum">
              <a:rPr lang="en-GB" altLang="en-US" sz="1200"/>
              <a:pPr/>
              <a:t>12</a:t>
            </a:fld>
            <a:endParaRPr lang="en-GB" altLang="en-US" sz="1200"/>
          </a:p>
        </p:txBody>
      </p:sp>
      <p:sp>
        <p:nvSpPr>
          <p:cNvPr id="121859" name="Rectangle 1026">
            <a:extLst>
              <a:ext uri="{FF2B5EF4-FFF2-40B4-BE49-F238E27FC236}">
                <a16:creationId xmlns:a16="http://schemas.microsoft.com/office/drawing/2014/main" id="{74A5D00E-C081-94CC-93E7-98A687881208}"/>
              </a:ext>
            </a:extLst>
          </p:cNvPr>
          <p:cNvSpPr>
            <a:spLocks noGrp="1" noRot="1" noChangeAspect="1" noChangeArrowheads="1" noTextEdit="1"/>
          </p:cNvSpPr>
          <p:nvPr>
            <p:ph type="sldImg"/>
          </p:nvPr>
        </p:nvSpPr>
        <p:spPr>
          <a:ln/>
        </p:spPr>
      </p:sp>
      <p:sp>
        <p:nvSpPr>
          <p:cNvPr id="121860" name="Rectangle 1027">
            <a:extLst>
              <a:ext uri="{FF2B5EF4-FFF2-40B4-BE49-F238E27FC236}">
                <a16:creationId xmlns:a16="http://schemas.microsoft.com/office/drawing/2014/main" id="{D34D9DD1-A9A1-F428-488E-7C0C2D13E3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Normal serum osmolality is 280 - 290 mosm / kg. Measured osmolality uses analysers that measure all active " osmoles ", but a calculated osmolality is often very close. As sodium is the major extracellular cation, the majority of extracellular anions will be equal to its concentration. Urea and glucose make up the remaining significant osmoles, and calculated osmolality is therefore ( 2 x [ Na+ ] ) + [ urea ] + [ glucose ]. It is easy to see that in conditions such as hypernatraemia, renal failure ( raised urea ) or hyperglycaemia, osmolality is raised.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94AAD09D-C4D7-3707-BBF8-68D986B2F7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B012F5E-32CE-4517-AA6D-C8F64AFB5898}" type="slidenum">
              <a:rPr lang="en-GB" altLang="en-US" sz="1200"/>
              <a:pPr/>
              <a:t>18</a:t>
            </a:fld>
            <a:endParaRPr lang="en-GB" altLang="en-US" sz="1200"/>
          </a:p>
        </p:txBody>
      </p:sp>
      <p:sp>
        <p:nvSpPr>
          <p:cNvPr id="150531" name="Rectangle 2">
            <a:extLst>
              <a:ext uri="{FF2B5EF4-FFF2-40B4-BE49-F238E27FC236}">
                <a16:creationId xmlns:a16="http://schemas.microsoft.com/office/drawing/2014/main" id="{D6DE33B4-476F-D25F-9A9C-67998509F84A}"/>
              </a:ext>
            </a:extLst>
          </p:cNvPr>
          <p:cNvSpPr>
            <a:spLocks noGrp="1" noRot="1" noChangeAspect="1" noChangeArrowheads="1" noTextEdit="1"/>
          </p:cNvSpPr>
          <p:nvPr>
            <p:ph type="sldImg"/>
          </p:nvPr>
        </p:nvSpPr>
        <p:spPr>
          <a:ln/>
        </p:spPr>
      </p:sp>
      <p:sp>
        <p:nvSpPr>
          <p:cNvPr id="150532" name="Rectangle 3">
            <a:extLst>
              <a:ext uri="{FF2B5EF4-FFF2-40B4-BE49-F238E27FC236}">
                <a16:creationId xmlns:a16="http://schemas.microsoft.com/office/drawing/2014/main" id="{4B844E1A-39E4-C26D-F6CD-E8D2410CEB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And that's it.</a:t>
            </a:r>
          </a:p>
          <a:p>
            <a:r>
              <a:rPr lang="en-GB" altLang="en-US"/>
              <a:t>I hope that this gives you and idea of what IV fluids to use and why, and how much, along with some hints as to how to assess your patients in order to assess their fluid status.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11691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917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28937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1193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20572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021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719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0606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1558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90341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15369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7/13/2026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691922823"/>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Sodium_chloride" TargetMode="External"/><Relationship Id="rId2" Type="http://schemas.openxmlformats.org/officeDocument/2006/relationships/hyperlink" Target="http://en.wikipedia.org/wiki/Mass_concentration_(chemistry)"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en.wikipedia.org/wiki/Osmolality"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en.wikipedia.org/wiki/Potassium" TargetMode="External"/><Relationship Id="rId3" Type="http://schemas.openxmlformats.org/officeDocument/2006/relationships/hyperlink" Target="http://en.wikipedia.org/wiki/Sodium" TargetMode="External"/><Relationship Id="rId7" Type="http://schemas.openxmlformats.org/officeDocument/2006/relationships/hyperlink" Target="http://en.wikipedia.org/wiki/Lactic_acid" TargetMode="External"/><Relationship Id="rId2" Type="http://schemas.openxmlformats.org/officeDocument/2006/relationships/hyperlink" Target="http://en.wikipedia.org/wiki/Milliequivalent" TargetMode="External"/><Relationship Id="rId1" Type="http://schemas.openxmlformats.org/officeDocument/2006/relationships/slideLayout" Target="../slideLayouts/slideLayout2.xml"/><Relationship Id="rId6" Type="http://schemas.openxmlformats.org/officeDocument/2006/relationships/hyperlink" Target="http://en.wikipedia.org/wiki/Chloride" TargetMode="External"/><Relationship Id="rId5" Type="http://schemas.openxmlformats.org/officeDocument/2006/relationships/hyperlink" Target="http://en.wikipedia.org/wiki/Molarity#Molarity" TargetMode="External"/><Relationship Id="rId10" Type="http://schemas.openxmlformats.org/officeDocument/2006/relationships/image" Target="../media/image9.png"/><Relationship Id="rId4" Type="http://schemas.openxmlformats.org/officeDocument/2006/relationships/hyperlink" Target="http://en.wikipedia.org/wiki/Ion" TargetMode="External"/><Relationship Id="rId9" Type="http://schemas.openxmlformats.org/officeDocument/2006/relationships/hyperlink" Target="http://en.wikipedia.org/wiki/Calciu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en.wikipedia.org/wiki/Vei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resh_frozen_plasma" TargetMode="External"/><Relationship Id="rId2" Type="http://schemas.openxmlformats.org/officeDocument/2006/relationships/hyperlink" Target="http://en.wikipedia.org/wiki/Whole_blood" TargetMode="Externa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hyperlink" Target="http://en.wikipedia.org/wiki/Cryoprecipitat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D07E752-8804-485B-A12A-F127CD4D93F1}"/>
              </a:ext>
            </a:extLst>
          </p:cNvPr>
          <p:cNvPicPr>
            <a:picLocks noChangeAspect="1"/>
          </p:cNvPicPr>
          <p:nvPr/>
        </p:nvPicPr>
        <p:blipFill>
          <a:blip r:embed="rId3">
            <a:extLst>
              <a:ext uri="{28A0092B-C50C-407E-A947-70E740481C1C}">
                <a14:useLocalDpi xmlns:a14="http://schemas.microsoft.com/office/drawing/2010/main" val="0"/>
              </a:ext>
            </a:extLst>
          </a:blip>
          <a:srcRect l="103" r="20586"/>
          <a:stretch/>
        </p:blipFill>
        <p:spPr>
          <a:xfrm>
            <a:off x="20" y="10"/>
            <a:ext cx="7252212" cy="6857990"/>
          </a:xfrm>
          <a:prstGeom prst="rect">
            <a:avLst/>
          </a:prstGeom>
        </p:spPr>
      </p:pic>
      <p:sp>
        <p:nvSpPr>
          <p:cNvPr id="3081" name="Rectangle 308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4" name="Rectangle 2">
            <a:extLst>
              <a:ext uri="{FF2B5EF4-FFF2-40B4-BE49-F238E27FC236}">
                <a16:creationId xmlns:a16="http://schemas.microsoft.com/office/drawing/2014/main" id="{507E9C7D-9490-10F6-602F-B6F6E5D76090}"/>
              </a:ext>
            </a:extLst>
          </p:cNvPr>
          <p:cNvSpPr>
            <a:spLocks noGrp="1" noChangeArrowheads="1"/>
          </p:cNvSpPr>
          <p:nvPr>
            <p:ph type="ctrTitle"/>
          </p:nvPr>
        </p:nvSpPr>
        <p:spPr>
          <a:xfrm>
            <a:off x="5951551" y="743447"/>
            <a:ext cx="2584324" cy="3692028"/>
          </a:xfrm>
          <a:noFill/>
        </p:spPr>
        <p:txBody>
          <a:bodyPr>
            <a:normAutofit/>
          </a:bodyPr>
          <a:lstStyle/>
          <a:p>
            <a:pPr algn="l"/>
            <a:r>
              <a:rPr lang="en-US" altLang="en-US" sz="3800"/>
              <a:t>Intravenous fluids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عنوان 1">
            <a:extLst>
              <a:ext uri="{FF2B5EF4-FFF2-40B4-BE49-F238E27FC236}">
                <a16:creationId xmlns:a16="http://schemas.microsoft.com/office/drawing/2014/main" id="{92508B40-D85A-F6FF-ACD4-1BAAA1041604}"/>
              </a:ext>
            </a:extLst>
          </p:cNvPr>
          <p:cNvSpPr>
            <a:spLocks noGrp="1"/>
          </p:cNvSpPr>
          <p:nvPr>
            <p:ph type="title"/>
          </p:nvPr>
        </p:nvSpPr>
        <p:spPr>
          <a:xfrm>
            <a:off x="840699" y="687480"/>
            <a:ext cx="5605629" cy="994172"/>
          </a:xfrm>
        </p:spPr>
        <p:txBody>
          <a:bodyPr>
            <a:normAutofit/>
          </a:bodyPr>
          <a:lstStyle/>
          <a:p>
            <a:r>
              <a:rPr lang="en-US" altLang="en-US" sz="3000" b="1"/>
              <a:t>Colloid solutions</a:t>
            </a:r>
            <a:br>
              <a:rPr lang="en-US" altLang="en-US" sz="3000" b="1"/>
            </a:br>
            <a:endParaRPr lang="ar-SA" altLang="en-US" sz="3000"/>
          </a:p>
        </p:txBody>
      </p:sp>
      <p:sp>
        <p:nvSpPr>
          <p:cNvPr id="33795" name="عنصر نائب للمحتوى 2">
            <a:extLst>
              <a:ext uri="{FF2B5EF4-FFF2-40B4-BE49-F238E27FC236}">
                <a16:creationId xmlns:a16="http://schemas.microsoft.com/office/drawing/2014/main" id="{E0A3489A-B409-CB83-F794-9035FA9906FC}"/>
              </a:ext>
            </a:extLst>
          </p:cNvPr>
          <p:cNvSpPr>
            <a:spLocks noGrp="1"/>
          </p:cNvSpPr>
          <p:nvPr>
            <p:ph idx="1"/>
          </p:nvPr>
        </p:nvSpPr>
        <p:spPr>
          <a:xfrm>
            <a:off x="852321" y="1681653"/>
            <a:ext cx="5033221" cy="4334518"/>
          </a:xfrm>
        </p:spPr>
        <p:txBody>
          <a:bodyPr anchor="ctr">
            <a:normAutofit/>
          </a:bodyPr>
          <a:lstStyle/>
          <a:p>
            <a:pPr>
              <a:buFontTx/>
              <a:buChar char="-"/>
            </a:pPr>
            <a:r>
              <a:rPr lang="en-US" altLang="en-US" sz="2100" dirty="0"/>
              <a:t>IV fluids containing large proteins and       molecules</a:t>
            </a:r>
          </a:p>
          <a:p>
            <a:pPr>
              <a:buFont typeface="Monotype Sorts" pitchFamily="2" charset="2"/>
              <a:buNone/>
            </a:pPr>
            <a:r>
              <a:rPr lang="en-US" altLang="en-US" sz="2100" dirty="0"/>
              <a:t> - </a:t>
            </a:r>
            <a:r>
              <a:rPr lang="en-US" altLang="en-US" sz="2100" b="1" dirty="0"/>
              <a:t>tend to stay within the vascular space and increase intravascular pressure </a:t>
            </a:r>
          </a:p>
          <a:p>
            <a:pPr>
              <a:buFont typeface="Monotype Sorts" pitchFamily="2" charset="2"/>
              <a:buNone/>
            </a:pPr>
            <a:r>
              <a:rPr lang="en-US" altLang="en-US" sz="2100" dirty="0"/>
              <a:t> -very expensive</a:t>
            </a:r>
          </a:p>
          <a:p>
            <a:pPr>
              <a:buFont typeface="Monotype Sorts" pitchFamily="2" charset="2"/>
              <a:buNone/>
            </a:pPr>
            <a:r>
              <a:rPr lang="en-US" altLang="en-US" sz="2100" dirty="0"/>
              <a:t> - Examples: Dextran, </a:t>
            </a:r>
            <a:r>
              <a:rPr lang="en-US" altLang="en-US" sz="2100" dirty="0" err="1"/>
              <a:t>hetastarch</a:t>
            </a:r>
            <a:r>
              <a:rPr lang="en-US" altLang="en-US" sz="2100" dirty="0"/>
              <a:t>, albumin…</a:t>
            </a:r>
          </a:p>
          <a:p>
            <a:endParaRPr lang="ar-SA" altLang="en-US" sz="2100" dirty="0"/>
          </a:p>
        </p:txBody>
      </p:sp>
      <p:sp>
        <p:nvSpPr>
          <p:cNvPr id="33802" name="Rectangle 3380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804" name="Oval 3380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3799" name="Graphic 33798" descr="IV">
            <a:extLst>
              <a:ext uri="{FF2B5EF4-FFF2-40B4-BE49-F238E27FC236}">
                <a16:creationId xmlns:a16="http://schemas.microsoft.com/office/drawing/2014/main" id="{1081E1EE-FBBD-3507-8508-D91C06EB48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086BFE6A-E3C7-7F72-022E-6E81D5E6E1B1}"/>
              </a:ext>
            </a:extLst>
          </p:cNvPr>
          <p:cNvSpPr>
            <a:spLocks noGrp="1"/>
          </p:cNvSpPr>
          <p:nvPr>
            <p:ph type="title"/>
          </p:nvPr>
        </p:nvSpPr>
        <p:spPr>
          <a:xfrm>
            <a:off x="498039" y="522940"/>
            <a:ext cx="5948289" cy="1158711"/>
          </a:xfrm>
        </p:spPr>
        <p:txBody>
          <a:bodyPr>
            <a:normAutofit/>
          </a:bodyPr>
          <a:lstStyle/>
          <a:p>
            <a:r>
              <a:rPr lang="en-US" altLang="en-US" sz="3000" b="1"/>
              <a:t>Crystalloid solutions</a:t>
            </a:r>
            <a:br>
              <a:rPr lang="en-US" altLang="en-US" sz="3000" b="1"/>
            </a:br>
            <a:endParaRPr lang="ar-SA" altLang="en-US" sz="3000"/>
          </a:p>
        </p:txBody>
      </p:sp>
      <p:sp>
        <p:nvSpPr>
          <p:cNvPr id="34819" name="عنصر نائب للمحتوى 2">
            <a:extLst>
              <a:ext uri="{FF2B5EF4-FFF2-40B4-BE49-F238E27FC236}">
                <a16:creationId xmlns:a16="http://schemas.microsoft.com/office/drawing/2014/main" id="{FEC2EB68-9881-A419-9554-6A2C949696EE}"/>
              </a:ext>
            </a:extLst>
          </p:cNvPr>
          <p:cNvSpPr>
            <a:spLocks noGrp="1"/>
          </p:cNvSpPr>
          <p:nvPr>
            <p:ph idx="1"/>
          </p:nvPr>
        </p:nvSpPr>
        <p:spPr>
          <a:xfrm>
            <a:off x="852321" y="1681653"/>
            <a:ext cx="5033221" cy="4334518"/>
          </a:xfrm>
        </p:spPr>
        <p:txBody>
          <a:bodyPr anchor="ctr">
            <a:normAutofit/>
          </a:bodyPr>
          <a:lstStyle/>
          <a:p>
            <a:r>
              <a:rPr lang="en-US" altLang="en-US" sz="2100" dirty="0"/>
              <a:t>Contain electrolytes (e.g.,sodium, potassium, calcium, chloride) </a:t>
            </a:r>
          </a:p>
          <a:p>
            <a:r>
              <a:rPr lang="en-US" altLang="en-US" sz="2100" dirty="0"/>
              <a:t>Lack the large proteins and molecules</a:t>
            </a:r>
          </a:p>
          <a:p>
            <a:r>
              <a:rPr lang="en-US" altLang="en-US" sz="2100" dirty="0"/>
              <a:t>Come in many preparations and volume</a:t>
            </a:r>
          </a:p>
          <a:p>
            <a:r>
              <a:rPr lang="en-US" altLang="en-US" sz="2100" dirty="0"/>
              <a:t>Classified according to their “</a:t>
            </a:r>
            <a:r>
              <a:rPr lang="en-US" altLang="en-US" sz="2100" dirty="0" err="1"/>
              <a:t>osmolslity</a:t>
            </a:r>
            <a:r>
              <a:rPr lang="en-US" altLang="en-US" sz="2100" dirty="0"/>
              <a:t>”:</a:t>
            </a:r>
          </a:p>
          <a:p>
            <a:r>
              <a:rPr lang="en-US" altLang="en-US" sz="2100" dirty="0"/>
              <a:t>” 0.9% NaCl (normal saline), Lactated Ringer's solution  </a:t>
            </a:r>
            <a:r>
              <a:rPr lang="en-US" altLang="en-US" sz="2100" b="1" dirty="0"/>
              <a:t>isotonic</a:t>
            </a:r>
            <a:r>
              <a:rPr lang="en-US" altLang="en-US" sz="2100" dirty="0"/>
              <a:t>, </a:t>
            </a:r>
            <a:endParaRPr lang="en-US" altLang="en-US" sz="2100" b="1" dirty="0"/>
          </a:p>
          <a:p>
            <a:r>
              <a:rPr lang="en-US" altLang="en-US" sz="2100" dirty="0"/>
              <a:t>  2.5% dextrose  </a:t>
            </a:r>
            <a:r>
              <a:rPr lang="en-US" altLang="en-US" sz="2100" b="1" dirty="0"/>
              <a:t>hypotonic</a:t>
            </a:r>
            <a:r>
              <a:rPr lang="en-US" altLang="en-US" sz="2100" dirty="0"/>
              <a:t>  </a:t>
            </a:r>
          </a:p>
          <a:p>
            <a:r>
              <a:rPr lang="en-US" altLang="en-US" sz="2100" dirty="0"/>
              <a:t>  D5 NaCl  </a:t>
            </a:r>
            <a:r>
              <a:rPr lang="en-US" altLang="en-US" sz="2100" b="1" dirty="0"/>
              <a:t>hypertonic </a:t>
            </a:r>
            <a:r>
              <a:rPr lang="en-US" altLang="en-US" sz="2100" dirty="0"/>
              <a:t> </a:t>
            </a:r>
          </a:p>
          <a:p>
            <a:endParaRPr lang="en-US" altLang="en-US" sz="2100" dirty="0"/>
          </a:p>
          <a:p>
            <a:endParaRPr lang="ar-SA" altLang="en-US" sz="2100" dirty="0"/>
          </a:p>
        </p:txBody>
      </p:sp>
      <p:sp>
        <p:nvSpPr>
          <p:cNvPr id="34826" name="Rectangle 3482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828" name="Oval 3482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4823" name="Graphic 34822" descr="Water">
            <a:extLst>
              <a:ext uri="{FF2B5EF4-FFF2-40B4-BE49-F238E27FC236}">
                <a16:creationId xmlns:a16="http://schemas.microsoft.com/office/drawing/2014/main" id="{C311200C-9D50-E7E8-7AE8-8B58309F2B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13" name="Rectangle 2971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8" name="Rectangle 2">
            <a:extLst>
              <a:ext uri="{FF2B5EF4-FFF2-40B4-BE49-F238E27FC236}">
                <a16:creationId xmlns:a16="http://schemas.microsoft.com/office/drawing/2014/main" id="{B9461546-7936-0716-AAAA-D9021E585283}"/>
              </a:ext>
            </a:extLst>
          </p:cNvPr>
          <p:cNvSpPr>
            <a:spLocks noGrp="1" noChangeArrowheads="1"/>
          </p:cNvSpPr>
          <p:nvPr>
            <p:ph type="title"/>
          </p:nvPr>
        </p:nvSpPr>
        <p:spPr>
          <a:xfrm>
            <a:off x="628650" y="365125"/>
            <a:ext cx="7886700" cy="1325563"/>
          </a:xfrm>
        </p:spPr>
        <p:txBody>
          <a:bodyPr>
            <a:normAutofit/>
          </a:bodyPr>
          <a:lstStyle/>
          <a:p>
            <a:r>
              <a:rPr lang="en-US" altLang="en-US" sz="4700"/>
              <a:t> osmolality</a:t>
            </a:r>
          </a:p>
        </p:txBody>
      </p:sp>
      <p:sp>
        <p:nvSpPr>
          <p:cNvPr id="297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9" name="Rectangle 3">
            <a:extLst>
              <a:ext uri="{FF2B5EF4-FFF2-40B4-BE49-F238E27FC236}">
                <a16:creationId xmlns:a16="http://schemas.microsoft.com/office/drawing/2014/main" id="{DE7E5037-172F-9292-8051-F9947606624B}"/>
              </a:ext>
            </a:extLst>
          </p:cNvPr>
          <p:cNvSpPr>
            <a:spLocks noGrp="1" noChangeArrowheads="1"/>
          </p:cNvSpPr>
          <p:nvPr>
            <p:ph idx="1"/>
          </p:nvPr>
        </p:nvSpPr>
        <p:spPr>
          <a:xfrm>
            <a:off x="628650" y="1929384"/>
            <a:ext cx="7886700" cy="4251960"/>
          </a:xfrm>
        </p:spPr>
        <p:txBody>
          <a:bodyPr>
            <a:normAutofit/>
          </a:bodyPr>
          <a:lstStyle/>
          <a:p>
            <a:endParaRPr lang="en-US" altLang="en-US" sz="1900"/>
          </a:p>
          <a:p>
            <a:r>
              <a:rPr lang="en-US" altLang="en-US" sz="1900"/>
              <a:t>Osmolality is</a:t>
            </a:r>
            <a:r>
              <a:rPr lang="ar-EG" altLang="en-US" sz="1900"/>
              <a:t> the dissolution of a solute in whole blood measured in kilograms.</a:t>
            </a:r>
            <a:endParaRPr lang="en-US" altLang="en-US" sz="1900"/>
          </a:p>
          <a:p>
            <a:r>
              <a:rPr lang="en-US" altLang="en-US" sz="1900"/>
              <a:t>Normal = 280 - 300 mosm / kg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6347882C-658B-07F2-CBBA-A0FB8B73B6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600" y="1915922"/>
            <a:ext cx="8178799" cy="3026154"/>
          </a:xfrm>
          <a:prstGeom prst="rect">
            <a:avLst/>
          </a:prstGeom>
        </p:spPr>
      </p:pic>
    </p:spTree>
    <p:extLst>
      <p:ext uri="{BB962C8B-B14F-4D97-AF65-F5344CB8AC3E}">
        <p14:creationId xmlns:p14="http://schemas.microsoft.com/office/powerpoint/2010/main" val="708667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a:extLst>
              <a:ext uri="{FF2B5EF4-FFF2-40B4-BE49-F238E27FC236}">
                <a16:creationId xmlns:a16="http://schemas.microsoft.com/office/drawing/2014/main" id="{9D56737D-4F38-5A96-57D2-D6A0E523E9F4}"/>
              </a:ext>
            </a:extLst>
          </p:cNvPr>
          <p:cNvPicPr>
            <a:picLocks noChangeAspect="1"/>
          </p:cNvPicPr>
          <p:nvPr/>
        </p:nvPicPr>
        <p:blipFill>
          <a:blip r:embed="rId2">
            <a:extLst>
              <a:ext uri="{28A0092B-C50C-407E-A947-70E740481C1C}">
                <a14:useLocalDpi xmlns:a14="http://schemas.microsoft.com/office/drawing/2010/main" val="0"/>
              </a:ext>
            </a:extLst>
          </a:blip>
          <a:srcRect l="4001" r="14984"/>
          <a:stretch/>
        </p:blipFill>
        <p:spPr>
          <a:xfrm>
            <a:off x="20" y="1282"/>
            <a:ext cx="9143980" cy="6856718"/>
          </a:xfrm>
          <a:prstGeom prst="rect">
            <a:avLst/>
          </a:prstGeom>
        </p:spPr>
      </p:pic>
    </p:spTree>
    <p:extLst>
      <p:ext uri="{BB962C8B-B14F-4D97-AF65-F5344CB8AC3E}">
        <p14:creationId xmlns:p14="http://schemas.microsoft.com/office/powerpoint/2010/main" val="359279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965" name="Rectangle 37964">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890" name="عنوان 1">
            <a:extLst>
              <a:ext uri="{FF2B5EF4-FFF2-40B4-BE49-F238E27FC236}">
                <a16:creationId xmlns:a16="http://schemas.microsoft.com/office/drawing/2014/main" id="{FC5295AC-9C52-8035-BC2F-6BA9AEBBCB91}"/>
              </a:ext>
            </a:extLst>
          </p:cNvPr>
          <p:cNvSpPr>
            <a:spLocks noGrp="1"/>
          </p:cNvSpPr>
          <p:nvPr>
            <p:ph type="title"/>
          </p:nvPr>
        </p:nvSpPr>
        <p:spPr>
          <a:xfrm>
            <a:off x="628650" y="1336390"/>
            <a:ext cx="4616991" cy="1182927"/>
          </a:xfrm>
        </p:spPr>
        <p:txBody>
          <a:bodyPr anchor="b">
            <a:normAutofit/>
          </a:bodyPr>
          <a:lstStyle/>
          <a:p>
            <a:r>
              <a:rPr lang="en-US" altLang="en-US" sz="3800"/>
              <a:t>Normal saline fluid (NS 0.9%)</a:t>
            </a:r>
            <a:endParaRPr lang="ar-SA" altLang="en-US" sz="3800"/>
          </a:p>
        </p:txBody>
      </p:sp>
      <p:cxnSp>
        <p:nvCxnSpPr>
          <p:cNvPr id="37967" name="Straight Connector 37966">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5927792"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7891" name="عنصر نائب للمحتوى 2">
            <a:extLst>
              <a:ext uri="{FF2B5EF4-FFF2-40B4-BE49-F238E27FC236}">
                <a16:creationId xmlns:a16="http://schemas.microsoft.com/office/drawing/2014/main" id="{18FA4846-92C1-9AD7-1B19-D9B3497618A1}"/>
              </a:ext>
            </a:extLst>
          </p:cNvPr>
          <p:cNvSpPr>
            <a:spLocks noGrp="1"/>
          </p:cNvSpPr>
          <p:nvPr>
            <p:ph idx="1"/>
          </p:nvPr>
        </p:nvSpPr>
        <p:spPr>
          <a:xfrm>
            <a:off x="602832" y="2829330"/>
            <a:ext cx="4642809" cy="3344459"/>
          </a:xfrm>
        </p:spPr>
        <p:txBody>
          <a:bodyPr anchor="t">
            <a:normAutofit/>
          </a:bodyPr>
          <a:lstStyle/>
          <a:p>
            <a:pPr>
              <a:buFont typeface="Monotype Sorts" pitchFamily="2" charset="2"/>
              <a:buNone/>
            </a:pPr>
            <a:endParaRPr lang="en-US" altLang="en-US" sz="1700" b="1">
              <a:solidFill>
                <a:schemeClr val="tx1">
                  <a:alpha val="80000"/>
                </a:schemeClr>
              </a:solidFill>
            </a:endParaRPr>
          </a:p>
          <a:p>
            <a:r>
              <a:rPr lang="en-US" altLang="en-US" sz="1700">
                <a:solidFill>
                  <a:schemeClr val="tx1">
                    <a:alpha val="80000"/>
                  </a:schemeClr>
                </a:solidFill>
              </a:rPr>
              <a:t> (NS) — is the commonly-used term for a solution of 0.90% </a:t>
            </a:r>
            <a:r>
              <a:rPr lang="en-US" altLang="en-US" sz="1700">
                <a:solidFill>
                  <a:schemeClr val="tx1">
                    <a:alpha val="80000"/>
                  </a:schemeClr>
                </a:solidFill>
                <a:hlinkClick r:id="rId2" action="ppaction://hlinkfile" tooltip="Mass concentration (chemistry)"/>
              </a:rPr>
              <a:t>w/v</a:t>
            </a:r>
            <a:r>
              <a:rPr lang="en-US" altLang="en-US" sz="1700">
                <a:solidFill>
                  <a:schemeClr val="tx1">
                    <a:alpha val="80000"/>
                  </a:schemeClr>
                </a:solidFill>
              </a:rPr>
              <a:t> of </a:t>
            </a:r>
            <a:r>
              <a:rPr lang="en-US" altLang="en-US" sz="1700">
                <a:solidFill>
                  <a:schemeClr val="tx1">
                    <a:alpha val="80000"/>
                  </a:schemeClr>
                </a:solidFill>
                <a:hlinkClick r:id="rId3" action="ppaction://hlinkfile" tooltip="Sodium chloride"/>
              </a:rPr>
              <a:t>NaCl</a:t>
            </a:r>
            <a:r>
              <a:rPr lang="en-US" altLang="en-US" sz="1700">
                <a:solidFill>
                  <a:schemeClr val="tx1">
                    <a:alpha val="80000"/>
                  </a:schemeClr>
                </a:solidFill>
              </a:rPr>
              <a:t>, about 300 </a:t>
            </a:r>
            <a:r>
              <a:rPr lang="en-US" altLang="en-US" sz="1700">
                <a:solidFill>
                  <a:schemeClr val="tx1">
                    <a:alpha val="80000"/>
                  </a:schemeClr>
                </a:solidFill>
                <a:hlinkClick r:id="rId4" action="ppaction://hlinkfile" tooltip="Osmolality"/>
              </a:rPr>
              <a:t>mOsm</a:t>
            </a:r>
            <a:r>
              <a:rPr lang="en-US" altLang="en-US" sz="1700">
                <a:solidFill>
                  <a:schemeClr val="tx1">
                    <a:alpha val="80000"/>
                  </a:schemeClr>
                </a:solidFill>
              </a:rPr>
              <a:t>/L or 9.0 g per liter</a:t>
            </a:r>
          </a:p>
          <a:p>
            <a:pPr eaLnBrk="1" fontAlgn="t" hangingPunct="1"/>
            <a:r>
              <a:rPr lang="en-US" altLang="en-US" sz="1700">
                <a:solidFill>
                  <a:schemeClr val="tx1">
                    <a:alpha val="80000"/>
                  </a:schemeClr>
                </a:solidFill>
              </a:rPr>
              <a:t>Na is154 and only CL 154</a:t>
            </a:r>
          </a:p>
          <a:p>
            <a:pPr eaLnBrk="1" fontAlgn="t" hangingPunct="1"/>
            <a:r>
              <a:rPr lang="en-US" altLang="en-US" sz="1700">
                <a:solidFill>
                  <a:schemeClr val="tx1">
                    <a:alpha val="80000"/>
                  </a:schemeClr>
                </a:solidFill>
              </a:rPr>
              <a:t>No K, NO others</a:t>
            </a:r>
            <a:endParaRPr lang="ar-SA" altLang="en-US" sz="1700">
              <a:solidFill>
                <a:schemeClr val="tx1">
                  <a:alpha val="80000"/>
                </a:schemeClr>
              </a:solidFill>
            </a:endParaRPr>
          </a:p>
          <a:p>
            <a:endParaRPr lang="ar-SA" altLang="en-US" sz="1700">
              <a:solidFill>
                <a:schemeClr val="tx1">
                  <a:alpha val="80000"/>
                </a:schemeClr>
              </a:solidFill>
            </a:endParaRPr>
          </a:p>
        </p:txBody>
      </p:sp>
      <p:pic>
        <p:nvPicPr>
          <p:cNvPr id="2" name="Picture 1">
            <a:extLst>
              <a:ext uri="{FF2B5EF4-FFF2-40B4-BE49-F238E27FC236}">
                <a16:creationId xmlns:a16="http://schemas.microsoft.com/office/drawing/2014/main" id="{90184860-B866-FFAE-8D02-1FED040A5F16}"/>
              </a:ext>
            </a:extLst>
          </p:cNvPr>
          <p:cNvPicPr>
            <a:picLocks noChangeAspect="1"/>
          </p:cNvPicPr>
          <p:nvPr/>
        </p:nvPicPr>
        <p:blipFill>
          <a:blip r:embed="rId5">
            <a:extLst>
              <a:ext uri="{28A0092B-C50C-407E-A947-70E740481C1C}">
                <a14:useLocalDpi xmlns:a14="http://schemas.microsoft.com/office/drawing/2010/main" val="0"/>
              </a:ext>
            </a:extLst>
          </a:blip>
          <a:srcRect t="16352" b="8672"/>
          <a:stretch/>
        </p:blipFill>
        <p:spPr>
          <a:xfrm>
            <a:off x="5679489" y="1910911"/>
            <a:ext cx="2661303" cy="3688352"/>
          </a:xfrm>
          <a:prstGeom prst="rect">
            <a:avLst/>
          </a:prstGeom>
        </p:spPr>
      </p:pic>
      <p:sp>
        <p:nvSpPr>
          <p:cNvPr id="37969"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414" y="1899284"/>
            <a:ext cx="10427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797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646" y="2189928"/>
            <a:ext cx="68354"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4" name="Rectangle 39943">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8" name="عنوان 1">
            <a:extLst>
              <a:ext uri="{FF2B5EF4-FFF2-40B4-BE49-F238E27FC236}">
                <a16:creationId xmlns:a16="http://schemas.microsoft.com/office/drawing/2014/main" id="{5197A3BE-B56A-0DB0-B26A-C23CC3FC37E1}"/>
              </a:ext>
            </a:extLst>
          </p:cNvPr>
          <p:cNvSpPr>
            <a:spLocks noGrp="1"/>
          </p:cNvSpPr>
          <p:nvPr>
            <p:ph type="title"/>
          </p:nvPr>
        </p:nvSpPr>
        <p:spPr>
          <a:xfrm>
            <a:off x="473202" y="640080"/>
            <a:ext cx="3614166" cy="1481328"/>
          </a:xfrm>
        </p:spPr>
        <p:txBody>
          <a:bodyPr anchor="b">
            <a:normAutofit/>
          </a:bodyPr>
          <a:lstStyle/>
          <a:p>
            <a:r>
              <a:rPr lang="en-US" altLang="en-US" sz="4700"/>
              <a:t>Ringer lactate fluid</a:t>
            </a:r>
            <a:endParaRPr lang="ar-SA" altLang="en-US" sz="4700"/>
          </a:p>
        </p:txBody>
      </p:sp>
      <p:sp>
        <p:nvSpPr>
          <p:cNvPr id="3994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sX0" fmla="*/ 0 w 2441321"/>
              <a:gd name="csY0" fmla="*/ 0 h 18288"/>
              <a:gd name="csX1" fmla="*/ 585917 w 2441321"/>
              <a:gd name="csY1" fmla="*/ 0 h 18288"/>
              <a:gd name="csX2" fmla="*/ 1196247 w 2441321"/>
              <a:gd name="csY2" fmla="*/ 0 h 18288"/>
              <a:gd name="csX3" fmla="*/ 1806578 w 2441321"/>
              <a:gd name="csY3" fmla="*/ 0 h 18288"/>
              <a:gd name="csX4" fmla="*/ 2441321 w 2441321"/>
              <a:gd name="csY4" fmla="*/ 0 h 18288"/>
              <a:gd name="csX5" fmla="*/ 2441321 w 2441321"/>
              <a:gd name="csY5" fmla="*/ 18288 h 18288"/>
              <a:gd name="csX6" fmla="*/ 1830991 w 2441321"/>
              <a:gd name="csY6" fmla="*/ 18288 h 18288"/>
              <a:gd name="csX7" fmla="*/ 1269487 w 2441321"/>
              <a:gd name="csY7" fmla="*/ 18288 h 18288"/>
              <a:gd name="csX8" fmla="*/ 707983 w 2441321"/>
              <a:gd name="csY8" fmla="*/ 18288 h 18288"/>
              <a:gd name="csX9" fmla="*/ 0 w 2441321"/>
              <a:gd name="csY9" fmla="*/ 18288 h 18288"/>
              <a:gd name="csX10" fmla="*/ 0 w 2441321"/>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9" name="عنصر نائب للمحتوى 2">
            <a:extLst>
              <a:ext uri="{FF2B5EF4-FFF2-40B4-BE49-F238E27FC236}">
                <a16:creationId xmlns:a16="http://schemas.microsoft.com/office/drawing/2014/main" id="{92B0795C-5CBB-ACCF-01B6-AD740F00877E}"/>
              </a:ext>
            </a:extLst>
          </p:cNvPr>
          <p:cNvSpPr>
            <a:spLocks noGrp="1"/>
          </p:cNvSpPr>
          <p:nvPr>
            <p:ph idx="1"/>
          </p:nvPr>
        </p:nvSpPr>
        <p:spPr>
          <a:xfrm>
            <a:off x="473202" y="2660904"/>
            <a:ext cx="3614166" cy="3547872"/>
          </a:xfrm>
        </p:spPr>
        <p:txBody>
          <a:bodyPr anchor="t">
            <a:normAutofit/>
          </a:bodyPr>
          <a:lstStyle/>
          <a:p>
            <a:r>
              <a:rPr lang="en-US" altLang="en-US" sz="1800"/>
              <a:t>One litre of lactated Ringer's solution contains:</a:t>
            </a:r>
          </a:p>
          <a:p>
            <a:r>
              <a:rPr lang="en-US" altLang="en-US" sz="1800"/>
              <a:t>130 </a:t>
            </a:r>
            <a:r>
              <a:rPr lang="en-US" altLang="en-US" sz="1800">
                <a:hlinkClick r:id="rId2" action="ppaction://hlinkfile" tooltip="Milliequivalent"/>
              </a:rPr>
              <a:t>mEq</a:t>
            </a:r>
            <a:r>
              <a:rPr lang="en-US" altLang="en-US" sz="1800"/>
              <a:t> of </a:t>
            </a:r>
            <a:r>
              <a:rPr lang="en-US" altLang="en-US" sz="1800">
                <a:hlinkClick r:id="rId3" action="ppaction://hlinkfile" tooltip="Sodium"/>
              </a:rPr>
              <a:t>sodium</a:t>
            </a:r>
            <a:r>
              <a:rPr lang="en-US" altLang="en-US" sz="1800"/>
              <a:t> </a:t>
            </a:r>
            <a:r>
              <a:rPr lang="en-US" altLang="en-US" sz="1800">
                <a:hlinkClick r:id="rId4" action="ppaction://hlinkfile" tooltip="Ion"/>
              </a:rPr>
              <a:t>ion</a:t>
            </a:r>
            <a:r>
              <a:rPr lang="en-US" altLang="en-US" sz="1800"/>
              <a:t> = 130 </a:t>
            </a:r>
            <a:r>
              <a:rPr lang="en-US" altLang="en-US" sz="1800">
                <a:hlinkClick r:id="rId5" action="ppaction://hlinkfile" tooltip="Molarity"/>
              </a:rPr>
              <a:t>mmol/L</a:t>
            </a:r>
            <a:r>
              <a:rPr lang="en-US" altLang="en-US" sz="1800"/>
              <a:t> </a:t>
            </a:r>
          </a:p>
          <a:p>
            <a:r>
              <a:rPr lang="en-US" altLang="en-US" sz="1800"/>
              <a:t>109 mEq of </a:t>
            </a:r>
            <a:r>
              <a:rPr lang="en-US" altLang="en-US" sz="1800">
                <a:hlinkClick r:id="rId6" action="ppaction://hlinkfile" tooltip="Chloride"/>
              </a:rPr>
              <a:t>chloride</a:t>
            </a:r>
            <a:r>
              <a:rPr lang="en-US" altLang="en-US" sz="1800"/>
              <a:t> ion = 109 mmol/L </a:t>
            </a:r>
          </a:p>
          <a:p>
            <a:r>
              <a:rPr lang="en-US" altLang="en-US" sz="1800"/>
              <a:t>28 mEq of </a:t>
            </a:r>
            <a:r>
              <a:rPr lang="en-US" altLang="en-US" sz="1800">
                <a:hlinkClick r:id="rId7" action="ppaction://hlinkfile" tooltip="Lactic acid"/>
              </a:rPr>
              <a:t>lactate</a:t>
            </a:r>
            <a:r>
              <a:rPr lang="en-US" altLang="en-US" sz="1800"/>
              <a:t> = 28 mmol/L </a:t>
            </a:r>
          </a:p>
          <a:p>
            <a:r>
              <a:rPr lang="en-US" altLang="en-US" sz="1800"/>
              <a:t>4 mEq of </a:t>
            </a:r>
            <a:r>
              <a:rPr lang="en-US" altLang="en-US" sz="1800">
                <a:hlinkClick r:id="rId8" action="ppaction://hlinkfile" tooltip="Potassium"/>
              </a:rPr>
              <a:t>potassium</a:t>
            </a:r>
            <a:r>
              <a:rPr lang="en-US" altLang="en-US" sz="1800"/>
              <a:t> ion = 4 mmol/L </a:t>
            </a:r>
          </a:p>
          <a:p>
            <a:r>
              <a:rPr lang="en-US" altLang="en-US" sz="1800"/>
              <a:t>3 mEq of </a:t>
            </a:r>
            <a:r>
              <a:rPr lang="en-US" altLang="en-US" sz="1800">
                <a:hlinkClick r:id="rId9" action="ppaction://hlinkfile" tooltip="Calcium"/>
              </a:rPr>
              <a:t>calcium</a:t>
            </a:r>
            <a:r>
              <a:rPr lang="en-US" altLang="en-US" sz="1800"/>
              <a:t> ion = 1.5 mmol/L </a:t>
            </a:r>
          </a:p>
          <a:p>
            <a:endParaRPr lang="ar-SA" altLang="en-US" sz="1800"/>
          </a:p>
        </p:txBody>
      </p:sp>
      <p:pic>
        <p:nvPicPr>
          <p:cNvPr id="2" name="Picture 1">
            <a:extLst>
              <a:ext uri="{FF2B5EF4-FFF2-40B4-BE49-F238E27FC236}">
                <a16:creationId xmlns:a16="http://schemas.microsoft.com/office/drawing/2014/main" id="{95A8ADE3-CBA6-8E9F-650B-BE7B4576D0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96854" y="640080"/>
            <a:ext cx="3249090" cy="557784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2BD6F932-0F2F-D3D5-41A3-E7DB4918DB91}"/>
              </a:ext>
            </a:extLst>
          </p:cNvPr>
          <p:cNvSpPr>
            <a:spLocks noGrp="1"/>
          </p:cNvSpPr>
          <p:nvPr>
            <p:ph type="title"/>
          </p:nvPr>
        </p:nvSpPr>
        <p:spPr>
          <a:xfrm>
            <a:off x="630936" y="548640"/>
            <a:ext cx="2700645" cy="5431536"/>
          </a:xfrm>
        </p:spPr>
        <p:txBody>
          <a:bodyPr>
            <a:normAutofit/>
          </a:bodyPr>
          <a:lstStyle/>
          <a:p>
            <a:r>
              <a:rPr lang="ar-EG" sz="4700"/>
              <a:t>Labratory normal values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sX0" fmla="*/ 0 w 4480560"/>
              <a:gd name="csY0" fmla="*/ 0 h 13716"/>
              <a:gd name="csX1" fmla="*/ 595274 w 4480560"/>
              <a:gd name="csY1" fmla="*/ 0 h 13716"/>
              <a:gd name="csX2" fmla="*/ 1100938 w 4480560"/>
              <a:gd name="csY2" fmla="*/ 0 h 13716"/>
              <a:gd name="csX3" fmla="*/ 1651406 w 4480560"/>
              <a:gd name="csY3" fmla="*/ 0 h 13716"/>
              <a:gd name="csX4" fmla="*/ 2336292 w 4480560"/>
              <a:gd name="csY4" fmla="*/ 0 h 13716"/>
              <a:gd name="csX5" fmla="*/ 2931566 w 4480560"/>
              <a:gd name="csY5" fmla="*/ 0 h 13716"/>
              <a:gd name="csX6" fmla="*/ 3482035 w 4480560"/>
              <a:gd name="csY6" fmla="*/ 0 h 13716"/>
              <a:gd name="csX7" fmla="*/ 4480560 w 4480560"/>
              <a:gd name="csY7" fmla="*/ 0 h 13716"/>
              <a:gd name="csX8" fmla="*/ 4480560 w 4480560"/>
              <a:gd name="csY8" fmla="*/ 13716 h 13716"/>
              <a:gd name="csX9" fmla="*/ 3840480 w 4480560"/>
              <a:gd name="csY9" fmla="*/ 13716 h 13716"/>
              <a:gd name="csX10" fmla="*/ 3290011 w 4480560"/>
              <a:gd name="csY10" fmla="*/ 13716 h 13716"/>
              <a:gd name="csX11" fmla="*/ 2560320 w 4480560"/>
              <a:gd name="csY11" fmla="*/ 13716 h 13716"/>
              <a:gd name="csX12" fmla="*/ 1965046 w 4480560"/>
              <a:gd name="csY12" fmla="*/ 13716 h 13716"/>
              <a:gd name="csX13" fmla="*/ 1459382 w 4480560"/>
              <a:gd name="csY13" fmla="*/ 13716 h 13716"/>
              <a:gd name="csX14" fmla="*/ 774497 w 4480560"/>
              <a:gd name="csY14" fmla="*/ 13716 h 13716"/>
              <a:gd name="csX15" fmla="*/ 0 w 4480560"/>
              <a:gd name="csY15" fmla="*/ 13716 h 13716"/>
              <a:gd name="csX16" fmla="*/ 0 w 4480560"/>
              <a:gd name="csY1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عنصر نائب للمحتوى 2">
            <a:extLst>
              <a:ext uri="{FF2B5EF4-FFF2-40B4-BE49-F238E27FC236}">
                <a16:creationId xmlns:a16="http://schemas.microsoft.com/office/drawing/2014/main" id="{6BD578B2-793D-6716-09F5-DEBE62087973}"/>
              </a:ext>
            </a:extLst>
          </p:cNvPr>
          <p:cNvSpPr>
            <a:spLocks noGrp="1"/>
          </p:cNvSpPr>
          <p:nvPr>
            <p:ph idx="1"/>
          </p:nvPr>
        </p:nvSpPr>
        <p:spPr>
          <a:xfrm>
            <a:off x="3844813" y="552091"/>
            <a:ext cx="4668251" cy="5431536"/>
          </a:xfrm>
        </p:spPr>
        <p:txBody>
          <a:bodyPr anchor="ctr">
            <a:normAutofit/>
          </a:bodyPr>
          <a:lstStyle/>
          <a:p>
            <a:r>
              <a:rPr lang="ar-EG" sz="1900"/>
              <a:t>Item measured.     Normal value in serum of blood </a:t>
            </a:r>
          </a:p>
          <a:p>
            <a:r>
              <a:rPr lang="ar-EG" sz="1900"/>
              <a:t>Electrolytes</a:t>
            </a:r>
          </a:p>
          <a:p>
            <a:pPr marL="0" indent="0">
              <a:buNone/>
            </a:pPr>
            <a:r>
              <a:rPr lang="ar-EG" sz="1900"/>
              <a:t>Sodium   136-145mEq/L                  </a:t>
            </a:r>
          </a:p>
          <a:p>
            <a:pPr marL="0" indent="0">
              <a:buNone/>
            </a:pPr>
            <a:r>
              <a:rPr lang="ar-EG" sz="1900"/>
              <a:t>Potassium K.3.5  -  5.0mEq/L </a:t>
            </a:r>
          </a:p>
          <a:p>
            <a:pPr marL="0" indent="0">
              <a:buNone/>
            </a:pPr>
            <a:r>
              <a:rPr lang="ar-EG" sz="1900"/>
              <a:t>Chloride CL 98-106mEq/l</a:t>
            </a:r>
          </a:p>
          <a:p>
            <a:pPr marL="0" indent="0">
              <a:buNone/>
            </a:pPr>
            <a:r>
              <a:rPr lang="ar-EG" sz="1900"/>
              <a:t>Total calcium Ca 8.4-10.5 mEq/l</a:t>
            </a:r>
          </a:p>
          <a:p>
            <a:pPr marL="0" indent="0">
              <a:buNone/>
            </a:pPr>
            <a:r>
              <a:rPr lang="ar-EG" sz="1900"/>
              <a:t>Magnesium Mg 1.5-2.5mEq/l </a:t>
            </a:r>
          </a:p>
          <a:p>
            <a:pPr marL="0" indent="0">
              <a:buNone/>
            </a:pPr>
            <a:endParaRPr lang="ar-EG" sz="1900"/>
          </a:p>
          <a:p>
            <a:pPr marL="0" indent="0">
              <a:buNone/>
            </a:pPr>
            <a:endParaRPr lang="ar-EG" sz="1900"/>
          </a:p>
          <a:p>
            <a:pPr marL="0" indent="0">
              <a:buNone/>
            </a:pPr>
            <a:endParaRPr lang="ar-EG" sz="1900"/>
          </a:p>
        </p:txBody>
      </p:sp>
    </p:spTree>
    <p:extLst>
      <p:ext uri="{BB962C8B-B14F-4D97-AF65-F5344CB8AC3E}">
        <p14:creationId xmlns:p14="http://schemas.microsoft.com/office/powerpoint/2010/main" val="1673352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712" name="Rectangle 1137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514CD8E-2F0F-D43D-AE7C-057D6EA10703}"/>
              </a:ext>
            </a:extLst>
          </p:cNvPr>
          <p:cNvPicPr>
            <a:picLocks noChangeAspect="1"/>
          </p:cNvPicPr>
          <p:nvPr/>
        </p:nvPicPr>
        <p:blipFill>
          <a:blip r:embed="rId3">
            <a:extLst>
              <a:ext uri="{28A0092B-C50C-407E-A947-70E740481C1C}">
                <a14:useLocalDpi xmlns:a14="http://schemas.microsoft.com/office/drawing/2010/main" val="0"/>
              </a:ext>
            </a:extLst>
          </a:blip>
          <a:srcRect l="13371" r="6615" b="1"/>
          <a:stretch/>
        </p:blipFill>
        <p:spPr>
          <a:xfrm>
            <a:off x="20" y="1282"/>
            <a:ext cx="9143980" cy="685671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8" name="Rectangle 4107">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Rectangle 2">
            <a:extLst>
              <a:ext uri="{FF2B5EF4-FFF2-40B4-BE49-F238E27FC236}">
                <a16:creationId xmlns:a16="http://schemas.microsoft.com/office/drawing/2014/main" id="{BB3E9284-2B22-1F1C-B7AD-AE080CE7A4BE}"/>
              </a:ext>
            </a:extLst>
          </p:cNvPr>
          <p:cNvSpPr>
            <a:spLocks noGrp="1" noChangeArrowheads="1"/>
          </p:cNvSpPr>
          <p:nvPr>
            <p:ph type="title"/>
          </p:nvPr>
        </p:nvSpPr>
        <p:spPr>
          <a:xfrm>
            <a:off x="996078" y="728911"/>
            <a:ext cx="4995882" cy="963975"/>
          </a:xfrm>
        </p:spPr>
        <p:txBody>
          <a:bodyPr anchor="b">
            <a:normAutofit/>
          </a:bodyPr>
          <a:lstStyle/>
          <a:p>
            <a:r>
              <a:rPr lang="en-US" altLang="en-US" sz="3500"/>
              <a:t>Objectives:</a:t>
            </a:r>
          </a:p>
        </p:txBody>
      </p:sp>
      <p:pic>
        <p:nvPicPr>
          <p:cNvPr id="4103" name="Graphic 4102" descr="IV">
            <a:extLst>
              <a:ext uri="{FF2B5EF4-FFF2-40B4-BE49-F238E27FC236}">
                <a16:creationId xmlns:a16="http://schemas.microsoft.com/office/drawing/2014/main" id="{F96026C8-86E6-BCCC-2211-B162265A8EE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711" y="2843834"/>
            <a:ext cx="898899" cy="898899"/>
          </a:xfrm>
          <a:prstGeom prst="rect">
            <a:avLst/>
          </a:prstGeom>
        </p:spPr>
      </p:pic>
      <p:sp>
        <p:nvSpPr>
          <p:cNvPr id="4099" name="Rectangle 3">
            <a:extLst>
              <a:ext uri="{FF2B5EF4-FFF2-40B4-BE49-F238E27FC236}">
                <a16:creationId xmlns:a16="http://schemas.microsoft.com/office/drawing/2014/main" id="{2384C1A2-8B2C-2718-C386-4BCB136A4F12}"/>
              </a:ext>
            </a:extLst>
          </p:cNvPr>
          <p:cNvSpPr>
            <a:spLocks noGrp="1" noChangeArrowheads="1"/>
          </p:cNvSpPr>
          <p:nvPr>
            <p:ph idx="1"/>
          </p:nvPr>
        </p:nvSpPr>
        <p:spPr>
          <a:xfrm>
            <a:off x="1223844" y="2650542"/>
            <a:ext cx="4540350" cy="2745394"/>
          </a:xfrm>
        </p:spPr>
        <p:txBody>
          <a:bodyPr>
            <a:normAutofit/>
          </a:bodyPr>
          <a:lstStyle/>
          <a:p>
            <a:r>
              <a:rPr lang="en-US" altLang="en-US" sz="1700"/>
              <a:t>Revision of fluid compartments </a:t>
            </a:r>
            <a:r>
              <a:rPr lang="en-US" altLang="en-US" sz="1700" b="1"/>
              <a:t>(physiology part) (fluid &amp; substance)</a:t>
            </a:r>
          </a:p>
          <a:p>
            <a:r>
              <a:rPr lang="en-US" altLang="en-US" sz="1700"/>
              <a:t>Identify types of intravenous fluids</a:t>
            </a:r>
          </a:p>
          <a:p>
            <a:r>
              <a:rPr lang="en-US" altLang="en-US" sz="1700"/>
              <a:t>Prescribing fluids</a:t>
            </a:r>
          </a:p>
          <a:p>
            <a:r>
              <a:rPr lang="en-US" altLang="en-US" sz="1700"/>
              <a:t>Electrolytes abnormalities</a:t>
            </a:r>
          </a:p>
          <a:p>
            <a:pPr marL="0" indent="0">
              <a:buNone/>
            </a:pPr>
            <a:endParaRPr lang="en-US" altLang="en-US" sz="1700"/>
          </a:p>
          <a:p>
            <a:endParaRPr lang="en-US" altLang="en-US" sz="1700"/>
          </a:p>
          <a:p>
            <a:endParaRPr lang="en-US" altLang="en-US" sz="1700"/>
          </a:p>
        </p:txBody>
      </p:sp>
      <p:pic>
        <p:nvPicPr>
          <p:cNvPr id="4105" name="Graphic 4104" descr="IV">
            <a:extLst>
              <a:ext uri="{FF2B5EF4-FFF2-40B4-BE49-F238E27FC236}">
                <a16:creationId xmlns:a16="http://schemas.microsoft.com/office/drawing/2014/main" id="{231A1626-B4C1-4DB9-8F05-5AEC841D33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1073" y="1469503"/>
            <a:ext cx="3918995" cy="39189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2" name="Rectangle 8201">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204" name="Picture 8203">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10299"/>
          <a:stretch/>
        </p:blipFill>
        <p:spPr>
          <a:xfrm>
            <a:off x="-1" y="857250"/>
            <a:ext cx="9144001" cy="5734050"/>
          </a:xfrm>
          <a:prstGeom prst="rect">
            <a:avLst/>
          </a:prstGeom>
        </p:spPr>
      </p:pic>
      <p:sp>
        <p:nvSpPr>
          <p:cNvPr id="8194" name="عنوان 1">
            <a:extLst>
              <a:ext uri="{FF2B5EF4-FFF2-40B4-BE49-F238E27FC236}">
                <a16:creationId xmlns:a16="http://schemas.microsoft.com/office/drawing/2014/main" id="{C749D361-C6CF-AD8B-160B-F2ED9521CE13}"/>
              </a:ext>
            </a:extLst>
          </p:cNvPr>
          <p:cNvSpPr>
            <a:spLocks noGrp="1"/>
          </p:cNvSpPr>
          <p:nvPr>
            <p:ph type="title"/>
          </p:nvPr>
        </p:nvSpPr>
        <p:spPr>
          <a:xfrm>
            <a:off x="4570578" y="1257300"/>
            <a:ext cx="3988849" cy="1381125"/>
          </a:xfrm>
        </p:spPr>
        <p:txBody>
          <a:bodyPr>
            <a:normAutofit/>
          </a:bodyPr>
          <a:lstStyle/>
          <a:p>
            <a:r>
              <a:rPr lang="en-US" altLang="en-US">
                <a:solidFill>
                  <a:srgbClr val="000000"/>
                </a:solidFill>
                <a:cs typeface="Times New Roman" panose="02020603050405020304" pitchFamily="18" charset="0"/>
              </a:rPr>
              <a:t>Intravenous fluids</a:t>
            </a:r>
            <a:endParaRPr lang="ar-SA" altLang="en-US">
              <a:solidFill>
                <a:srgbClr val="000000"/>
              </a:solidFill>
            </a:endParaRPr>
          </a:p>
        </p:txBody>
      </p:sp>
      <p:sp>
        <p:nvSpPr>
          <p:cNvPr id="8206"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8199" name="Graphic 8198" descr="IV">
            <a:extLst>
              <a:ext uri="{FF2B5EF4-FFF2-40B4-BE49-F238E27FC236}">
                <a16:creationId xmlns:a16="http://schemas.microsoft.com/office/drawing/2014/main" id="{56E24D65-35BF-8904-3BD2-1BFFDA0301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9490" y="2079067"/>
            <a:ext cx="3026740" cy="3026740"/>
          </a:xfrm>
          <a:prstGeom prst="rect">
            <a:avLst/>
          </a:prstGeom>
        </p:spPr>
      </p:pic>
      <p:sp>
        <p:nvSpPr>
          <p:cNvPr id="8195" name="عنصر نائب للمحتوى 2">
            <a:extLst>
              <a:ext uri="{FF2B5EF4-FFF2-40B4-BE49-F238E27FC236}">
                <a16:creationId xmlns:a16="http://schemas.microsoft.com/office/drawing/2014/main" id="{E283AE48-B2DC-B827-8D59-23A02E5662E0}"/>
              </a:ext>
            </a:extLst>
          </p:cNvPr>
          <p:cNvSpPr>
            <a:spLocks noGrp="1"/>
          </p:cNvSpPr>
          <p:nvPr>
            <p:ph idx="1"/>
          </p:nvPr>
        </p:nvSpPr>
        <p:spPr>
          <a:xfrm>
            <a:off x="4570579" y="3035680"/>
            <a:ext cx="4003614" cy="2838768"/>
          </a:xfrm>
        </p:spPr>
        <p:txBody>
          <a:bodyPr anchor="ctr">
            <a:normAutofit/>
          </a:bodyPr>
          <a:lstStyle/>
          <a:p>
            <a:r>
              <a:rPr lang="en-US" altLang="en-US" sz="1500" b="1">
                <a:solidFill>
                  <a:srgbClr val="000000"/>
                </a:solidFill>
                <a:cs typeface="Arial" panose="020B0604020202020204" pitchFamily="34" charset="0"/>
              </a:rPr>
              <a:t>IV fluid</a:t>
            </a:r>
            <a:r>
              <a:rPr lang="en-US" altLang="en-US" sz="1500">
                <a:solidFill>
                  <a:srgbClr val="000000"/>
                </a:solidFill>
                <a:cs typeface="Arial" panose="020B0604020202020204" pitchFamily="34" charset="0"/>
              </a:rPr>
              <a:t> is the giving of </a:t>
            </a:r>
            <a:r>
              <a:rPr lang="en-US" altLang="en-US" sz="1500" b="1">
                <a:solidFill>
                  <a:srgbClr val="000000"/>
                </a:solidFill>
                <a:cs typeface="Arial" panose="020B0604020202020204" pitchFamily="34" charset="0"/>
              </a:rPr>
              <a:t>fluid and  substances</a:t>
            </a:r>
            <a:r>
              <a:rPr lang="en-US" altLang="en-US" sz="1500">
                <a:solidFill>
                  <a:srgbClr val="000000"/>
                </a:solidFill>
                <a:cs typeface="Arial" panose="020B0604020202020204" pitchFamily="34" charset="0"/>
              </a:rPr>
              <a:t> directly into a </a:t>
            </a:r>
            <a:r>
              <a:rPr lang="en-US" altLang="en-US" sz="1500">
                <a:solidFill>
                  <a:srgbClr val="000000"/>
                </a:solidFill>
                <a:cs typeface="Arial" panose="020B0604020202020204" pitchFamily="34" charset="0"/>
                <a:hlinkClick r:id="rId4" action="ppaction://hlinkfile" tooltip="Vein"/>
              </a:rPr>
              <a:t>vein</a:t>
            </a:r>
            <a:r>
              <a:rPr lang="en-US" altLang="en-US" sz="1500">
                <a:solidFill>
                  <a:srgbClr val="000000"/>
                </a:solidFill>
                <a:cs typeface="Arial" panose="020B0604020202020204" pitchFamily="34" charset="0"/>
              </a:rPr>
              <a:t>.</a:t>
            </a:r>
          </a:p>
          <a:p>
            <a:endParaRPr lang="en-US" altLang="en-US" sz="1500">
              <a:solidFill>
                <a:srgbClr val="000000"/>
              </a:solidFill>
              <a:cs typeface="Arial" panose="020B0604020202020204" pitchFamily="34" charset="0"/>
            </a:endParaRPr>
          </a:p>
          <a:p>
            <a:r>
              <a:rPr lang="en-US" altLang="en-US" sz="1500">
                <a:solidFill>
                  <a:srgbClr val="000000"/>
                </a:solidFill>
                <a:cs typeface="Arial" panose="020B0604020202020204" pitchFamily="34" charset="0"/>
              </a:rPr>
              <a:t>Human Body has fluid and substances </a:t>
            </a:r>
            <a:endParaRPr lang="ar-SA" altLang="en-US" sz="1500">
              <a:solidFill>
                <a:srgbClr val="000000"/>
              </a:solidFill>
            </a:endParaRPr>
          </a:p>
          <a:p>
            <a:endParaRPr lang="ar-SA" altLang="en-US" sz="15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عنوان 1">
            <a:extLst>
              <a:ext uri="{FF2B5EF4-FFF2-40B4-BE49-F238E27FC236}">
                <a16:creationId xmlns:a16="http://schemas.microsoft.com/office/drawing/2014/main" id="{5143C219-34BA-14DA-EEE5-7A5789841A85}"/>
              </a:ext>
            </a:extLst>
          </p:cNvPr>
          <p:cNvSpPr>
            <a:spLocks noGrp="1"/>
          </p:cNvSpPr>
          <p:nvPr>
            <p:ph type="title"/>
          </p:nvPr>
        </p:nvSpPr>
        <p:spPr>
          <a:xfrm>
            <a:off x="840699" y="687480"/>
            <a:ext cx="5605629" cy="994172"/>
          </a:xfrm>
        </p:spPr>
        <p:txBody>
          <a:bodyPr>
            <a:normAutofit/>
          </a:bodyPr>
          <a:lstStyle/>
          <a:p>
            <a:r>
              <a:rPr lang="en-US" altLang="en-US" sz="3000"/>
              <a:t>Substances that may be infused intravenously</a:t>
            </a:r>
            <a:endParaRPr lang="ar-SA" altLang="en-US" sz="3000"/>
          </a:p>
        </p:txBody>
      </p:sp>
      <p:sp>
        <p:nvSpPr>
          <p:cNvPr id="9219" name="عنصر نائب للمحتوى 2">
            <a:extLst>
              <a:ext uri="{FF2B5EF4-FFF2-40B4-BE49-F238E27FC236}">
                <a16:creationId xmlns:a16="http://schemas.microsoft.com/office/drawing/2014/main" id="{0B565A2D-D1CC-95D0-72CE-0E4F7E8535A7}"/>
              </a:ext>
            </a:extLst>
          </p:cNvPr>
          <p:cNvSpPr>
            <a:spLocks noGrp="1"/>
          </p:cNvSpPr>
          <p:nvPr>
            <p:ph idx="1"/>
          </p:nvPr>
        </p:nvSpPr>
        <p:spPr>
          <a:xfrm>
            <a:off x="852321" y="2227943"/>
            <a:ext cx="5033221" cy="3788227"/>
          </a:xfrm>
        </p:spPr>
        <p:txBody>
          <a:bodyPr anchor="ctr">
            <a:normAutofit/>
          </a:bodyPr>
          <a:lstStyle/>
          <a:p>
            <a:r>
              <a:rPr lang="en-US" altLang="en-US" sz="2100"/>
              <a:t> </a:t>
            </a:r>
            <a:r>
              <a:rPr lang="en-US" altLang="en-US" sz="2100" b="1"/>
              <a:t>Fluid (crystalloids and colloids)</a:t>
            </a:r>
          </a:p>
          <a:p>
            <a:r>
              <a:rPr lang="en-US" altLang="en-US" sz="2100"/>
              <a:t> blood-based products (</a:t>
            </a:r>
            <a:r>
              <a:rPr lang="en-US" altLang="en-US" sz="2100">
                <a:hlinkClick r:id="rId2" action="ppaction://hlinkfile" tooltip="Whole blood"/>
              </a:rPr>
              <a:t>whole blood</a:t>
            </a:r>
            <a:r>
              <a:rPr lang="en-US" altLang="en-US" sz="2100"/>
              <a:t>,</a:t>
            </a:r>
            <a:r>
              <a:rPr lang="en-US" altLang="en-US" sz="2100">
                <a:hlinkClick r:id="rId3" action="ppaction://hlinkfile" tooltip="Fresh frozen plasma"/>
              </a:rPr>
              <a:t> fresh frozen</a:t>
            </a:r>
            <a:r>
              <a:rPr lang="en-US" altLang="en-US" sz="2100"/>
              <a:t> plasma,</a:t>
            </a:r>
            <a:r>
              <a:rPr lang="en-US" altLang="en-US" sz="2100">
                <a:hlinkClick r:id="rId4" action="ppaction://hlinkfile" tooltip="Cryoprecipitate"/>
              </a:rPr>
              <a:t> cryoprecipitate</a:t>
            </a:r>
            <a:r>
              <a:rPr lang="en-US" altLang="en-US" sz="2100"/>
              <a:t>)</a:t>
            </a:r>
          </a:p>
          <a:p>
            <a:r>
              <a:rPr lang="en-US" altLang="en-US" sz="2100"/>
              <a:t> blood substitutes,</a:t>
            </a:r>
          </a:p>
          <a:p>
            <a:r>
              <a:rPr lang="en-US" altLang="en-US" sz="2100"/>
              <a:t> medications.</a:t>
            </a:r>
          </a:p>
          <a:p>
            <a:endParaRPr lang="ar-SA" altLang="en-US" sz="2100"/>
          </a:p>
        </p:txBody>
      </p:sp>
      <p:sp>
        <p:nvSpPr>
          <p:cNvPr id="9226" name="Rectangle 922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228" name="Oval 922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223" name="Graphic 9222" descr="IV">
            <a:extLst>
              <a:ext uri="{FF2B5EF4-FFF2-40B4-BE49-F238E27FC236}">
                <a16:creationId xmlns:a16="http://schemas.microsoft.com/office/drawing/2014/main" id="{2639AB94-4F9B-0DF0-3449-FF02A4D6D8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24964" y="2865141"/>
            <a:ext cx="1143455" cy="114345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5" name="Rectangle 13324">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Text Box 1028">
            <a:extLst>
              <a:ext uri="{FF2B5EF4-FFF2-40B4-BE49-F238E27FC236}">
                <a16:creationId xmlns:a16="http://schemas.microsoft.com/office/drawing/2014/main" id="{3859DCA5-EA3F-A4DE-E6BE-14BFED9B58DC}"/>
              </a:ext>
            </a:extLst>
          </p:cNvPr>
          <p:cNvSpPr txBox="1">
            <a:spLocks noChangeArrowheads="1"/>
          </p:cNvSpPr>
          <p:nvPr/>
        </p:nvSpPr>
        <p:spPr bwMode="auto">
          <a:xfrm>
            <a:off x="1647825" y="735283"/>
            <a:ext cx="3733800" cy="31650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vert="horz" lIns="91440" tIns="45720" rIns="91440" bIns="45720" rtlCol="0" anchor="b">
            <a:norm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90000"/>
              </a:lnSpc>
              <a:spcAft>
                <a:spcPts val="600"/>
              </a:spcAft>
            </a:pPr>
            <a:r>
              <a:rPr lang="en-US" altLang="en-US" sz="4500" kern="1200">
                <a:solidFill>
                  <a:schemeClr val="tx1"/>
                </a:solidFill>
                <a:latin typeface="+mj-lt"/>
                <a:ea typeface="+mj-ea"/>
                <a:cs typeface="+mj-cs"/>
              </a:rPr>
              <a:t>We are approximately two-thirds water</a:t>
            </a:r>
          </a:p>
        </p:txBody>
      </p:sp>
      <p:pic>
        <p:nvPicPr>
          <p:cNvPr id="13320" name="Graphic 13319" descr="Water">
            <a:extLst>
              <a:ext uri="{FF2B5EF4-FFF2-40B4-BE49-F238E27FC236}">
                <a16:creationId xmlns:a16="http://schemas.microsoft.com/office/drawing/2014/main" id="{1A638D6F-5209-78B2-6D3E-4B3A276FF7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161" y="2937750"/>
            <a:ext cx="966789" cy="966789"/>
          </a:xfrm>
          <a:prstGeom prst="rect">
            <a:avLst/>
          </a:prstGeom>
        </p:spPr>
      </p:pic>
      <p:pic>
        <p:nvPicPr>
          <p:cNvPr id="13322" name="Graphic 13321" descr="Water">
            <a:extLst>
              <a:ext uri="{FF2B5EF4-FFF2-40B4-BE49-F238E27FC236}">
                <a16:creationId xmlns:a16="http://schemas.microsoft.com/office/drawing/2014/main" id="{AE972E46-CC4B-4FA4-9FFF-60076897A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55861" y="1392825"/>
            <a:ext cx="4058507" cy="405850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عنوان 1">
            <a:extLst>
              <a:ext uri="{FF2B5EF4-FFF2-40B4-BE49-F238E27FC236}">
                <a16:creationId xmlns:a16="http://schemas.microsoft.com/office/drawing/2014/main" id="{66A5231F-990C-01B0-F0DE-027B3734128B}"/>
              </a:ext>
            </a:extLst>
          </p:cNvPr>
          <p:cNvSpPr>
            <a:spLocks noGrp="1"/>
          </p:cNvSpPr>
          <p:nvPr>
            <p:ph type="title"/>
          </p:nvPr>
        </p:nvSpPr>
        <p:spPr>
          <a:xfrm>
            <a:off x="840699" y="687480"/>
            <a:ext cx="5605629" cy="994172"/>
          </a:xfrm>
        </p:spPr>
        <p:txBody>
          <a:bodyPr>
            <a:normAutofit/>
          </a:bodyPr>
          <a:lstStyle/>
          <a:p>
            <a:r>
              <a:rPr lang="en-US" altLang="en-US" sz="3000" b="1"/>
              <a:t>Body fluid compartments:</a:t>
            </a:r>
            <a:br>
              <a:rPr lang="en-US" altLang="en-US" sz="3000"/>
            </a:br>
            <a:endParaRPr lang="ar-SA" altLang="en-US" sz="3000"/>
          </a:p>
        </p:txBody>
      </p:sp>
      <p:sp>
        <p:nvSpPr>
          <p:cNvPr id="15363" name="عنصر نائب للمحتوى 2">
            <a:extLst>
              <a:ext uri="{FF2B5EF4-FFF2-40B4-BE49-F238E27FC236}">
                <a16:creationId xmlns:a16="http://schemas.microsoft.com/office/drawing/2014/main" id="{80D17242-3CA8-E83A-F4EA-60D88E79197D}"/>
              </a:ext>
            </a:extLst>
          </p:cNvPr>
          <p:cNvSpPr>
            <a:spLocks noGrp="1"/>
          </p:cNvSpPr>
          <p:nvPr>
            <p:ph idx="1"/>
          </p:nvPr>
        </p:nvSpPr>
        <p:spPr>
          <a:xfrm>
            <a:off x="852321" y="2227943"/>
            <a:ext cx="5033221" cy="3788227"/>
          </a:xfrm>
        </p:spPr>
        <p:txBody>
          <a:bodyPr anchor="ctr">
            <a:normAutofit/>
          </a:bodyPr>
          <a:lstStyle/>
          <a:p>
            <a:r>
              <a:rPr lang="en-US" altLang="en-US" sz="2100" b="1"/>
              <a:t>Intracellular volume  </a:t>
            </a:r>
          </a:p>
          <a:p>
            <a:pPr>
              <a:buFont typeface="Monotype Sorts" pitchFamily="2" charset="2"/>
              <a:buNone/>
            </a:pPr>
            <a:r>
              <a:rPr lang="en-US" altLang="en-US" sz="2100" b="1"/>
              <a:t>  </a:t>
            </a:r>
            <a:r>
              <a:rPr lang="en-US" altLang="en-US" sz="2100"/>
              <a:t>(40%) rich in water</a:t>
            </a:r>
            <a:endParaRPr lang="en-US" altLang="en-US" sz="2100" b="1"/>
          </a:p>
          <a:p>
            <a:pPr>
              <a:buFont typeface="Monotype Sorts" pitchFamily="2" charset="2"/>
              <a:buNone/>
            </a:pPr>
            <a:r>
              <a:rPr lang="en-US" altLang="en-US" sz="2100"/>
              <a:t> </a:t>
            </a:r>
          </a:p>
          <a:p>
            <a:r>
              <a:rPr lang="en-US" altLang="en-US" sz="2100" b="1"/>
              <a:t>Extra cellular volume </a:t>
            </a:r>
          </a:p>
          <a:p>
            <a:pPr>
              <a:buFont typeface="Monotype Sorts" pitchFamily="2" charset="2"/>
              <a:buNone/>
            </a:pPr>
            <a:r>
              <a:rPr lang="en-US" altLang="en-US" sz="2100" b="1"/>
              <a:t>  </a:t>
            </a:r>
            <a:r>
              <a:rPr lang="en-US" altLang="en-US" sz="2100"/>
              <a:t>(20%) rich in water</a:t>
            </a:r>
          </a:p>
          <a:p>
            <a:pPr>
              <a:buFont typeface="Monotype Sorts" pitchFamily="2" charset="2"/>
              <a:buNone/>
            </a:pPr>
            <a:r>
              <a:rPr lang="en-US" altLang="en-US" sz="2100"/>
              <a:t>  15% constitute interstitial space and           5% the intravascular space.</a:t>
            </a:r>
          </a:p>
          <a:p>
            <a:endParaRPr lang="ar-SA" altLang="en-US" sz="2100"/>
          </a:p>
        </p:txBody>
      </p:sp>
      <p:sp>
        <p:nvSpPr>
          <p:cNvPr id="15386" name="Rectangle 1538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87" name="Oval 1538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367" name="Graphic 15366" descr="Water">
            <a:extLst>
              <a:ext uri="{FF2B5EF4-FFF2-40B4-BE49-F238E27FC236}">
                <a16:creationId xmlns:a16="http://schemas.microsoft.com/office/drawing/2014/main" id="{6DFCCE29-D961-6584-025F-0BB28B5F17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12" name="Rectangle 256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2" name="Rectangle 2">
            <a:extLst>
              <a:ext uri="{FF2B5EF4-FFF2-40B4-BE49-F238E27FC236}">
                <a16:creationId xmlns:a16="http://schemas.microsoft.com/office/drawing/2014/main" id="{B4D24F69-81A8-A858-612E-0B5616A586EE}"/>
              </a:ext>
            </a:extLst>
          </p:cNvPr>
          <p:cNvSpPr>
            <a:spLocks noGrp="1" noChangeArrowheads="1"/>
          </p:cNvSpPr>
          <p:nvPr>
            <p:ph type="title"/>
          </p:nvPr>
        </p:nvSpPr>
        <p:spPr>
          <a:xfrm>
            <a:off x="996078" y="796863"/>
            <a:ext cx="4995882" cy="975555"/>
          </a:xfrm>
        </p:spPr>
        <p:txBody>
          <a:bodyPr anchor="b">
            <a:normAutofit/>
          </a:bodyPr>
          <a:lstStyle/>
          <a:p>
            <a:r>
              <a:rPr lang="en-US" altLang="en-US" sz="3500"/>
              <a:t>Fluid shifts in disease</a:t>
            </a:r>
          </a:p>
        </p:txBody>
      </p:sp>
      <p:pic>
        <p:nvPicPr>
          <p:cNvPr id="25607" name="Graphic 25606" descr="Kidney">
            <a:extLst>
              <a:ext uri="{FF2B5EF4-FFF2-40B4-BE49-F238E27FC236}">
                <a16:creationId xmlns:a16="http://schemas.microsoft.com/office/drawing/2014/main" id="{72B74404-B8C2-746D-980F-817F6D905E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711" y="2843834"/>
            <a:ext cx="898899" cy="898899"/>
          </a:xfrm>
          <a:prstGeom prst="rect">
            <a:avLst/>
          </a:prstGeom>
        </p:spPr>
      </p:pic>
      <p:sp>
        <p:nvSpPr>
          <p:cNvPr id="25603" name="Rectangle 3">
            <a:extLst>
              <a:ext uri="{FF2B5EF4-FFF2-40B4-BE49-F238E27FC236}">
                <a16:creationId xmlns:a16="http://schemas.microsoft.com/office/drawing/2014/main" id="{0D70F3FA-8143-F86E-230D-3B027AC84AF6}"/>
              </a:ext>
            </a:extLst>
          </p:cNvPr>
          <p:cNvSpPr>
            <a:spLocks noGrp="1" noChangeArrowheads="1"/>
          </p:cNvSpPr>
          <p:nvPr>
            <p:ph idx="1"/>
          </p:nvPr>
        </p:nvSpPr>
        <p:spPr>
          <a:xfrm>
            <a:off x="1640522" y="2569281"/>
            <a:ext cx="6477517" cy="3307583"/>
          </a:xfrm>
        </p:spPr>
        <p:txBody>
          <a:bodyPr>
            <a:normAutofit/>
          </a:bodyPr>
          <a:lstStyle/>
          <a:p>
            <a:r>
              <a:rPr lang="en-GB" altLang="en-US" sz="1300"/>
              <a:t>Fluid loss:</a:t>
            </a:r>
          </a:p>
          <a:p>
            <a:pPr lvl="1"/>
            <a:r>
              <a:rPr lang="en-GB" altLang="en-US" sz="1300"/>
              <a:t>GI: diarrhoea, vomiting, etc.</a:t>
            </a:r>
          </a:p>
          <a:p>
            <a:pPr lvl="1"/>
            <a:r>
              <a:rPr lang="en-GB" altLang="en-US" sz="1300"/>
              <a:t>renal: diuresis</a:t>
            </a:r>
          </a:p>
          <a:p>
            <a:pPr lvl="1"/>
            <a:r>
              <a:rPr lang="en-GB" altLang="en-US" sz="1300"/>
              <a:t>vascular: haemorrhage</a:t>
            </a:r>
          </a:p>
          <a:p>
            <a:pPr lvl="1"/>
            <a:r>
              <a:rPr lang="en-GB" altLang="en-US" sz="1300"/>
              <a:t>skin: burns</a:t>
            </a:r>
          </a:p>
          <a:p>
            <a:r>
              <a:rPr lang="en-GB" altLang="en-US" sz="1300"/>
              <a:t>Fluid gain:</a:t>
            </a:r>
          </a:p>
          <a:p>
            <a:pPr lvl="1"/>
            <a:r>
              <a:rPr lang="en-GB" altLang="en-US" sz="1300"/>
              <a:t>Iatrogenic:</a:t>
            </a:r>
          </a:p>
          <a:p>
            <a:pPr lvl="1"/>
            <a:r>
              <a:rPr lang="en-GB" altLang="en-US" sz="1300"/>
              <a:t>Heart / liver / kidney failure:</a:t>
            </a:r>
          </a:p>
        </p:txBody>
      </p:sp>
      <p:pic>
        <p:nvPicPr>
          <p:cNvPr id="25609" name="Graphic 25608" descr="Kidney">
            <a:extLst>
              <a:ext uri="{FF2B5EF4-FFF2-40B4-BE49-F238E27FC236}">
                <a16:creationId xmlns:a16="http://schemas.microsoft.com/office/drawing/2014/main" id="{D72395D1-D2C0-434E-A12B-BAEB90626E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1073" y="1469503"/>
            <a:ext cx="3918995" cy="39189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56" name="Rectangle 31755">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6" name="عنوان 1">
            <a:extLst>
              <a:ext uri="{FF2B5EF4-FFF2-40B4-BE49-F238E27FC236}">
                <a16:creationId xmlns:a16="http://schemas.microsoft.com/office/drawing/2014/main" id="{9330EB8C-C25C-82B0-F272-8E7E64484F48}"/>
              </a:ext>
            </a:extLst>
          </p:cNvPr>
          <p:cNvSpPr>
            <a:spLocks noGrp="1"/>
          </p:cNvSpPr>
          <p:nvPr>
            <p:ph type="title"/>
          </p:nvPr>
        </p:nvSpPr>
        <p:spPr>
          <a:xfrm>
            <a:off x="896471" y="728911"/>
            <a:ext cx="5095489" cy="1479248"/>
          </a:xfrm>
        </p:spPr>
        <p:txBody>
          <a:bodyPr anchor="b">
            <a:normAutofit/>
          </a:bodyPr>
          <a:lstStyle/>
          <a:p>
            <a:r>
              <a:rPr lang="en-US" altLang="en-US" sz="3500"/>
              <a:t>Iv fluids</a:t>
            </a:r>
            <a:endParaRPr lang="ar-SA" altLang="en-US" sz="3500"/>
          </a:p>
        </p:txBody>
      </p:sp>
      <p:pic>
        <p:nvPicPr>
          <p:cNvPr id="31751" name="Graphic 31750" descr="IV">
            <a:extLst>
              <a:ext uri="{FF2B5EF4-FFF2-40B4-BE49-F238E27FC236}">
                <a16:creationId xmlns:a16="http://schemas.microsoft.com/office/drawing/2014/main" id="{FC7ED01E-EFBC-A630-6D7B-6372115EB7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52711" y="2843834"/>
            <a:ext cx="898899" cy="898899"/>
          </a:xfrm>
          <a:prstGeom prst="rect">
            <a:avLst/>
          </a:prstGeom>
        </p:spPr>
      </p:pic>
      <p:sp>
        <p:nvSpPr>
          <p:cNvPr id="31747" name="عنصر نائب للمحتوى 2">
            <a:extLst>
              <a:ext uri="{FF2B5EF4-FFF2-40B4-BE49-F238E27FC236}">
                <a16:creationId xmlns:a16="http://schemas.microsoft.com/office/drawing/2014/main" id="{2FA4649F-0036-4564-F231-58E1703F3F28}"/>
              </a:ext>
            </a:extLst>
          </p:cNvPr>
          <p:cNvSpPr>
            <a:spLocks noGrp="1"/>
          </p:cNvSpPr>
          <p:nvPr>
            <p:ph idx="1"/>
          </p:nvPr>
        </p:nvSpPr>
        <p:spPr>
          <a:xfrm>
            <a:off x="1451610" y="2564902"/>
            <a:ext cx="5371527" cy="3564188"/>
          </a:xfrm>
        </p:spPr>
        <p:txBody>
          <a:bodyPr>
            <a:normAutofit/>
          </a:bodyPr>
          <a:lstStyle/>
          <a:p>
            <a:pPr>
              <a:buFont typeface="Monotype Sorts" pitchFamily="2" charset="2"/>
              <a:buNone/>
            </a:pPr>
            <a:r>
              <a:rPr lang="en-US" altLang="en-US" sz="1700"/>
              <a:t>    IV fluid forms: ?????</a:t>
            </a:r>
          </a:p>
          <a:p>
            <a:r>
              <a:rPr lang="en-US" altLang="en-US" sz="1700"/>
              <a:t> Colloids</a:t>
            </a:r>
          </a:p>
          <a:p>
            <a:pPr>
              <a:buFont typeface="Monotype Sorts" pitchFamily="2" charset="2"/>
              <a:buNone/>
            </a:pPr>
            <a:endParaRPr lang="en-US" altLang="en-US" sz="1700"/>
          </a:p>
          <a:p>
            <a:r>
              <a:rPr lang="en-US" altLang="en-US" sz="1700"/>
              <a:t> Crystalloids</a:t>
            </a:r>
          </a:p>
        </p:txBody>
      </p:sp>
      <p:pic>
        <p:nvPicPr>
          <p:cNvPr id="31753" name="Graphic 31752" descr="IV">
            <a:extLst>
              <a:ext uri="{FF2B5EF4-FFF2-40B4-BE49-F238E27FC236}">
                <a16:creationId xmlns:a16="http://schemas.microsoft.com/office/drawing/2014/main" id="{22CC19FC-4465-4934-9560-A9C46A2367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981073" y="1469503"/>
            <a:ext cx="3918995" cy="39189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عنوان 1">
            <a:extLst>
              <a:ext uri="{FF2B5EF4-FFF2-40B4-BE49-F238E27FC236}">
                <a16:creationId xmlns:a16="http://schemas.microsoft.com/office/drawing/2014/main" id="{679111D5-7E35-0A9E-73E1-D60DBB01B015}"/>
              </a:ext>
            </a:extLst>
          </p:cNvPr>
          <p:cNvSpPr>
            <a:spLocks noGrp="1"/>
          </p:cNvSpPr>
          <p:nvPr>
            <p:ph type="title"/>
          </p:nvPr>
        </p:nvSpPr>
        <p:spPr>
          <a:xfrm>
            <a:off x="647451" y="687479"/>
            <a:ext cx="5798877" cy="1028445"/>
          </a:xfrm>
        </p:spPr>
        <p:txBody>
          <a:bodyPr>
            <a:normAutofit/>
          </a:bodyPr>
          <a:lstStyle/>
          <a:p>
            <a:r>
              <a:rPr lang="en-US" altLang="en-US" sz="3850"/>
              <a:t>Iv Fluids</a:t>
            </a:r>
            <a:endParaRPr lang="ar-SA" altLang="en-US" sz="3850"/>
          </a:p>
        </p:txBody>
      </p:sp>
      <p:sp>
        <p:nvSpPr>
          <p:cNvPr id="32771" name="عنصر نائب للمحتوى 2">
            <a:extLst>
              <a:ext uri="{FF2B5EF4-FFF2-40B4-BE49-F238E27FC236}">
                <a16:creationId xmlns:a16="http://schemas.microsoft.com/office/drawing/2014/main" id="{0FABD81E-0ED7-4A74-943D-B3372F52B105}"/>
              </a:ext>
            </a:extLst>
          </p:cNvPr>
          <p:cNvSpPr>
            <a:spLocks noGrp="1"/>
          </p:cNvSpPr>
          <p:nvPr>
            <p:ph idx="1"/>
          </p:nvPr>
        </p:nvSpPr>
        <p:spPr>
          <a:xfrm>
            <a:off x="852321" y="1681653"/>
            <a:ext cx="5033221" cy="4334518"/>
          </a:xfrm>
        </p:spPr>
        <p:txBody>
          <a:bodyPr anchor="ctr">
            <a:normAutofit/>
          </a:bodyPr>
          <a:lstStyle/>
          <a:p>
            <a:r>
              <a:rPr lang="en-US" altLang="en-US" sz="2100" b="1" dirty="0"/>
              <a:t>Colloid solutions</a:t>
            </a:r>
          </a:p>
          <a:p>
            <a:pPr>
              <a:buFont typeface="Monotype Sorts" pitchFamily="2" charset="2"/>
              <a:buNone/>
            </a:pPr>
            <a:r>
              <a:rPr lang="en-US" altLang="en-US" sz="2100" b="1" dirty="0"/>
              <a:t>   C</a:t>
            </a:r>
            <a:r>
              <a:rPr lang="en-US" altLang="en-US" sz="2100" dirty="0"/>
              <a:t>ontaining </a:t>
            </a:r>
            <a:r>
              <a:rPr lang="en-US" altLang="en-US" sz="2100" b="1" dirty="0"/>
              <a:t>water</a:t>
            </a:r>
            <a:r>
              <a:rPr lang="en-US" altLang="en-US" sz="2100" dirty="0"/>
              <a:t> and </a:t>
            </a:r>
            <a:r>
              <a:rPr lang="en-US" altLang="en-US" sz="2100" b="1" dirty="0"/>
              <a:t>large proteins </a:t>
            </a:r>
            <a:r>
              <a:rPr lang="en-US" altLang="en-US" sz="2100" dirty="0"/>
              <a:t>and       molecules</a:t>
            </a:r>
          </a:p>
          <a:p>
            <a:pPr>
              <a:buFont typeface="Monotype Sorts" pitchFamily="2" charset="2"/>
              <a:buNone/>
            </a:pPr>
            <a:r>
              <a:rPr lang="en-US" altLang="en-US" sz="2100" dirty="0"/>
              <a:t>   tend to stay within the vascular space</a:t>
            </a:r>
          </a:p>
          <a:p>
            <a:endParaRPr lang="en-US" altLang="en-US" sz="2100" b="1" dirty="0"/>
          </a:p>
          <a:p>
            <a:r>
              <a:rPr lang="en-US" altLang="en-US" sz="2100" b="1" dirty="0"/>
              <a:t>Crystalloid solutions</a:t>
            </a:r>
          </a:p>
          <a:p>
            <a:pPr>
              <a:buFont typeface="Monotype Sorts" pitchFamily="2" charset="2"/>
              <a:buNone/>
            </a:pPr>
            <a:r>
              <a:rPr lang="en-US" altLang="en-US" sz="2100" dirty="0"/>
              <a:t>   containing  </a:t>
            </a:r>
            <a:r>
              <a:rPr lang="en-US" altLang="en-US" sz="2100" b="1" dirty="0"/>
              <a:t>wate</a:t>
            </a:r>
            <a:r>
              <a:rPr lang="en-US" altLang="en-US" sz="2100" dirty="0"/>
              <a:t>r and</a:t>
            </a:r>
            <a:r>
              <a:rPr lang="en-US" altLang="en-US" sz="2100" b="1" dirty="0"/>
              <a:t> electrolytes.</a:t>
            </a:r>
          </a:p>
        </p:txBody>
      </p:sp>
      <p:sp>
        <p:nvSpPr>
          <p:cNvPr id="32778" name="Rectangle 3277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780" name="Oval 3277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2775" name="Graphic 32774" descr="IV">
            <a:extLst>
              <a:ext uri="{FF2B5EF4-FFF2-40B4-BE49-F238E27FC236}">
                <a16:creationId xmlns:a16="http://schemas.microsoft.com/office/drawing/2014/main" id="{6C55A52E-E982-EA1D-A5E5-6BA879F911D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Designs\Contemporary Portrait.pot</Template>
  <TotalTime>5424</TotalTime>
  <Words>797</Words>
  <Application>Microsoft Office PowerPoint</Application>
  <PresentationFormat>On-screen Show (4:3)</PresentationFormat>
  <Paragraphs>95</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Monotype Sorts</vt:lpstr>
      <vt:lpstr>Times New Roman</vt:lpstr>
      <vt:lpstr>Office Theme</vt:lpstr>
      <vt:lpstr>Intravenous fluids </vt:lpstr>
      <vt:lpstr>Objectives:</vt:lpstr>
      <vt:lpstr>Intravenous fluids</vt:lpstr>
      <vt:lpstr>Substances that may be infused intravenously</vt:lpstr>
      <vt:lpstr>PowerPoint Presentation</vt:lpstr>
      <vt:lpstr>Body fluid compartments: </vt:lpstr>
      <vt:lpstr>Fluid shifts in disease</vt:lpstr>
      <vt:lpstr>Iv fluids</vt:lpstr>
      <vt:lpstr>Iv Fluids</vt:lpstr>
      <vt:lpstr>Colloid solutions </vt:lpstr>
      <vt:lpstr>Crystalloid solutions </vt:lpstr>
      <vt:lpstr> osmolality</vt:lpstr>
      <vt:lpstr>PowerPoint Presentation</vt:lpstr>
      <vt:lpstr>PowerPoint Presentation</vt:lpstr>
      <vt:lpstr>Normal saline fluid (NS 0.9%)</vt:lpstr>
      <vt:lpstr>Ringer lactate fluid</vt:lpstr>
      <vt:lpstr>Labratory normal values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 &amp; electrolytes:  parts 1 &amp; 2</dc:title>
  <dc:creator>Lisa &amp; Paddy</dc:creator>
  <cp:lastModifiedBy>Safaa Hammad</cp:lastModifiedBy>
  <cp:revision>352</cp:revision>
  <dcterms:created xsi:type="dcterms:W3CDTF">2001-03-10T13:26:06Z</dcterms:created>
  <dcterms:modified xsi:type="dcterms:W3CDTF">2026-07-13T16:36:46Z</dcterms:modified>
</cp:coreProperties>
</file>