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F2F79-5197-362E-9184-E40664519E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67CB7E-DCC5-D48A-77A0-B41845A899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4F3237-D3DD-FDAB-5676-85B4F683D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B1E2E-7568-402F-AD3D-19981A175F7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8B5B79-27C0-DA9F-9F6D-0AC7F429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FA76EC-1362-E2C4-FE57-9E06B18B5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370AE-771B-4917-9738-92F088C40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441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85DEA-FA92-8339-D4BA-25E6DF895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F77BFF-4F5D-2A47-312D-F8675BF26C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3EF286-9351-95EE-A9F0-D5ECCEE47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B1E2E-7568-402F-AD3D-19981A175F7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B9A6E-95DE-67F6-1031-CD8739316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D1E3B4-E19E-A59C-4675-C2268A71F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370AE-771B-4917-9738-92F088C40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44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311B62-A27E-6443-A49A-AC999866E0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E93285-084C-A14C-C39F-232FECCA8D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1490D-3E43-9905-4EC0-EE15B5A4A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B1E2E-7568-402F-AD3D-19981A175F7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70B480-7333-1901-819A-6499B3B7B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8EBB91-731E-8374-8A8F-4DABF179E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370AE-771B-4917-9738-92F088C40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939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3C3A-42AA-AB7B-8C6E-C5ED6DF27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C081B-0D06-049D-8B51-084A3CD0C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E0C03-3840-1714-9EEB-007052611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B1E2E-7568-402F-AD3D-19981A175F7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E7F29-BC55-9CFD-C7CA-D39B243CD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D3C5DB-B1F1-128F-79BF-8EEF53C3E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370AE-771B-4917-9738-92F088C40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275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479D7-0017-35F9-CE4C-762F58392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B314B-E37C-F9DE-525D-8E9C54A2D9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E77A6B-360F-37E9-8329-7890D8886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B1E2E-7568-402F-AD3D-19981A175F7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BB0668-83D9-18A9-D22E-69640D57D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91CCE-1E57-B43C-042A-076F4AA70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370AE-771B-4917-9738-92F088C40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956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0498A-7C8E-5756-75C5-4FDF9DC2A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6AD51-EE39-0AA3-7585-17CF663541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A89EC3-6FEF-F099-2156-4BE2A1A75E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1B24F7-5F30-85FE-D73D-714D633C7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B1E2E-7568-402F-AD3D-19981A175F7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F43001-7A12-4BAE-F867-751906315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F1D3B0-5084-7AD5-6E0F-50778D54C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370AE-771B-4917-9738-92F088C40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003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4B214-A9D6-34D5-AC58-203621D7A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23A409-122C-224D-45D3-2EF617E8D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2559EA-5C02-09FA-8B66-E06A852C5D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712078-A7BE-5EC9-A1F4-27701A953E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7C0D80-2950-4F2D-9A49-15FB3ED12D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793622-2A95-A827-DD51-090D953B0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B1E2E-7568-402F-AD3D-19981A175F7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6712BB-9AF7-2347-6DDC-FF187D5E6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9D7DA2-DB8A-04AE-2DD6-008E8270B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370AE-771B-4917-9738-92F088C40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219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EFE82-1FF8-5173-5E3A-CABA3A731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0424F3-B37D-395F-64F9-7FB325555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B1E2E-7568-402F-AD3D-19981A175F7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21200A-52B0-081F-EA75-EF2726634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0C15E-18EB-BEAB-7746-B297B1832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370AE-771B-4917-9738-92F088C40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85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993CD5-3672-5F31-05AC-C69605859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B1E2E-7568-402F-AD3D-19981A175F7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BA993B-80CF-12BE-70FB-78C192200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5F918-C30A-EC25-E3EB-D8CB6846E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370AE-771B-4917-9738-92F088C40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437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09FEC-479A-B294-1957-B439688AA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7A27A-A9C0-8037-7870-4EE6065EDE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764A47-DC99-4571-ABB4-6F9B5E9718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5A21DA-861C-6163-5EA8-CAF6933A3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B1E2E-7568-402F-AD3D-19981A175F7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7771E9-5157-37F0-3318-31234C164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E39455-371E-7F29-036C-1BBDBD34C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370AE-771B-4917-9738-92F088C40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028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9194A-0EE8-F0F1-C81A-A18543B30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561C8B-CD9A-A726-F77B-DB12B5A4FB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4C29C0-BF3A-AD74-E878-E17C687F39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8E6BDB-6C2D-1608-3458-A91897770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B1E2E-7568-402F-AD3D-19981A175F7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9C9A20-531E-6708-5465-75F52CE86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C31F85-6ECB-28E9-17E8-CF1EBC050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370AE-771B-4917-9738-92F088C40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689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A238C8-2FAA-E589-46B6-99197FC2F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77921-D67B-66AF-9D06-70E0CAA50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75CAD9-1AC7-B1E5-59ED-0E39F45DF3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B1E2E-7568-402F-AD3D-19981A175F7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737C3-E311-9D2F-3C87-E781CF9C66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BBCC1-2297-7996-4B58-46EA69A227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370AE-771B-4917-9738-92F088C40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706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9A31A-ABC2-3FBF-18DE-D982BAB638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Heart Failure</a:t>
            </a:r>
          </a:p>
        </p:txBody>
      </p:sp>
    </p:spTree>
    <p:extLst>
      <p:ext uri="{BB962C8B-B14F-4D97-AF65-F5344CB8AC3E}">
        <p14:creationId xmlns:p14="http://schemas.microsoft.com/office/powerpoint/2010/main" val="918519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B1260-4CBC-87C6-8F48-E0B3C6510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2452"/>
            <a:ext cx="10515600" cy="5734511"/>
          </a:xfrm>
        </p:spPr>
        <p:txBody>
          <a:bodyPr/>
          <a:lstStyle/>
          <a:p>
            <a:r>
              <a:rPr lang="en-US" b="1" u="sng" dirty="0"/>
              <a:t>Definition</a:t>
            </a:r>
          </a:p>
          <a:p>
            <a:pPr marL="0" indent="0">
              <a:buNone/>
            </a:pPr>
            <a:r>
              <a:rPr lang="en-US" dirty="0"/>
              <a:t>Heart failure (HF) is a clinical syndrome in which the heart is unable to pump enough blood to meet the body's metabolic needs or can do so only at elevated filling pressures.</a:t>
            </a:r>
          </a:p>
        </p:txBody>
      </p:sp>
    </p:spTree>
    <p:extLst>
      <p:ext uri="{BB962C8B-B14F-4D97-AF65-F5344CB8AC3E}">
        <p14:creationId xmlns:p14="http://schemas.microsoft.com/office/powerpoint/2010/main" val="2079505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B7282-4302-400D-3001-D0BC1D6CC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6256"/>
          </a:xfrm>
        </p:spPr>
        <p:txBody>
          <a:bodyPr/>
          <a:lstStyle/>
          <a:p>
            <a:r>
              <a:rPr lang="en-US" dirty="0"/>
              <a:t>Types of Heart Failure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E8B39-838F-C0C9-01CA-70E191B00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1382"/>
            <a:ext cx="10515600" cy="5085581"/>
          </a:xfrm>
        </p:spPr>
        <p:txBody>
          <a:bodyPr>
            <a:normAutofit fontScale="92500" lnSpcReduction="10000"/>
          </a:bodyPr>
          <a:lstStyle/>
          <a:p>
            <a:r>
              <a:rPr lang="en-US" b="1" u="sng" dirty="0"/>
              <a:t>Left-Sided Heart Failure</a:t>
            </a:r>
          </a:p>
          <a:p>
            <a:pPr marL="0" indent="0">
              <a:buNone/>
            </a:pPr>
            <a:r>
              <a:rPr lang="en-US" dirty="0"/>
              <a:t>Left ventricle cannot pump effectively. </a:t>
            </a:r>
          </a:p>
          <a:p>
            <a:pPr marL="0" indent="0">
              <a:buNone/>
            </a:pPr>
            <a:r>
              <a:rPr lang="en-US" b="1" u="sng" dirty="0"/>
              <a:t>Symptoms:</a:t>
            </a:r>
          </a:p>
          <a:p>
            <a:pPr marL="0" indent="0">
              <a:buNone/>
            </a:pPr>
            <a:r>
              <a:rPr lang="en-US" dirty="0"/>
              <a:t>Dyspnea</a:t>
            </a:r>
          </a:p>
          <a:p>
            <a:pPr marL="0" indent="0">
              <a:buNone/>
            </a:pPr>
            <a:r>
              <a:rPr lang="en-US" dirty="0"/>
              <a:t>Orthopnea</a:t>
            </a:r>
          </a:p>
          <a:p>
            <a:pPr marL="0" indent="0">
              <a:buNone/>
            </a:pPr>
            <a:r>
              <a:rPr lang="en-US" dirty="0"/>
              <a:t>Paroxysmal</a:t>
            </a:r>
          </a:p>
          <a:p>
            <a:pPr marL="0" indent="0">
              <a:buNone/>
            </a:pPr>
            <a:r>
              <a:rPr lang="en-US" dirty="0"/>
              <a:t> nocturnal </a:t>
            </a:r>
          </a:p>
          <a:p>
            <a:pPr marL="0" indent="0">
              <a:buNone/>
            </a:pPr>
            <a:r>
              <a:rPr lang="en-US" dirty="0"/>
              <a:t>Dyspnea</a:t>
            </a:r>
          </a:p>
          <a:p>
            <a:pPr marL="0" indent="0">
              <a:buNone/>
            </a:pPr>
            <a:r>
              <a:rPr lang="en-US" dirty="0"/>
              <a:t>Pulmonary edema</a:t>
            </a:r>
          </a:p>
          <a:p>
            <a:pPr marL="0" indent="0">
              <a:buNone/>
            </a:pPr>
            <a:r>
              <a:rPr lang="en-US" dirty="0"/>
              <a:t>Fatigue</a:t>
            </a:r>
          </a:p>
          <a:p>
            <a:pPr marL="0" indent="0">
              <a:buNone/>
            </a:pPr>
            <a:r>
              <a:rPr lang="en-US" dirty="0"/>
              <a:t>Crackles</a:t>
            </a:r>
          </a:p>
        </p:txBody>
      </p:sp>
    </p:spTree>
    <p:extLst>
      <p:ext uri="{BB962C8B-B14F-4D97-AF65-F5344CB8AC3E}">
        <p14:creationId xmlns:p14="http://schemas.microsoft.com/office/powerpoint/2010/main" val="3107861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A72AE-6FF9-D453-5748-3D579212B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232"/>
            <a:ext cx="10515600" cy="6014731"/>
          </a:xfrm>
        </p:spPr>
        <p:txBody>
          <a:bodyPr/>
          <a:lstStyle/>
          <a:p>
            <a:r>
              <a:rPr lang="en-US" b="1" dirty="0"/>
              <a:t>Right-Sided Heart Failure</a:t>
            </a:r>
          </a:p>
          <a:p>
            <a:r>
              <a:rPr lang="en-US" dirty="0"/>
              <a:t>Right ventricle cannot pump blood to the lungs effectively.</a:t>
            </a:r>
          </a:p>
          <a:p>
            <a:r>
              <a:rPr lang="en-US" b="1" u="sng" dirty="0"/>
              <a:t>Symptoms</a:t>
            </a:r>
          </a:p>
          <a:p>
            <a:r>
              <a:rPr lang="en-US" dirty="0"/>
              <a:t>Peripheral edema</a:t>
            </a:r>
          </a:p>
          <a:p>
            <a:r>
              <a:rPr lang="en-US" dirty="0"/>
              <a:t>Jugular vein distention (JVD)</a:t>
            </a:r>
          </a:p>
          <a:p>
            <a:r>
              <a:rPr lang="en-US" dirty="0"/>
              <a:t>Hepatomegaly</a:t>
            </a:r>
          </a:p>
          <a:p>
            <a:r>
              <a:rPr lang="en-US" dirty="0"/>
              <a:t>Ascites</a:t>
            </a:r>
          </a:p>
          <a:p>
            <a:r>
              <a:rPr lang="en-US" dirty="0"/>
              <a:t>Weight gain</a:t>
            </a:r>
          </a:p>
        </p:txBody>
      </p:sp>
    </p:spTree>
    <p:extLst>
      <p:ext uri="{BB962C8B-B14F-4D97-AF65-F5344CB8AC3E}">
        <p14:creationId xmlns:p14="http://schemas.microsoft.com/office/powerpoint/2010/main" val="305383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EB232-39BE-A177-02A9-59CDA2931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9716"/>
            <a:ext cx="10515600" cy="5867247"/>
          </a:xfrm>
        </p:spPr>
        <p:txBody>
          <a:bodyPr/>
          <a:lstStyle/>
          <a:p>
            <a:r>
              <a:rPr lang="en-US" dirty="0"/>
              <a:t>Classification of Heart </a:t>
            </a:r>
            <a:r>
              <a:rPr lang="en-US" dirty="0" err="1"/>
              <a:t>FailureBy</a:t>
            </a:r>
            <a:r>
              <a:rPr lang="en-US" dirty="0"/>
              <a:t> Ejection </a:t>
            </a:r>
            <a:r>
              <a:rPr lang="en-US" dirty="0" err="1"/>
              <a:t>FractionHFrEF</a:t>
            </a:r>
            <a:endParaRPr lang="en-US" dirty="0"/>
          </a:p>
          <a:p>
            <a:r>
              <a:rPr lang="en-US" dirty="0"/>
              <a:t> (Reduced EF)EF ≤40%HFmrEF</a:t>
            </a:r>
          </a:p>
          <a:p>
            <a:r>
              <a:rPr lang="en-US" dirty="0"/>
              <a:t> (Mildly Reduced EF)EF 41–49%HFpEF</a:t>
            </a:r>
          </a:p>
          <a:p>
            <a:r>
              <a:rPr lang="en-US" dirty="0"/>
              <a:t> (Preserved EF)EF ≥50%</a:t>
            </a:r>
          </a:p>
        </p:txBody>
      </p:sp>
    </p:spTree>
    <p:extLst>
      <p:ext uri="{BB962C8B-B14F-4D97-AF65-F5344CB8AC3E}">
        <p14:creationId xmlns:p14="http://schemas.microsoft.com/office/powerpoint/2010/main" val="1383216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0FA3E-5B9F-53A1-2B61-46AC98975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5974"/>
            <a:ext cx="10515600" cy="5940989"/>
          </a:xfrm>
        </p:spPr>
        <p:txBody>
          <a:bodyPr/>
          <a:lstStyle/>
          <a:p>
            <a:r>
              <a:rPr lang="en-US" b="1" u="sng" dirty="0"/>
              <a:t>Diagnostic Tests</a:t>
            </a:r>
          </a:p>
          <a:p>
            <a:r>
              <a:rPr lang="en-US" dirty="0"/>
              <a:t>Laboratory</a:t>
            </a:r>
          </a:p>
          <a:p>
            <a:r>
              <a:rPr lang="en-US" dirty="0"/>
              <a:t>BNP or NT-</a:t>
            </a:r>
            <a:r>
              <a:rPr lang="en-US" dirty="0" err="1"/>
              <a:t>proBNP</a:t>
            </a:r>
            <a:endParaRPr lang="en-US" dirty="0"/>
          </a:p>
          <a:p>
            <a:r>
              <a:rPr lang="en-US" dirty="0"/>
              <a:t>Cardiac enzymes</a:t>
            </a:r>
          </a:p>
          <a:p>
            <a:r>
              <a:rPr lang="en-US" dirty="0"/>
              <a:t>Electrolytes</a:t>
            </a:r>
          </a:p>
          <a:p>
            <a:r>
              <a:rPr lang="en-US" dirty="0"/>
              <a:t>Kidney function tests</a:t>
            </a:r>
          </a:p>
          <a:p>
            <a:r>
              <a:rPr lang="en-US" b="1" u="sng" dirty="0" err="1"/>
              <a:t>Maging</a:t>
            </a:r>
            <a:endParaRPr lang="en-US" b="1" u="sng" dirty="0"/>
          </a:p>
          <a:p>
            <a:r>
              <a:rPr lang="en-US" dirty="0"/>
              <a:t>Chest X-ray</a:t>
            </a:r>
          </a:p>
          <a:p>
            <a:r>
              <a:rPr lang="en-US" dirty="0"/>
              <a:t>Echocardiogram (gold standard)</a:t>
            </a:r>
          </a:p>
          <a:p>
            <a:r>
              <a:rPr lang="en-US" dirty="0"/>
              <a:t>ECG</a:t>
            </a:r>
          </a:p>
          <a:p>
            <a:r>
              <a:rPr lang="en-US" dirty="0"/>
              <a:t>Cardiac MRI (selected patients)</a:t>
            </a:r>
          </a:p>
        </p:txBody>
      </p:sp>
    </p:spTree>
    <p:extLst>
      <p:ext uri="{BB962C8B-B14F-4D97-AF65-F5344CB8AC3E}">
        <p14:creationId xmlns:p14="http://schemas.microsoft.com/office/powerpoint/2010/main" val="946922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B82ED-B4B2-BA24-4B4F-1198C4F49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2390"/>
            <a:ext cx="10515600" cy="726255"/>
          </a:xfrm>
        </p:spPr>
        <p:txBody>
          <a:bodyPr/>
          <a:lstStyle/>
          <a:p>
            <a:r>
              <a:rPr lang="en-US" dirty="0"/>
              <a:t>Nursing Care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8ED852-F763-7AE3-67EC-8BCE13F07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0877"/>
            <a:ext cx="10515600" cy="5056086"/>
          </a:xfrm>
        </p:spPr>
        <p:txBody>
          <a:bodyPr/>
          <a:lstStyle/>
          <a:p>
            <a:r>
              <a:rPr lang="en-US" u="sng" dirty="0"/>
              <a:t>Nursing Diagnosis</a:t>
            </a:r>
          </a:p>
          <a:p>
            <a:r>
              <a:rPr lang="en-US" dirty="0"/>
              <a:t>Decreased Cardiac Output related to impaired ventricular function</a:t>
            </a:r>
          </a:p>
          <a:p>
            <a:r>
              <a:rPr lang="en-US" u="sng" dirty="0"/>
              <a:t>Goals</a:t>
            </a:r>
          </a:p>
          <a:p>
            <a:r>
              <a:rPr lang="en-US" dirty="0"/>
              <a:t>Maintain adequate cardiac output.</a:t>
            </a:r>
          </a:p>
          <a:p>
            <a:r>
              <a:rPr lang="en-US" dirty="0"/>
              <a:t>Improve oxygenation</a:t>
            </a:r>
          </a:p>
          <a:p>
            <a:r>
              <a:rPr lang="en-US" dirty="0"/>
              <a:t>.Reduce edema</a:t>
            </a:r>
          </a:p>
          <a:p>
            <a:r>
              <a:rPr lang="en-US" dirty="0"/>
              <a:t>.Increase activity tolerance.</a:t>
            </a:r>
          </a:p>
        </p:txBody>
      </p:sp>
    </p:spTree>
    <p:extLst>
      <p:ext uri="{BB962C8B-B14F-4D97-AF65-F5344CB8AC3E}">
        <p14:creationId xmlns:p14="http://schemas.microsoft.com/office/powerpoint/2010/main" val="321164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3A446-616B-7486-5E46-304AC2394F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4181"/>
            <a:ext cx="10515600" cy="5542782"/>
          </a:xfrm>
        </p:spPr>
        <p:txBody>
          <a:bodyPr/>
          <a:lstStyle/>
          <a:p>
            <a:r>
              <a:rPr lang="en-US" u="sng" dirty="0"/>
              <a:t>Interventions</a:t>
            </a:r>
          </a:p>
          <a:p>
            <a:r>
              <a:rPr lang="en-US" dirty="0"/>
              <a:t>Monitor vital signs.</a:t>
            </a:r>
          </a:p>
          <a:p>
            <a:r>
              <a:rPr lang="en-US" dirty="0"/>
              <a:t>Assess respiratory status.</a:t>
            </a:r>
          </a:p>
          <a:p>
            <a:r>
              <a:rPr lang="en-US" dirty="0"/>
              <a:t>Administer prescribed medications.</a:t>
            </a:r>
          </a:p>
          <a:p>
            <a:r>
              <a:rPr lang="en-US" dirty="0"/>
              <a:t>Monitor </a:t>
            </a:r>
            <a:r>
              <a:rPr lang="en-US"/>
              <a:t>fluid balance</a:t>
            </a:r>
          </a:p>
          <a:p>
            <a:r>
              <a:rPr lang="en-US"/>
              <a:t>.</a:t>
            </a:r>
            <a:r>
              <a:rPr lang="en-US" dirty="0" err="1"/>
              <a:t>Educate</a:t>
            </a:r>
            <a:r>
              <a:rPr lang="en-US" dirty="0"/>
              <a:t> on self-care.</a:t>
            </a:r>
          </a:p>
        </p:txBody>
      </p:sp>
    </p:spTree>
    <p:extLst>
      <p:ext uri="{BB962C8B-B14F-4D97-AF65-F5344CB8AC3E}">
        <p14:creationId xmlns:p14="http://schemas.microsoft.com/office/powerpoint/2010/main" val="3991575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201</Words>
  <Application>Microsoft Office PowerPoint</Application>
  <PresentationFormat>Widescreen</PresentationFormat>
  <Paragraphs>52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Heart Failure</vt:lpstr>
      <vt:lpstr>PowerPoint Presentation</vt:lpstr>
      <vt:lpstr>Types of Heart Failure</vt:lpstr>
      <vt:lpstr>PowerPoint Presentation</vt:lpstr>
      <vt:lpstr>PowerPoint Presentation</vt:lpstr>
      <vt:lpstr>PowerPoint Presentation</vt:lpstr>
      <vt:lpstr>Nursing Care Plan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Safaa Hammad</dc:creator>
  <cp:lastModifiedBy>Safaa Hammad</cp:lastModifiedBy>
  <cp:revision>1</cp:revision>
  <dcterms:created xsi:type="dcterms:W3CDTF">2026-07-13T18:19:41Z</dcterms:created>
  <dcterms:modified xsi:type="dcterms:W3CDTF">2026-07-13T18:19:56Z</dcterms:modified>
</cp:coreProperties>
</file>