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11BA4-48F4-9EDF-6DD8-D7229A1BB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614A3A-469B-63C5-E60D-61B7DBC26A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3D1F1-00D3-137D-68A0-5C080C04F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54E8A-62ED-D5BF-2EBA-95EFFCCF6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A5712D-8DB8-0770-B219-6002AE0F2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823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D2D1B-101B-99A8-EE29-317B3DFF8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49E202-FCB7-C55A-C65C-E19CE24A9C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96C63-5565-602E-3B62-408523C66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68312-10A5-D675-5130-26160F1A4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C16AD-2AF3-8AE0-E520-E615A486C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77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954159-3038-B6CF-5FFB-B4AE2E81CA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21FE37-727E-88A9-F25E-2354991AD6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E8A98-2E79-C93C-5F49-41AE9E602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50813-4B6E-081A-16E3-6660BCA95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20FEE-2AA6-472C-DC6D-E3AD9E8B1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537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AB5C9-3EBD-7225-6230-A25C2FCFD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B9F13-28A3-F731-1722-C9BC64073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DC171-EF15-9A94-8A5A-2F8C113DE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3D5FA-8C61-F8C0-9514-A6DB3A0B3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B4DEDD-192B-C1ED-E289-903DE2DE5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26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2B6E7-BFD8-5A7C-6554-CC2983898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D7B62-33D6-73E7-830E-818736B14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AA73D-92D1-AA4F-60DD-876D56E98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7F4B1-7449-749C-98BF-9F82AF9D0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CC6E14-6A5A-AD16-9AC6-7F738C954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56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A480D-51D0-3E41-0B6D-337C7EEFA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6F42D-D815-D093-3806-8FC43D8D9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BB64B5-297D-2ACF-3500-FCF9B3FF8E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ADF1B3-AA44-AEDF-3C24-14B13E920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3F2EA-69B4-EAFD-1C8E-1A28F87F7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D5174-3F9F-9278-B3D9-A8477C351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8D144-B261-9D50-72C9-A55CE3F1E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F264F-FED6-AC5C-82E2-C1EA37E034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31856A-7D36-18AA-9D35-4082DC243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47B422-7736-7C5A-733B-9620374682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B43D78-8B1A-24AE-F168-57ADD783B9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C5E5E8-7C46-7072-34DB-73D479613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006F56-7FEF-435B-AB21-3B7263D1E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5B3422-9B70-21CF-740E-B3ACF13DB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573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AC15B-CEA5-413B-0C6C-86C0720DA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6A8339-6370-4F52-E78C-8C10B77F7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68C3D0-9DD3-4FA7-4551-2BCB6534B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4FD947-EE8A-C5D4-4BA8-659AA8122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326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926411-3EB4-DED5-D0D7-B123A9A9B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DCC32-B8B0-9494-8F85-4DEAF293A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79CBB9-8DD2-7719-7EC5-FD967D845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186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EAE7A-47A1-C1EC-236E-9D36C5051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5D9AA-7D82-E756-AF26-233DFA0296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5C039E-AB61-8D2F-535B-36B218F68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1AD952-73D2-586C-5B27-A490FEA2A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C2F6EC-FB1C-7F8C-98CB-69307F210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F9797-C4DE-65B7-4157-C4C95D26D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74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71265-0F14-A6D5-5965-EA58B49BB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FC3965-48D4-13F9-9A38-AB54F7068D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B728E6-21F8-591B-FA98-240D784FE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AE700-3EB2-6C9A-6544-BC9F23BF3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832797-537B-59F6-F01B-B23C3C5E0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259585-6ED0-0BC3-6A42-658894A8A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65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481B76-3E1A-9EB4-E30A-0D28613D1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E64027-0688-610A-0B9B-265863B51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8D986-66D4-B257-BD55-CFB3128B6B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933EA5-6BDD-4C3E-8B09-F5D7AFDB9590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18783-3F38-1946-74EF-9975B92310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126E1-3B59-D9B5-6FD1-4471CCA0A3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DF4D3-D870-4425-A0A3-6C09DF6560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0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91D4B-03F0-6942-75D1-36A57BE149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Pain Assessment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E75E21-A767-63FC-0E99-1F177D30C2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562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32405-30D2-798B-2DD5-ED4023DA5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8206"/>
            <a:ext cx="10515600" cy="5778757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Document</a:t>
            </a:r>
          </a:p>
          <a:p>
            <a:r>
              <a:rPr lang="en-US" dirty="0"/>
              <a:t>:Pain score</a:t>
            </a:r>
          </a:p>
          <a:p>
            <a:r>
              <a:rPr lang="en-US" dirty="0"/>
              <a:t>Location</a:t>
            </a:r>
          </a:p>
          <a:p>
            <a:r>
              <a:rPr lang="en-US" dirty="0"/>
              <a:t>Quality</a:t>
            </a:r>
          </a:p>
          <a:p>
            <a:r>
              <a:rPr lang="en-US" dirty="0"/>
              <a:t>Duration</a:t>
            </a:r>
          </a:p>
          <a:p>
            <a:r>
              <a:rPr lang="en-US" dirty="0"/>
              <a:t>Intervention</a:t>
            </a:r>
          </a:p>
          <a:p>
            <a:r>
              <a:rPr lang="en-US" dirty="0"/>
              <a:t> provided Patient response</a:t>
            </a:r>
          </a:p>
          <a:p>
            <a:r>
              <a:rPr lang="en-US" dirty="0"/>
              <a:t>Reassessment findings</a:t>
            </a:r>
          </a:p>
        </p:txBody>
      </p:sp>
    </p:spTree>
    <p:extLst>
      <p:ext uri="{BB962C8B-B14F-4D97-AF65-F5344CB8AC3E}">
        <p14:creationId xmlns:p14="http://schemas.microsoft.com/office/powerpoint/2010/main" val="390239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94B13-D5E2-D98D-0852-AEC636006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Pain?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07DEA-4319-75BD-B4E9-BB71A83E8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"Pain is an unpleasant sensory and emotional experience associated with actual or potential tissue damage.</a:t>
            </a:r>
          </a:p>
          <a:p>
            <a:r>
              <a:rPr lang="en-US" dirty="0"/>
              <a:t>Key Points</a:t>
            </a:r>
          </a:p>
          <a:p>
            <a:r>
              <a:rPr lang="en-US" dirty="0"/>
              <a:t>Pain is subjective.</a:t>
            </a:r>
          </a:p>
          <a:p>
            <a:r>
              <a:rPr lang="en-US" dirty="0"/>
              <a:t>The patient is the best source of information.</a:t>
            </a:r>
          </a:p>
          <a:p>
            <a:r>
              <a:rPr lang="en-US" dirty="0"/>
              <a:t>Pain is considered the 5th vital sign in many healthcare settings.</a:t>
            </a:r>
          </a:p>
        </p:txBody>
      </p:sp>
    </p:spTree>
    <p:extLst>
      <p:ext uri="{BB962C8B-B14F-4D97-AF65-F5344CB8AC3E}">
        <p14:creationId xmlns:p14="http://schemas.microsoft.com/office/powerpoint/2010/main" val="1073405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99493-2E29-8CBB-671F-38E9BA6E5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3677"/>
            <a:ext cx="10515600" cy="551328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Types of Pain</a:t>
            </a:r>
          </a:p>
          <a:p>
            <a:pPr marL="0" indent="0">
              <a:buNone/>
            </a:pPr>
            <a:r>
              <a:rPr lang="en-US" u="sng" dirty="0"/>
              <a:t>By Duration</a:t>
            </a:r>
          </a:p>
          <a:p>
            <a:r>
              <a:rPr lang="en-US" b="1" dirty="0"/>
              <a:t>Acute pain</a:t>
            </a:r>
          </a:p>
          <a:p>
            <a:r>
              <a:rPr lang="en-US" dirty="0"/>
              <a:t>Sudden onset</a:t>
            </a:r>
          </a:p>
          <a:p>
            <a:r>
              <a:rPr lang="en-US" dirty="0"/>
              <a:t>Short duration</a:t>
            </a:r>
          </a:p>
          <a:p>
            <a:r>
              <a:rPr lang="en-US" dirty="0"/>
              <a:t>Usually resolves after healing</a:t>
            </a:r>
          </a:p>
          <a:p>
            <a:r>
              <a:rPr lang="en-US" b="1" dirty="0"/>
              <a:t>Chronic pain</a:t>
            </a:r>
          </a:p>
          <a:p>
            <a:r>
              <a:rPr lang="en-US" dirty="0"/>
              <a:t>Lasts more than 3 months</a:t>
            </a:r>
          </a:p>
          <a:p>
            <a:r>
              <a:rPr lang="en-US" dirty="0"/>
              <a:t>May persist after healing</a:t>
            </a:r>
          </a:p>
          <a:p>
            <a:pPr marL="0" indent="0">
              <a:buNone/>
            </a:pPr>
            <a:r>
              <a:rPr lang="en-US" u="sng" dirty="0"/>
              <a:t>By Source</a:t>
            </a:r>
          </a:p>
          <a:p>
            <a:r>
              <a:rPr lang="en-US" dirty="0"/>
              <a:t>Nociceptive pain</a:t>
            </a:r>
          </a:p>
          <a:p>
            <a:r>
              <a:rPr lang="en-US" dirty="0"/>
              <a:t>Neuropathic pain</a:t>
            </a:r>
          </a:p>
          <a:p>
            <a:r>
              <a:rPr lang="en-US" dirty="0"/>
              <a:t>Referred pain</a:t>
            </a:r>
          </a:p>
        </p:txBody>
      </p:sp>
    </p:spTree>
    <p:extLst>
      <p:ext uri="{BB962C8B-B14F-4D97-AF65-F5344CB8AC3E}">
        <p14:creationId xmlns:p14="http://schemas.microsoft.com/office/powerpoint/2010/main" val="4093606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8F5AC-03D8-E772-5604-0EBE29094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77"/>
            <a:ext cx="10515600" cy="5970486"/>
          </a:xfrm>
        </p:spPr>
        <p:txBody>
          <a:bodyPr/>
          <a:lstStyle/>
          <a:p>
            <a:r>
              <a:rPr lang="en-US" dirty="0"/>
              <a:t>Components of Pain Assessment</a:t>
            </a:r>
          </a:p>
          <a:p>
            <a:r>
              <a:rPr lang="en-US" dirty="0"/>
              <a:t>Use the PQRST Method</a:t>
            </a:r>
          </a:p>
          <a:p>
            <a:r>
              <a:rPr lang="en-US" u="sng" dirty="0"/>
              <a:t>P – Provocation/Palliation</a:t>
            </a:r>
          </a:p>
          <a:p>
            <a:r>
              <a:rPr lang="en-US" dirty="0"/>
              <a:t>What caused the pain?</a:t>
            </a:r>
          </a:p>
          <a:p>
            <a:r>
              <a:rPr lang="en-US" dirty="0"/>
              <a:t>What makes it better or worse?</a:t>
            </a:r>
          </a:p>
          <a:p>
            <a:r>
              <a:rPr lang="en-US" u="sng" dirty="0"/>
              <a:t>Q – Quality</a:t>
            </a:r>
          </a:p>
          <a:p>
            <a:r>
              <a:rPr lang="en-US" dirty="0"/>
              <a:t>Sharp</a:t>
            </a:r>
          </a:p>
          <a:p>
            <a:r>
              <a:rPr lang="en-US" dirty="0"/>
              <a:t>Burning</a:t>
            </a:r>
          </a:p>
          <a:p>
            <a:r>
              <a:rPr lang="en-US" dirty="0"/>
              <a:t>Aching</a:t>
            </a:r>
          </a:p>
          <a:p>
            <a:r>
              <a:rPr lang="en-US" dirty="0"/>
              <a:t>Throbbing</a:t>
            </a:r>
          </a:p>
        </p:txBody>
      </p:sp>
    </p:spTree>
    <p:extLst>
      <p:ext uri="{BB962C8B-B14F-4D97-AF65-F5344CB8AC3E}">
        <p14:creationId xmlns:p14="http://schemas.microsoft.com/office/powerpoint/2010/main" val="336193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9FBA2-771C-A453-B238-6825FCE3F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6194"/>
            <a:ext cx="10515600" cy="5660769"/>
          </a:xfrm>
        </p:spPr>
        <p:txBody>
          <a:bodyPr/>
          <a:lstStyle/>
          <a:p>
            <a:r>
              <a:rPr lang="en-US" u="sng" dirty="0"/>
              <a:t>R – Region/Radiation</a:t>
            </a:r>
          </a:p>
          <a:p>
            <a:r>
              <a:rPr lang="en-US" dirty="0"/>
              <a:t>Where is the pain?</a:t>
            </a:r>
          </a:p>
          <a:p>
            <a:r>
              <a:rPr lang="en-US" dirty="0"/>
              <a:t>Does it spread?</a:t>
            </a:r>
          </a:p>
          <a:p>
            <a:r>
              <a:rPr lang="en-US" u="sng" dirty="0"/>
              <a:t>S – </a:t>
            </a:r>
            <a:r>
              <a:rPr lang="en-US" u="sng" dirty="0" err="1"/>
              <a:t>SeverityRate</a:t>
            </a:r>
            <a:endParaRPr lang="en-US" u="sng" dirty="0"/>
          </a:p>
          <a:p>
            <a:r>
              <a:rPr lang="en-US" dirty="0"/>
              <a:t> pain from 0–10</a:t>
            </a:r>
          </a:p>
          <a:p>
            <a:r>
              <a:rPr lang="en-US" u="sng" dirty="0"/>
              <a:t>T – Timing</a:t>
            </a:r>
          </a:p>
          <a:p>
            <a:r>
              <a:rPr lang="en-US" dirty="0"/>
              <a:t>When did it begin?</a:t>
            </a:r>
          </a:p>
          <a:p>
            <a:r>
              <a:rPr lang="en-US" dirty="0"/>
              <a:t>Constant or intermittent?</a:t>
            </a:r>
          </a:p>
        </p:txBody>
      </p:sp>
    </p:spTree>
    <p:extLst>
      <p:ext uri="{BB962C8B-B14F-4D97-AF65-F5344CB8AC3E}">
        <p14:creationId xmlns:p14="http://schemas.microsoft.com/office/powerpoint/2010/main" val="2788398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54046-8C48-1556-36A0-1070591CF6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232"/>
            <a:ext cx="10515600" cy="6014731"/>
          </a:xfrm>
        </p:spPr>
        <p:txBody>
          <a:bodyPr/>
          <a:lstStyle/>
          <a:p>
            <a:r>
              <a:rPr lang="en-US" u="sng" dirty="0"/>
              <a:t>Pain Assessment Tools</a:t>
            </a:r>
          </a:p>
          <a:p>
            <a:r>
              <a:rPr lang="en-US" u="sng" dirty="0"/>
              <a:t>Numeric Rating Scale (NRS)</a:t>
            </a:r>
          </a:p>
          <a:p>
            <a:r>
              <a:rPr lang="en-US" dirty="0"/>
              <a:t>0 = No pain</a:t>
            </a:r>
          </a:p>
          <a:p>
            <a:r>
              <a:rPr lang="en-US" dirty="0"/>
              <a:t>10 = Worst possible pain</a:t>
            </a:r>
          </a:p>
          <a:p>
            <a:pPr marL="0" indent="0">
              <a:buNone/>
            </a:pPr>
            <a:r>
              <a:rPr lang="en-US" dirty="0"/>
              <a:t>Ideal </a:t>
            </a:r>
            <a:r>
              <a:rPr lang="en-US" dirty="0" err="1"/>
              <a:t>for:Adults</a:t>
            </a:r>
            <a:r>
              <a:rPr lang="en-US" dirty="0"/>
              <a:t> able to communicate.</a:t>
            </a:r>
          </a:p>
          <a:p>
            <a:r>
              <a:rPr lang="en-US" u="sng" dirty="0"/>
              <a:t>Wong-Baker FACES Scale</a:t>
            </a:r>
          </a:p>
          <a:p>
            <a:r>
              <a:rPr lang="en-US" u="sng" dirty="0"/>
              <a:t>😊 😐 😢 😭</a:t>
            </a:r>
          </a:p>
          <a:p>
            <a:r>
              <a:rPr lang="en-US" dirty="0"/>
              <a:t>Used for:</a:t>
            </a:r>
          </a:p>
          <a:p>
            <a:r>
              <a:rPr lang="en-US" dirty="0"/>
              <a:t>Children</a:t>
            </a:r>
          </a:p>
          <a:p>
            <a:r>
              <a:rPr lang="en-US" dirty="0"/>
              <a:t>Older adults</a:t>
            </a:r>
          </a:p>
          <a:p>
            <a:r>
              <a:rPr lang="en-US" dirty="0"/>
              <a:t>Patients with communication difficulties</a:t>
            </a:r>
          </a:p>
        </p:txBody>
      </p:sp>
    </p:spTree>
    <p:extLst>
      <p:ext uri="{BB962C8B-B14F-4D97-AF65-F5344CB8AC3E}">
        <p14:creationId xmlns:p14="http://schemas.microsoft.com/office/powerpoint/2010/main" val="1560608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8CB6B9-1F33-BF65-7730-C276B4BBE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0219"/>
            <a:ext cx="10515600" cy="5896744"/>
          </a:xfrm>
        </p:spPr>
        <p:txBody>
          <a:bodyPr/>
          <a:lstStyle/>
          <a:p>
            <a:r>
              <a:rPr lang="en-US" dirty="0"/>
              <a:t>FLACC Scale</a:t>
            </a:r>
          </a:p>
          <a:p>
            <a:r>
              <a:rPr lang="en-US" dirty="0"/>
              <a:t>For infants and non-verbal </a:t>
            </a:r>
            <a:r>
              <a:rPr lang="en-US" dirty="0" err="1"/>
              <a:t>patientsAssesses</a:t>
            </a:r>
            <a:r>
              <a:rPr lang="en-US" dirty="0"/>
              <a:t>:</a:t>
            </a:r>
          </a:p>
          <a:p>
            <a:r>
              <a:rPr lang="en-US" dirty="0"/>
              <a:t>Face</a:t>
            </a:r>
          </a:p>
          <a:p>
            <a:r>
              <a:rPr lang="en-US" dirty="0"/>
              <a:t>Legs</a:t>
            </a:r>
          </a:p>
          <a:p>
            <a:r>
              <a:rPr lang="en-US" dirty="0"/>
              <a:t>Activity</a:t>
            </a:r>
          </a:p>
          <a:p>
            <a:r>
              <a:rPr lang="en-US" dirty="0"/>
              <a:t>Cry</a:t>
            </a:r>
          </a:p>
          <a:p>
            <a:r>
              <a:rPr lang="en-US" dirty="0" err="1"/>
              <a:t>Consolability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246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1E778-8352-DE7E-1680-5669712E3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729"/>
            <a:ext cx="10515600" cy="5985234"/>
          </a:xfrm>
        </p:spPr>
        <p:txBody>
          <a:bodyPr/>
          <a:lstStyle/>
          <a:p>
            <a:r>
              <a:rPr lang="en-US" dirty="0"/>
              <a:t>Non-Verbal Signs of </a:t>
            </a:r>
            <a:r>
              <a:rPr lang="en-US" dirty="0" err="1"/>
              <a:t>PainWatch</a:t>
            </a:r>
            <a:r>
              <a:rPr lang="en-US" dirty="0"/>
              <a:t> for:</a:t>
            </a:r>
          </a:p>
          <a:p>
            <a:r>
              <a:rPr lang="en-US" dirty="0"/>
              <a:t>Facial grimacing</a:t>
            </a:r>
          </a:p>
          <a:p>
            <a:r>
              <a:rPr lang="en-US" dirty="0" err="1"/>
              <a:t>GuardingCrying</a:t>
            </a:r>
            <a:endParaRPr lang="en-US" dirty="0"/>
          </a:p>
          <a:p>
            <a:r>
              <a:rPr lang="en-US" dirty="0"/>
              <a:t>Restlessness</a:t>
            </a:r>
          </a:p>
          <a:p>
            <a:r>
              <a:rPr lang="en-US" dirty="0"/>
              <a:t>Increased heart rate</a:t>
            </a:r>
          </a:p>
          <a:p>
            <a:r>
              <a:rPr lang="en-US" dirty="0"/>
              <a:t>Increased blood pressure</a:t>
            </a:r>
          </a:p>
          <a:p>
            <a:r>
              <a:rPr lang="en-US" dirty="0"/>
              <a:t>Sweating</a:t>
            </a:r>
          </a:p>
          <a:p>
            <a:pPr marL="0" indent="0">
              <a:buNone/>
            </a:pPr>
            <a:r>
              <a:rPr lang="en-US" b="1" dirty="0"/>
              <a:t>Especially important in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Infants</a:t>
            </a:r>
          </a:p>
          <a:p>
            <a:pPr marL="0" indent="0">
              <a:buNone/>
            </a:pPr>
            <a:r>
              <a:rPr lang="en-US" dirty="0"/>
              <a:t>Unconscious</a:t>
            </a:r>
          </a:p>
          <a:p>
            <a:pPr marL="0" indent="0">
              <a:buNone/>
            </a:pPr>
            <a:r>
              <a:rPr lang="en-US" dirty="0"/>
              <a:t>Dementia</a:t>
            </a:r>
          </a:p>
        </p:txBody>
      </p:sp>
    </p:spTree>
    <p:extLst>
      <p:ext uri="{BB962C8B-B14F-4D97-AF65-F5344CB8AC3E}">
        <p14:creationId xmlns:p14="http://schemas.microsoft.com/office/powerpoint/2010/main" val="4284898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20807-BE48-0D36-2B44-0B8AE96F9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3458"/>
            <a:ext cx="10515600" cy="579350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Nursing Interventions</a:t>
            </a:r>
          </a:p>
          <a:p>
            <a:r>
              <a:rPr lang="en-US" u="sng" dirty="0"/>
              <a:t>Pharmacological Analgesics</a:t>
            </a:r>
          </a:p>
          <a:p>
            <a:r>
              <a:rPr lang="en-US" dirty="0"/>
              <a:t>NSAIDs</a:t>
            </a:r>
          </a:p>
          <a:p>
            <a:r>
              <a:rPr lang="en-US" dirty="0"/>
              <a:t>Opioids</a:t>
            </a:r>
          </a:p>
          <a:p>
            <a:r>
              <a:rPr lang="en-US" dirty="0"/>
              <a:t>Adjuvant medications</a:t>
            </a:r>
          </a:p>
          <a:p>
            <a:r>
              <a:rPr lang="en-US" u="sng" dirty="0"/>
              <a:t>Non-Pharmacological</a:t>
            </a:r>
          </a:p>
          <a:p>
            <a:r>
              <a:rPr lang="en-US" dirty="0"/>
              <a:t>Positioning</a:t>
            </a:r>
          </a:p>
          <a:p>
            <a:r>
              <a:rPr lang="en-US" dirty="0"/>
              <a:t>Relaxation</a:t>
            </a:r>
          </a:p>
          <a:p>
            <a:r>
              <a:rPr lang="en-US" dirty="0"/>
              <a:t>Deep breathing</a:t>
            </a:r>
          </a:p>
          <a:p>
            <a:r>
              <a:rPr lang="en-US" dirty="0"/>
              <a:t>Heat/cold therapy</a:t>
            </a:r>
          </a:p>
          <a:p>
            <a:r>
              <a:rPr lang="en-US" dirty="0"/>
              <a:t>Massage</a:t>
            </a:r>
          </a:p>
          <a:p>
            <a:r>
              <a:rPr lang="en-US" dirty="0"/>
              <a:t>Music therapy</a:t>
            </a:r>
          </a:p>
          <a:p>
            <a:r>
              <a:rPr lang="en-US" dirty="0"/>
              <a:t>Distraction</a:t>
            </a:r>
          </a:p>
        </p:txBody>
      </p:sp>
    </p:spTree>
    <p:extLst>
      <p:ext uri="{BB962C8B-B14F-4D97-AF65-F5344CB8AC3E}">
        <p14:creationId xmlns:p14="http://schemas.microsoft.com/office/powerpoint/2010/main" val="3874230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</Words>
  <Application>Microsoft Office PowerPoint</Application>
  <PresentationFormat>Widescreen</PresentationFormat>
  <Paragraphs>88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Pain Assessment</vt:lpstr>
      <vt:lpstr>What is Pain?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Safaa Hammad</dc:creator>
  <cp:lastModifiedBy>Safaa Hammad</cp:lastModifiedBy>
  <cp:revision>1</cp:revision>
  <dcterms:created xsi:type="dcterms:W3CDTF">2026-07-13T17:38:24Z</dcterms:created>
  <dcterms:modified xsi:type="dcterms:W3CDTF">2026-07-13T17:38:54Z</dcterms:modified>
</cp:coreProperties>
</file>