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D527C-0068-22A9-9A6F-E9836E154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D545A6-1E0C-A78E-2C9C-EF59885D6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7D9FA-0BF9-AAC5-02DF-DA1AB299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5CEF2-CDF9-AFBA-E563-3652514AB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CE367-8810-8794-3F27-2C550405C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5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A962-2627-A5B7-0658-D744B960D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480DEC-7CAC-80D6-794D-E607839CC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9B53D-3526-8675-B917-98A9A4E5F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63DC8-75A3-41DE-0013-6B9EB284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49C96-F6CB-7586-548D-38958AC8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D29B3-6EEE-D1B4-3C35-909F40FAF4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27B9CA-1D23-5398-4A3B-BA3101B9E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0EB00-31BA-0A92-D2C9-35AF1BF2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DADC5-77D9-D076-79B7-B31E9F270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B31C6-B7DC-19B0-47D5-68E63839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9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826E5-449D-D11C-56C1-BD2B13FB4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EB6E1-0231-0CB8-12AE-2EFAE6B5F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F8B10-ED9B-046F-6070-40C422AE0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3EFA1-E5DA-8169-A30D-BA9CBF0B3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A0B2-E2D8-C0FB-F0F1-53A29D74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1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C2592-6597-BCD2-325F-705A7B078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5697C-B869-D61E-81EB-FF6FCF8BF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2C4FE-6E95-FAF7-9123-D6C60252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A8C77-6D99-9DC2-A135-F55B20AEC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A976E-01BA-C890-5121-E2346DFE2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6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68FED-EAF5-6AF4-3B95-D7B138FF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DA62A-FA18-C11C-7A4B-E55F04422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236B8-39CE-687E-C3EB-7CC009243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569357-A8A5-D558-CDA7-9326B1A49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70F0D-7C87-530A-63A1-89768449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CE7D2-5168-6B6D-E6A3-453CFCD83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5B8BF-B1F5-3777-E6E5-7FB1E9307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4C8F4-EDFB-559A-8FF4-695426D2F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C33EF-CD23-A315-B135-2038BD28F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75D43-5F3A-BB82-E33D-D0466819B4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D88A7-75FE-31B0-F503-2F8A60A0D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577E28-1142-59EA-6FD0-894430197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E604E6-4726-3A77-3680-E6AE78A03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E03AE2-7FB3-02EA-1920-6B07B8797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7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3C90E-4984-5AA1-5FC5-0DFBCA3A0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150E34-6220-7C5C-A139-817F30354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1D6F3-EF80-66AC-20D8-BBAEFECF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05DAC-5C55-A857-E15A-3ED62F902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6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2C9F7-C8E4-B157-9681-8C851ED9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528338-F8B9-4921-40B4-E37C2F5F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7921C-6582-B002-B1A2-560C87203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1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49D02-185D-306B-7558-2E7BA8C7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A21D0-E8A9-7C00-B170-BBE10562F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9888E6-CBE6-3B71-F3BB-D9C44540C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9E120C-8AD1-CCFC-D286-32E8CCFAA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A2E62-9B10-F73C-C233-C9F626546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5F864-7BA8-33C9-24B5-24B837A1B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2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C3A7E-EF06-0100-A3E4-5F6B9CFB5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708DE8-8ED0-DE92-D2C9-D9AA4B513F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70FAD-F05A-8967-14F8-E499EB123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4D512-5BBB-5D27-875B-F20BE7D57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7C53F-B17B-13E0-C7E9-DC5FCA2A5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3DDB3-B731-7321-F328-686DC95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E1C146-D6EF-8404-6112-719F9DFA4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75090-1A91-2714-804E-2A0EE9F27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6B945-2D86-A293-4562-E99BB75BF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B9CD-8717-473B-ABBD-3AE02800BD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69262-F695-5E33-6ABE-50365F64A4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97DD6-2822-D6FA-419C-5586D1359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1CB0A-6E22-4E21-B2AD-F4FB954C6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5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4AC0-6166-FD06-D71B-D4D4C774F9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Pneumonia</a:t>
            </a:r>
          </a:p>
        </p:txBody>
      </p:sp>
    </p:spTree>
    <p:extLst>
      <p:ext uri="{BB962C8B-B14F-4D97-AF65-F5344CB8AC3E}">
        <p14:creationId xmlns:p14="http://schemas.microsoft.com/office/powerpoint/2010/main" val="415270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F974B-4862-471D-E21A-4051B4306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2452"/>
            <a:ext cx="10515600" cy="5734511"/>
          </a:xfrm>
        </p:spPr>
        <p:txBody>
          <a:bodyPr/>
          <a:lstStyle/>
          <a:p>
            <a:r>
              <a:rPr lang="en-US" b="1" u="sng" dirty="0"/>
              <a:t>Definition:</a:t>
            </a:r>
          </a:p>
          <a:p>
            <a:r>
              <a:rPr lang="en-US" dirty="0"/>
              <a:t>Pneumonia is an infection of the lung parenchyma that causes inflammation of the alveoli. </a:t>
            </a:r>
          </a:p>
          <a:p>
            <a:r>
              <a:rPr lang="en-US" dirty="0"/>
              <a:t>The alveoli may fill with fluid or pus, leading to impaired gas exchange and difficulty breathing.</a:t>
            </a:r>
          </a:p>
          <a:p>
            <a:pPr marL="0" indent="0">
              <a:buNone/>
            </a:pPr>
            <a:r>
              <a:rPr lang="en-US" b="1" u="sng" dirty="0"/>
              <a:t>Types of Pneumonia</a:t>
            </a:r>
          </a:p>
          <a:p>
            <a:r>
              <a:rPr lang="en-US" dirty="0"/>
              <a:t>Community-acquired pneumonia (CAP)</a:t>
            </a:r>
          </a:p>
          <a:p>
            <a:r>
              <a:rPr lang="en-US" dirty="0"/>
              <a:t>Hospital-acquired pneumonia (HAP)</a:t>
            </a:r>
          </a:p>
          <a:p>
            <a:r>
              <a:rPr lang="en-US" dirty="0"/>
              <a:t>Ventilator-associated pneumonia (VAP)Aspiration pneumonia</a:t>
            </a:r>
          </a:p>
        </p:txBody>
      </p:sp>
    </p:spTree>
    <p:extLst>
      <p:ext uri="{BB962C8B-B14F-4D97-AF65-F5344CB8AC3E}">
        <p14:creationId xmlns:p14="http://schemas.microsoft.com/office/powerpoint/2010/main" val="136227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3849C-E903-33AC-5266-B56729147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729"/>
            <a:ext cx="10515600" cy="5985234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How Pneumonia Develops</a:t>
            </a:r>
          </a:p>
          <a:p>
            <a:r>
              <a:rPr lang="en-US" dirty="0"/>
              <a:t>Microorganisms enter the lungs.</a:t>
            </a:r>
          </a:p>
          <a:p>
            <a:r>
              <a:rPr lang="en-US" dirty="0"/>
              <a:t>Inflammatory response occurs.</a:t>
            </a:r>
          </a:p>
          <a:p>
            <a:r>
              <a:rPr lang="en-US" dirty="0"/>
              <a:t>Alveoli fill with fluid, pus, and inflammatory cells.</a:t>
            </a:r>
          </a:p>
          <a:p>
            <a:r>
              <a:rPr lang="en-US" dirty="0"/>
              <a:t>Gas exchange decreases.</a:t>
            </a:r>
          </a:p>
          <a:p>
            <a:r>
              <a:rPr lang="en-US" dirty="0"/>
              <a:t>Oxygenation becomes impaired.</a:t>
            </a:r>
          </a:p>
          <a:p>
            <a:pPr marL="0" indent="0">
              <a:buNone/>
            </a:pPr>
            <a:r>
              <a:rPr lang="en-US" b="1" u="sng" dirty="0"/>
              <a:t>Result</a:t>
            </a:r>
          </a:p>
          <a:p>
            <a:r>
              <a:rPr lang="en-US" dirty="0"/>
              <a:t>Reduced oxygen delivery to tissues</a:t>
            </a:r>
          </a:p>
          <a:p>
            <a:r>
              <a:rPr lang="en-US" dirty="0"/>
              <a:t>Increased work of breathing</a:t>
            </a:r>
          </a:p>
        </p:txBody>
      </p:sp>
    </p:spTree>
    <p:extLst>
      <p:ext uri="{BB962C8B-B14F-4D97-AF65-F5344CB8AC3E}">
        <p14:creationId xmlns:p14="http://schemas.microsoft.com/office/powerpoint/2010/main" val="93512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C6409-7778-1816-FE78-CA115DE6A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471"/>
            <a:ext cx="10515600" cy="59114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Causes</a:t>
            </a:r>
          </a:p>
          <a:p>
            <a:r>
              <a:rPr lang="en-US" dirty="0"/>
              <a:t>Bacteria (most common in adults)</a:t>
            </a:r>
          </a:p>
          <a:p>
            <a:r>
              <a:rPr lang="en-US" dirty="0"/>
              <a:t>Viruses</a:t>
            </a:r>
          </a:p>
          <a:p>
            <a:r>
              <a:rPr lang="en-US" dirty="0"/>
              <a:t>Fungi</a:t>
            </a:r>
          </a:p>
          <a:p>
            <a:r>
              <a:rPr lang="en-US" dirty="0"/>
              <a:t>Aspiration of food, liquids, or gastric contents</a:t>
            </a:r>
          </a:p>
          <a:p>
            <a:pPr marL="0" indent="0">
              <a:buNone/>
            </a:pPr>
            <a:r>
              <a:rPr lang="en-US" b="1" u="sng" dirty="0"/>
              <a:t>Risk Factors</a:t>
            </a:r>
          </a:p>
          <a:p>
            <a:r>
              <a:rPr lang="en-US" dirty="0"/>
              <a:t>Age &lt;5 years or &gt;65 years</a:t>
            </a:r>
          </a:p>
          <a:p>
            <a:r>
              <a:rPr lang="en-US" dirty="0"/>
              <a:t>Smoking</a:t>
            </a:r>
          </a:p>
          <a:p>
            <a:r>
              <a:rPr lang="en-US" dirty="0"/>
              <a:t>Chronic lung disease (COPD, asthma)Diabetes mellitus</a:t>
            </a:r>
          </a:p>
          <a:p>
            <a:r>
              <a:rPr lang="en-US" dirty="0"/>
              <a:t>Heart disease</a:t>
            </a:r>
          </a:p>
          <a:p>
            <a:r>
              <a:rPr lang="en-US" dirty="0"/>
              <a:t>Immunosuppression</a:t>
            </a:r>
          </a:p>
          <a:p>
            <a:r>
              <a:rPr lang="en-US" dirty="0"/>
              <a:t>Poor nutrition</a:t>
            </a:r>
          </a:p>
          <a:p>
            <a:r>
              <a:rPr lang="en-US" dirty="0"/>
              <a:t>Recent hospitalization</a:t>
            </a:r>
          </a:p>
        </p:txBody>
      </p:sp>
    </p:spTree>
    <p:extLst>
      <p:ext uri="{BB962C8B-B14F-4D97-AF65-F5344CB8AC3E}">
        <p14:creationId xmlns:p14="http://schemas.microsoft.com/office/powerpoint/2010/main" val="318716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AE11A-C612-D761-D009-2CDE1140E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84"/>
            <a:ext cx="10515600" cy="60294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Common symptoms include:</a:t>
            </a:r>
          </a:p>
          <a:p>
            <a:r>
              <a:rPr lang="en-US" dirty="0"/>
              <a:t>Fever</a:t>
            </a:r>
          </a:p>
          <a:p>
            <a:r>
              <a:rPr lang="en-US" dirty="0"/>
              <a:t>Chills</a:t>
            </a:r>
          </a:p>
          <a:p>
            <a:r>
              <a:rPr lang="en-US" dirty="0"/>
              <a:t>Productive cough</a:t>
            </a:r>
          </a:p>
          <a:p>
            <a:r>
              <a:rPr lang="en-US" dirty="0"/>
              <a:t>Purulent sputum</a:t>
            </a:r>
          </a:p>
          <a:p>
            <a:r>
              <a:rPr lang="en-US" dirty="0"/>
              <a:t>Dyspnea</a:t>
            </a:r>
          </a:p>
          <a:p>
            <a:r>
              <a:rPr lang="en-US" dirty="0"/>
              <a:t>Chest pain (pleuritic)Tachypnea</a:t>
            </a:r>
          </a:p>
          <a:p>
            <a:r>
              <a:rPr lang="en-US" dirty="0" err="1"/>
              <a:t>FatigueCrackles</a:t>
            </a:r>
            <a:r>
              <a:rPr lang="en-US" dirty="0"/>
              <a:t> on auscultation</a:t>
            </a:r>
          </a:p>
          <a:p>
            <a:pPr marL="0" indent="0">
              <a:buNone/>
            </a:pPr>
            <a:r>
              <a:rPr lang="en-US" b="1" u="sng" dirty="0"/>
              <a:t>Older Adults</a:t>
            </a:r>
          </a:p>
          <a:p>
            <a:r>
              <a:rPr lang="en-US" dirty="0"/>
              <a:t>Confusion</a:t>
            </a:r>
          </a:p>
          <a:p>
            <a:r>
              <a:rPr lang="en-US" dirty="0"/>
              <a:t>Weakness</a:t>
            </a:r>
          </a:p>
          <a:p>
            <a:r>
              <a:rPr lang="en-US" dirty="0"/>
              <a:t>Reduced appetite</a:t>
            </a:r>
          </a:p>
          <a:p>
            <a:r>
              <a:rPr lang="en-US" dirty="0"/>
              <a:t>May have no fever</a:t>
            </a:r>
          </a:p>
        </p:txBody>
      </p:sp>
    </p:spTree>
    <p:extLst>
      <p:ext uri="{BB962C8B-B14F-4D97-AF65-F5344CB8AC3E}">
        <p14:creationId xmlns:p14="http://schemas.microsoft.com/office/powerpoint/2010/main" val="129175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C9216-4D80-D9F9-1863-E048996D7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735"/>
            <a:ext cx="10515600" cy="60442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Diagnosis</a:t>
            </a:r>
          </a:p>
          <a:p>
            <a:r>
              <a:rPr lang="en-US" dirty="0"/>
              <a:t>Physical Examination</a:t>
            </a:r>
          </a:p>
          <a:p>
            <a:r>
              <a:rPr lang="en-US" dirty="0"/>
              <a:t>Crackles</a:t>
            </a:r>
          </a:p>
          <a:p>
            <a:r>
              <a:rPr lang="en-US" dirty="0"/>
              <a:t>Bronchial breath sounds</a:t>
            </a:r>
          </a:p>
          <a:p>
            <a:r>
              <a:rPr lang="en-US" dirty="0"/>
              <a:t>Dullness to percussion</a:t>
            </a:r>
          </a:p>
          <a:p>
            <a:r>
              <a:rPr lang="en-US" dirty="0"/>
              <a:t>Increased tactile fremitus</a:t>
            </a:r>
          </a:p>
          <a:p>
            <a:pPr marL="0" indent="0">
              <a:buNone/>
            </a:pPr>
            <a:r>
              <a:rPr lang="en-US" b="1" u="sng" dirty="0"/>
              <a:t>Diagnostic Tests</a:t>
            </a:r>
          </a:p>
          <a:p>
            <a:r>
              <a:rPr lang="en-US" dirty="0"/>
              <a:t>Chest X-ray</a:t>
            </a:r>
          </a:p>
          <a:p>
            <a:r>
              <a:rPr lang="en-US" dirty="0"/>
              <a:t>Complete blood count (CBC)Sputum</a:t>
            </a:r>
          </a:p>
          <a:p>
            <a:r>
              <a:rPr lang="en-US" dirty="0"/>
              <a:t> culture and Gram </a:t>
            </a:r>
            <a:r>
              <a:rPr lang="en-US" dirty="0" err="1"/>
              <a:t>stainBlood</a:t>
            </a:r>
            <a:r>
              <a:rPr lang="en-US" dirty="0"/>
              <a:t> cultures</a:t>
            </a:r>
          </a:p>
          <a:p>
            <a:r>
              <a:rPr lang="en-US" dirty="0"/>
              <a:t> (selected patients)Pulse oximetry</a:t>
            </a:r>
          </a:p>
          <a:p>
            <a:r>
              <a:rPr lang="en-US" dirty="0"/>
              <a:t>Arterial blood gases (ABGs) in severe illness</a:t>
            </a:r>
          </a:p>
        </p:txBody>
      </p:sp>
    </p:spTree>
    <p:extLst>
      <p:ext uri="{BB962C8B-B14F-4D97-AF65-F5344CB8AC3E}">
        <p14:creationId xmlns:p14="http://schemas.microsoft.com/office/powerpoint/2010/main" val="341320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F4B97-371C-FE66-1AF9-9E559CD79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8206"/>
            <a:ext cx="10515600" cy="5778757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Nursing Assessment</a:t>
            </a:r>
          </a:p>
          <a:p>
            <a:pPr marL="0" indent="0">
              <a:buNone/>
            </a:pPr>
            <a:r>
              <a:rPr lang="en-US" b="1" u="sng" dirty="0"/>
              <a:t>Assess:</a:t>
            </a:r>
          </a:p>
          <a:p>
            <a:r>
              <a:rPr lang="en-US" dirty="0"/>
              <a:t>Respiratory rate and effort</a:t>
            </a:r>
          </a:p>
          <a:p>
            <a:r>
              <a:rPr lang="en-US" dirty="0"/>
              <a:t>Oxygen saturation</a:t>
            </a:r>
          </a:p>
          <a:p>
            <a:r>
              <a:rPr lang="en-US" dirty="0"/>
              <a:t>Breath sounds</a:t>
            </a:r>
          </a:p>
          <a:p>
            <a:r>
              <a:rPr lang="en-US" dirty="0"/>
              <a:t>Temperature</a:t>
            </a:r>
          </a:p>
          <a:p>
            <a:r>
              <a:rPr lang="en-US" dirty="0"/>
              <a:t>Cough characteristics</a:t>
            </a:r>
          </a:p>
          <a:p>
            <a:r>
              <a:rPr lang="en-US" dirty="0"/>
              <a:t>Sputum color, amount, and consistency</a:t>
            </a:r>
          </a:p>
          <a:p>
            <a:r>
              <a:rPr lang="en-US" dirty="0"/>
              <a:t>Chest pain</a:t>
            </a:r>
          </a:p>
          <a:p>
            <a:r>
              <a:rPr lang="en-US" dirty="0"/>
              <a:t>Level of consciousness</a:t>
            </a:r>
          </a:p>
          <a:p>
            <a:r>
              <a:rPr lang="en-US" dirty="0"/>
              <a:t>Hydration status</a:t>
            </a:r>
          </a:p>
        </p:txBody>
      </p:sp>
    </p:spTree>
    <p:extLst>
      <p:ext uri="{BB962C8B-B14F-4D97-AF65-F5344CB8AC3E}">
        <p14:creationId xmlns:p14="http://schemas.microsoft.com/office/powerpoint/2010/main" val="2982225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7EB06-8C1B-00E9-FED8-95FADB734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4465"/>
            <a:ext cx="10515600" cy="585249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Nursing Interventions</a:t>
            </a:r>
          </a:p>
          <a:p>
            <a:r>
              <a:rPr lang="en-US" dirty="0"/>
              <a:t>Monitor vital signs frequently.</a:t>
            </a:r>
          </a:p>
          <a:p>
            <a:r>
              <a:rPr lang="en-US" dirty="0"/>
              <a:t>Assess respiratory status regularly.</a:t>
            </a:r>
          </a:p>
          <a:p>
            <a:r>
              <a:rPr lang="en-US" dirty="0"/>
              <a:t>Administer oxygen as prescribed.</a:t>
            </a:r>
          </a:p>
          <a:p>
            <a:r>
              <a:rPr lang="en-US" dirty="0"/>
              <a:t>Position patient in High Fowler's position.</a:t>
            </a:r>
          </a:p>
          <a:p>
            <a:r>
              <a:rPr lang="en-US" dirty="0"/>
              <a:t>Encourage coughing and deep-breathing exercises.</a:t>
            </a:r>
          </a:p>
          <a:p>
            <a:r>
              <a:rPr lang="en-US" dirty="0"/>
              <a:t>Encourage incentive spirometry (if appropriate).</a:t>
            </a:r>
          </a:p>
          <a:p>
            <a:r>
              <a:rPr lang="en-US" dirty="0"/>
              <a:t>Promote adequate hydration (unless contraindicated).</a:t>
            </a:r>
          </a:p>
          <a:p>
            <a:r>
              <a:rPr lang="en-US" dirty="0"/>
              <a:t>Administer prescribed medications.</a:t>
            </a:r>
          </a:p>
          <a:p>
            <a:r>
              <a:rPr lang="en-US" dirty="0"/>
              <a:t>Monitor response to antibiotic therapy.</a:t>
            </a:r>
          </a:p>
          <a:p>
            <a:r>
              <a:rPr lang="en-US" dirty="0"/>
              <a:t>Encourage early mobilization as tolerated.</a:t>
            </a:r>
          </a:p>
        </p:txBody>
      </p:sp>
    </p:spTree>
    <p:extLst>
      <p:ext uri="{BB962C8B-B14F-4D97-AF65-F5344CB8AC3E}">
        <p14:creationId xmlns:p14="http://schemas.microsoft.com/office/powerpoint/2010/main" val="123858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Widescreen</PresentationFormat>
  <Paragraphs>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Pneumonia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Safaa Hammad</dc:creator>
  <cp:lastModifiedBy>Safaa Hammad</cp:lastModifiedBy>
  <cp:revision>1</cp:revision>
  <dcterms:created xsi:type="dcterms:W3CDTF">2026-07-13T19:39:08Z</dcterms:created>
  <dcterms:modified xsi:type="dcterms:W3CDTF">2026-07-13T19:39:17Z</dcterms:modified>
</cp:coreProperties>
</file>