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31"/>
  </p:normalViewPr>
  <p:slideViewPr>
    <p:cSldViewPr>
      <p:cViewPr varScale="1">
        <p:scale>
          <a:sx n="101" d="100"/>
          <a:sy n="101" d="100"/>
        </p:scale>
        <p:origin x="904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rgbClr val="AB3B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rgbClr val="AB3B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0838" y="1346923"/>
            <a:ext cx="10222992" cy="806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0838" y="4299673"/>
            <a:ext cx="10222992" cy="8068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0838" y="1484757"/>
            <a:ext cx="10222992" cy="366509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9757283" y="4177030"/>
            <a:ext cx="864869" cy="864869"/>
          </a:xfrm>
          <a:custGeom>
            <a:avLst/>
            <a:gdLst/>
            <a:ahLst/>
            <a:cxnLst/>
            <a:rect l="l" t="t" r="r" b="b"/>
            <a:pathLst>
              <a:path w="864870" h="864870">
                <a:moveTo>
                  <a:pt x="0" y="432308"/>
                </a:moveTo>
                <a:lnTo>
                  <a:pt x="2536" y="385202"/>
                </a:lnTo>
                <a:lnTo>
                  <a:pt x="9971" y="339566"/>
                </a:lnTo>
                <a:lnTo>
                  <a:pt x="22040" y="295664"/>
                </a:lnTo>
                <a:lnTo>
                  <a:pt x="38479" y="253758"/>
                </a:lnTo>
                <a:lnTo>
                  <a:pt x="59026" y="214112"/>
                </a:lnTo>
                <a:lnTo>
                  <a:pt x="83417" y="176991"/>
                </a:lnTo>
                <a:lnTo>
                  <a:pt x="111388" y="142657"/>
                </a:lnTo>
                <a:lnTo>
                  <a:pt x="142677" y="111376"/>
                </a:lnTo>
                <a:lnTo>
                  <a:pt x="177018" y="83409"/>
                </a:lnTo>
                <a:lnTo>
                  <a:pt x="214150" y="59022"/>
                </a:lnTo>
                <a:lnTo>
                  <a:pt x="253808" y="38477"/>
                </a:lnTo>
                <a:lnTo>
                  <a:pt x="295729" y="22039"/>
                </a:lnTo>
                <a:lnTo>
                  <a:pt x="339649" y="9970"/>
                </a:lnTo>
                <a:lnTo>
                  <a:pt x="385306" y="2536"/>
                </a:lnTo>
                <a:lnTo>
                  <a:pt x="432435" y="0"/>
                </a:lnTo>
                <a:lnTo>
                  <a:pt x="479540" y="2536"/>
                </a:lnTo>
                <a:lnTo>
                  <a:pt x="525176" y="9970"/>
                </a:lnTo>
                <a:lnTo>
                  <a:pt x="569078" y="22039"/>
                </a:lnTo>
                <a:lnTo>
                  <a:pt x="610984" y="38477"/>
                </a:lnTo>
                <a:lnTo>
                  <a:pt x="650630" y="59022"/>
                </a:lnTo>
                <a:lnTo>
                  <a:pt x="687751" y="83409"/>
                </a:lnTo>
                <a:lnTo>
                  <a:pt x="722085" y="111376"/>
                </a:lnTo>
                <a:lnTo>
                  <a:pt x="753366" y="142657"/>
                </a:lnTo>
                <a:lnTo>
                  <a:pt x="781333" y="176991"/>
                </a:lnTo>
                <a:lnTo>
                  <a:pt x="805720" y="214112"/>
                </a:lnTo>
                <a:lnTo>
                  <a:pt x="826265" y="253758"/>
                </a:lnTo>
                <a:lnTo>
                  <a:pt x="842703" y="295664"/>
                </a:lnTo>
                <a:lnTo>
                  <a:pt x="854772" y="339566"/>
                </a:lnTo>
                <a:lnTo>
                  <a:pt x="862206" y="385202"/>
                </a:lnTo>
                <a:lnTo>
                  <a:pt x="864743" y="432308"/>
                </a:lnTo>
                <a:lnTo>
                  <a:pt x="862206" y="479414"/>
                </a:lnTo>
                <a:lnTo>
                  <a:pt x="854772" y="525055"/>
                </a:lnTo>
                <a:lnTo>
                  <a:pt x="842703" y="568965"/>
                </a:lnTo>
                <a:lnTo>
                  <a:pt x="826265" y="610880"/>
                </a:lnTo>
                <a:lnTo>
                  <a:pt x="805720" y="650536"/>
                </a:lnTo>
                <a:lnTo>
                  <a:pt x="781333" y="687669"/>
                </a:lnTo>
                <a:lnTo>
                  <a:pt x="753366" y="722015"/>
                </a:lnTo>
                <a:lnTo>
                  <a:pt x="722085" y="753309"/>
                </a:lnTo>
                <a:lnTo>
                  <a:pt x="687751" y="781288"/>
                </a:lnTo>
                <a:lnTo>
                  <a:pt x="650630" y="805688"/>
                </a:lnTo>
                <a:lnTo>
                  <a:pt x="610984" y="826243"/>
                </a:lnTo>
                <a:lnTo>
                  <a:pt x="569078" y="842690"/>
                </a:lnTo>
                <a:lnTo>
                  <a:pt x="525176" y="854765"/>
                </a:lnTo>
                <a:lnTo>
                  <a:pt x="479540" y="862204"/>
                </a:lnTo>
                <a:lnTo>
                  <a:pt x="432435" y="864743"/>
                </a:lnTo>
                <a:lnTo>
                  <a:pt x="385306" y="862204"/>
                </a:lnTo>
                <a:lnTo>
                  <a:pt x="339649" y="854765"/>
                </a:lnTo>
                <a:lnTo>
                  <a:pt x="295729" y="842690"/>
                </a:lnTo>
                <a:lnTo>
                  <a:pt x="253808" y="826243"/>
                </a:lnTo>
                <a:lnTo>
                  <a:pt x="214150" y="805688"/>
                </a:lnTo>
                <a:lnTo>
                  <a:pt x="177018" y="781288"/>
                </a:lnTo>
                <a:lnTo>
                  <a:pt x="142677" y="753309"/>
                </a:lnTo>
                <a:lnTo>
                  <a:pt x="111388" y="722015"/>
                </a:lnTo>
                <a:lnTo>
                  <a:pt x="83417" y="687669"/>
                </a:lnTo>
                <a:lnTo>
                  <a:pt x="59026" y="650536"/>
                </a:lnTo>
                <a:lnTo>
                  <a:pt x="38479" y="610880"/>
                </a:lnTo>
                <a:lnTo>
                  <a:pt x="22040" y="568965"/>
                </a:lnTo>
                <a:lnTo>
                  <a:pt x="9971" y="525055"/>
                </a:lnTo>
                <a:lnTo>
                  <a:pt x="2536" y="479414"/>
                </a:lnTo>
                <a:lnTo>
                  <a:pt x="0" y="432308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AB3B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AB3B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AB3B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AB3B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01679" y="6229680"/>
            <a:ext cx="457200" cy="4572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1430889" y="6258877"/>
            <a:ext cx="398780" cy="399415"/>
          </a:xfrm>
          <a:custGeom>
            <a:avLst/>
            <a:gdLst/>
            <a:ahLst/>
            <a:cxnLst/>
            <a:rect l="l" t="t" r="r" b="b"/>
            <a:pathLst>
              <a:path w="398779" h="399415">
                <a:moveTo>
                  <a:pt x="0" y="199402"/>
                </a:moveTo>
                <a:lnTo>
                  <a:pt x="5266" y="153679"/>
                </a:lnTo>
                <a:lnTo>
                  <a:pt x="20268" y="111707"/>
                </a:lnTo>
                <a:lnTo>
                  <a:pt x="43807" y="74683"/>
                </a:lnTo>
                <a:lnTo>
                  <a:pt x="74686" y="43804"/>
                </a:lnTo>
                <a:lnTo>
                  <a:pt x="111708" y="20266"/>
                </a:lnTo>
                <a:lnTo>
                  <a:pt x="153675" y="5265"/>
                </a:lnTo>
                <a:lnTo>
                  <a:pt x="199389" y="0"/>
                </a:lnTo>
                <a:lnTo>
                  <a:pt x="245144" y="5265"/>
                </a:lnTo>
                <a:lnTo>
                  <a:pt x="287127" y="20266"/>
                </a:lnTo>
                <a:lnTo>
                  <a:pt x="324146" y="43804"/>
                </a:lnTo>
                <a:lnTo>
                  <a:pt x="355012" y="74683"/>
                </a:lnTo>
                <a:lnTo>
                  <a:pt x="378534" y="111707"/>
                </a:lnTo>
                <a:lnTo>
                  <a:pt x="393520" y="153679"/>
                </a:lnTo>
                <a:lnTo>
                  <a:pt x="398779" y="199402"/>
                </a:lnTo>
                <a:lnTo>
                  <a:pt x="393520" y="245126"/>
                </a:lnTo>
                <a:lnTo>
                  <a:pt x="378534" y="287100"/>
                </a:lnTo>
                <a:lnTo>
                  <a:pt x="355012" y="324126"/>
                </a:lnTo>
                <a:lnTo>
                  <a:pt x="324146" y="355008"/>
                </a:lnTo>
                <a:lnTo>
                  <a:pt x="287127" y="378549"/>
                </a:lnTo>
                <a:lnTo>
                  <a:pt x="245144" y="393551"/>
                </a:lnTo>
                <a:lnTo>
                  <a:pt x="199389" y="398818"/>
                </a:lnTo>
                <a:lnTo>
                  <a:pt x="153675" y="393551"/>
                </a:lnTo>
                <a:lnTo>
                  <a:pt x="111708" y="378549"/>
                </a:lnTo>
                <a:lnTo>
                  <a:pt x="74686" y="355008"/>
                </a:lnTo>
                <a:lnTo>
                  <a:pt x="43807" y="324126"/>
                </a:lnTo>
                <a:lnTo>
                  <a:pt x="20268" y="287100"/>
                </a:lnTo>
                <a:lnTo>
                  <a:pt x="5266" y="245126"/>
                </a:lnTo>
                <a:lnTo>
                  <a:pt x="0" y="199402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84805" y="2054478"/>
            <a:ext cx="6369684" cy="1836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rgbClr val="AB3B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84805" y="2054478"/>
            <a:ext cx="6369684" cy="1836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rgbClr val="AB3B1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1298575" marR="5080" indent="-1286510">
              <a:lnSpc>
                <a:spcPts val="6340"/>
              </a:lnSpc>
              <a:spcBef>
                <a:spcPts val="1625"/>
              </a:spcBef>
            </a:pPr>
            <a:r>
              <a:rPr spc="-490" dirty="0"/>
              <a:t>SCHOOL</a:t>
            </a:r>
            <a:r>
              <a:rPr spc="5" dirty="0"/>
              <a:t> </a:t>
            </a:r>
            <a:r>
              <a:rPr spc="-275" dirty="0"/>
              <a:t>HEALTH </a:t>
            </a:r>
            <a:r>
              <a:rPr spc="-75" dirty="0"/>
              <a:t>SERVICES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27345" y="4565802"/>
            <a:ext cx="4592320" cy="4243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500"/>
              </a:lnSpc>
              <a:spcBef>
                <a:spcPts val="100"/>
              </a:spcBef>
            </a:pPr>
            <a:r>
              <a:rPr lang="en-US" sz="2200" dirty="0">
                <a:latin typeface="Times New Roman"/>
                <a:cs typeface="Times New Roman"/>
              </a:rPr>
              <a:t>Nada Majid </a:t>
            </a:r>
            <a:endParaRPr sz="2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2298" y="293877"/>
            <a:ext cx="10892751" cy="4503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126151"/>
            <a:ext cx="10288270" cy="4301819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265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b="1" spc="80" dirty="0">
                <a:latin typeface="Cambria"/>
                <a:cs typeface="Cambria"/>
              </a:rPr>
              <a:t>Its activities</a:t>
            </a:r>
            <a:r>
              <a:rPr sz="2400" b="1" spc="75" dirty="0">
                <a:latin typeface="Cambria"/>
                <a:cs typeface="Cambria"/>
              </a:rPr>
              <a:t> </a:t>
            </a:r>
            <a:r>
              <a:rPr sz="2400" b="1" spc="50" dirty="0">
                <a:latin typeface="Cambria"/>
                <a:cs typeface="Cambria"/>
              </a:rPr>
              <a:t>are</a:t>
            </a:r>
            <a:r>
              <a:rPr sz="2400" b="1" spc="85" dirty="0">
                <a:latin typeface="Cambria"/>
                <a:cs typeface="Cambria"/>
              </a:rPr>
              <a:t> </a:t>
            </a:r>
            <a:r>
              <a:rPr sz="2400" b="1" spc="60" dirty="0">
                <a:latin typeface="Cambria"/>
                <a:cs typeface="Cambria"/>
              </a:rPr>
              <a:t>depends</a:t>
            </a:r>
            <a:r>
              <a:rPr sz="2400" b="1" spc="85" dirty="0">
                <a:latin typeface="Cambria"/>
                <a:cs typeface="Cambria"/>
              </a:rPr>
              <a:t> </a:t>
            </a:r>
            <a:r>
              <a:rPr sz="2400" b="1" spc="55" dirty="0">
                <a:latin typeface="Cambria"/>
                <a:cs typeface="Cambria"/>
              </a:rPr>
              <a:t>up</a:t>
            </a:r>
            <a:r>
              <a:rPr sz="2400" b="1" spc="95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on</a:t>
            </a:r>
            <a:r>
              <a:rPr sz="2400" b="1" spc="95" dirty="0">
                <a:latin typeface="Cambria"/>
                <a:cs typeface="Cambria"/>
              </a:rPr>
              <a:t> </a:t>
            </a:r>
            <a:r>
              <a:rPr sz="2400" b="1" spc="75" dirty="0">
                <a:latin typeface="Cambria"/>
                <a:cs typeface="Cambria"/>
              </a:rPr>
              <a:t>following:</a:t>
            </a:r>
            <a:endParaRPr sz="24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8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dirty="0">
                <a:latin typeface="Cambria"/>
                <a:cs typeface="Cambria"/>
              </a:rPr>
              <a:t>Location</a:t>
            </a:r>
            <a:r>
              <a:rPr sz="2000" spc="1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8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1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(</a:t>
            </a:r>
            <a:r>
              <a:rPr sz="2000" spc="185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village,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district</a:t>
            </a:r>
            <a:r>
              <a:rPr sz="2000" spc="1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or</a:t>
            </a:r>
            <a:r>
              <a:rPr sz="2000" spc="18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city)</a:t>
            </a:r>
            <a:endParaRPr sz="20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70" dirty="0">
                <a:latin typeface="Cambria"/>
                <a:cs typeface="Cambria"/>
              </a:rPr>
              <a:t>No.</a:t>
            </a:r>
            <a:r>
              <a:rPr sz="2000" spc="-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students,</a:t>
            </a:r>
            <a:r>
              <a:rPr sz="2000" spc="-5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teachers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other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personnel.</a:t>
            </a:r>
            <a:endParaRPr sz="20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55" dirty="0">
                <a:latin typeface="Cambria"/>
                <a:cs typeface="Cambria"/>
              </a:rPr>
              <a:t>Level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10" dirty="0">
                <a:latin typeface="Cambria"/>
                <a:cs typeface="Cambria"/>
              </a:rPr>
              <a:t>of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10" dirty="0">
                <a:latin typeface="Cambria"/>
                <a:cs typeface="Cambria"/>
              </a:rPr>
              <a:t>(nursery,</a:t>
            </a:r>
            <a:r>
              <a:rPr sz="2000" spc="-7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primary,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middle,</a:t>
            </a:r>
            <a:r>
              <a:rPr sz="2000" spc="-7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secondary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senior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secondary.</a:t>
            </a:r>
            <a:endParaRPr sz="2000" dirty="0">
              <a:latin typeface="Cambria"/>
              <a:cs typeface="Cambria"/>
            </a:endParaRPr>
          </a:p>
          <a:p>
            <a:pPr marL="194945" indent="-182245">
              <a:lnSpc>
                <a:spcPts val="228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175" dirty="0">
                <a:latin typeface="Cambria"/>
                <a:cs typeface="Cambria"/>
              </a:rPr>
              <a:t>Co-</a:t>
            </a:r>
            <a:r>
              <a:rPr sz="2000" spc="55" dirty="0">
                <a:latin typeface="Cambria"/>
                <a:cs typeface="Cambria"/>
              </a:rPr>
              <a:t>operation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local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110" dirty="0">
                <a:latin typeface="Cambria"/>
                <a:cs typeface="Cambria"/>
              </a:rPr>
              <a:t>bodies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(municipality,</a:t>
            </a:r>
            <a:r>
              <a:rPr sz="2000" spc="-114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Panchayat,</a:t>
            </a:r>
            <a:r>
              <a:rPr sz="2000" spc="-13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Municipal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Corporation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etc.)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and</a:t>
            </a:r>
            <a:endParaRPr sz="2000" dirty="0">
              <a:latin typeface="Cambria"/>
              <a:cs typeface="Cambria"/>
            </a:endParaRPr>
          </a:p>
          <a:p>
            <a:pPr marL="194945">
              <a:lnSpc>
                <a:spcPts val="2280"/>
              </a:lnSpc>
            </a:pPr>
            <a:r>
              <a:rPr sz="2000" dirty="0">
                <a:latin typeface="Cambria"/>
                <a:cs typeface="Cambria"/>
              </a:rPr>
              <a:t>voluntary</a:t>
            </a:r>
            <a:r>
              <a:rPr sz="2000" spc="350" dirty="0">
                <a:latin typeface="Cambria"/>
                <a:cs typeface="Cambria"/>
              </a:rPr>
              <a:t> </a:t>
            </a:r>
            <a:r>
              <a:rPr sz="2000" spc="40" dirty="0">
                <a:latin typeface="Cambria"/>
                <a:cs typeface="Cambria"/>
              </a:rPr>
              <a:t>organization.</a:t>
            </a:r>
            <a:endParaRPr sz="20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80" dirty="0">
                <a:latin typeface="Cambria"/>
                <a:cs typeface="Cambria"/>
              </a:rPr>
              <a:t>Presence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specific </a:t>
            </a:r>
            <a:r>
              <a:rPr sz="2000" spc="90" dirty="0">
                <a:latin typeface="Cambria"/>
                <a:cs typeface="Cambria"/>
              </a:rPr>
              <a:t>diseases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identified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area.</a:t>
            </a:r>
            <a:endParaRPr sz="20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  <a:tab pos="5499735" algn="l"/>
              </a:tabLst>
            </a:pPr>
            <a:r>
              <a:rPr sz="2000" spc="55" dirty="0">
                <a:latin typeface="Cambria"/>
                <a:cs typeface="Cambria"/>
              </a:rPr>
              <a:t>Organization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services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and</a:t>
            </a:r>
            <a:r>
              <a:rPr sz="2000" dirty="0">
                <a:latin typeface="Cambria"/>
                <a:cs typeface="Cambria"/>
              </a:rPr>
              <a:t>	</a:t>
            </a:r>
            <a:r>
              <a:rPr sz="2000" spc="55" dirty="0">
                <a:latin typeface="Cambria"/>
                <a:cs typeface="Cambria"/>
              </a:rPr>
              <a:t>availability</a:t>
            </a:r>
            <a:r>
              <a:rPr sz="2000" spc="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resources.</a:t>
            </a:r>
            <a:endParaRPr sz="20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80" dirty="0">
                <a:latin typeface="Cambria"/>
                <a:cs typeface="Cambria"/>
              </a:rPr>
              <a:t>Knowledge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teachers </a:t>
            </a:r>
            <a:r>
              <a:rPr sz="2000" spc="55" dirty="0">
                <a:latin typeface="Cambria"/>
                <a:cs typeface="Cambria"/>
              </a:rPr>
              <a:t>about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diseases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260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participation</a:t>
            </a:r>
            <a:r>
              <a:rPr sz="2000" spc="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parents.</a:t>
            </a:r>
            <a:endParaRPr sz="20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-10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Community</a:t>
            </a:r>
            <a:r>
              <a:rPr sz="2000" spc="50" dirty="0">
                <a:latin typeface="Cambria"/>
                <a:cs typeface="Cambria"/>
              </a:rPr>
              <a:t> health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nurses </a:t>
            </a:r>
            <a:r>
              <a:rPr sz="2000" spc="85" dirty="0">
                <a:latin typeface="Cambria"/>
                <a:cs typeface="Cambria"/>
              </a:rPr>
              <a:t>dedication,</a:t>
            </a:r>
            <a:r>
              <a:rPr sz="2000" spc="-10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public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contact</a:t>
            </a:r>
            <a:r>
              <a:rPr sz="2000" spc="4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and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ability</a:t>
            </a:r>
            <a:r>
              <a:rPr sz="2000" spc="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70" dirty="0">
                <a:latin typeface="Cambria"/>
                <a:cs typeface="Cambria"/>
              </a:rPr>
              <a:t>  </a:t>
            </a:r>
            <a:r>
              <a:rPr sz="2000" spc="60" dirty="0">
                <a:latin typeface="Cambria"/>
                <a:cs typeface="Cambria"/>
              </a:rPr>
              <a:t>communicate.</a:t>
            </a:r>
            <a:endParaRPr sz="20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4323" y="349377"/>
            <a:ext cx="7552702" cy="45021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71026" y="602293"/>
            <a:ext cx="160299" cy="7347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48892" y="1272056"/>
            <a:ext cx="6816725" cy="4635500"/>
          </a:xfrm>
          <a:prstGeom prst="rect">
            <a:avLst/>
          </a:prstGeom>
        </p:spPr>
        <p:txBody>
          <a:bodyPr vert="horz" wrap="square" lIns="0" tIns="10731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8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spc="-9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Health</a:t>
            </a:r>
            <a:r>
              <a:rPr sz="1900" spc="114" dirty="0">
                <a:latin typeface="Cambria"/>
                <a:cs typeface="Cambria"/>
              </a:rPr>
              <a:t> </a:t>
            </a:r>
            <a:r>
              <a:rPr sz="1900" spc="55" dirty="0">
                <a:latin typeface="Cambria"/>
                <a:cs typeface="Cambria"/>
              </a:rPr>
              <a:t>appraisal</a:t>
            </a:r>
            <a:r>
              <a:rPr sz="1900" spc="114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of</a:t>
            </a:r>
            <a:r>
              <a:rPr sz="1900" spc="105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School</a:t>
            </a:r>
            <a:r>
              <a:rPr sz="1900" spc="105" dirty="0">
                <a:latin typeface="Cambria"/>
                <a:cs typeface="Cambria"/>
              </a:rPr>
              <a:t> </a:t>
            </a:r>
            <a:r>
              <a:rPr sz="1900" spc="55" dirty="0">
                <a:latin typeface="Cambria"/>
                <a:cs typeface="Cambria"/>
              </a:rPr>
              <a:t>children</a:t>
            </a:r>
            <a:r>
              <a:rPr sz="1900" spc="95" dirty="0">
                <a:latin typeface="Cambria"/>
                <a:cs typeface="Cambria"/>
              </a:rPr>
              <a:t> </a:t>
            </a:r>
            <a:r>
              <a:rPr sz="1900" spc="75" dirty="0">
                <a:latin typeface="Cambria"/>
                <a:cs typeface="Cambria"/>
              </a:rPr>
              <a:t>and</a:t>
            </a:r>
            <a:r>
              <a:rPr sz="1900" spc="105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school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spc="70" dirty="0">
                <a:latin typeface="Cambria"/>
                <a:cs typeface="Cambria"/>
              </a:rPr>
              <a:t>personnel.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0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spc="-100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Remedical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spc="55" dirty="0">
                <a:latin typeface="Cambria"/>
                <a:cs typeface="Cambria"/>
              </a:rPr>
              <a:t>measures</a:t>
            </a:r>
            <a:r>
              <a:rPr sz="1900" spc="135" dirty="0">
                <a:latin typeface="Cambria"/>
                <a:cs typeface="Cambria"/>
              </a:rPr>
              <a:t> </a:t>
            </a:r>
            <a:r>
              <a:rPr sz="1900" i="1" spc="-170" dirty="0">
                <a:latin typeface="Trebuchet MS"/>
                <a:cs typeface="Trebuchet MS"/>
              </a:rPr>
              <a:t>&amp;</a:t>
            </a:r>
            <a:r>
              <a:rPr sz="1900" i="1" spc="-70" dirty="0">
                <a:latin typeface="Trebuchet MS"/>
                <a:cs typeface="Trebuchet MS"/>
              </a:rPr>
              <a:t> </a:t>
            </a:r>
            <a:r>
              <a:rPr sz="1900" dirty="0">
                <a:latin typeface="Cambria"/>
                <a:cs typeface="Cambria"/>
              </a:rPr>
              <a:t>follow</a:t>
            </a:r>
            <a:r>
              <a:rPr sz="1900" spc="80" dirty="0">
                <a:latin typeface="Cambria"/>
                <a:cs typeface="Cambria"/>
              </a:rPr>
              <a:t> </a:t>
            </a:r>
            <a:r>
              <a:rPr sz="1900" spc="45" dirty="0">
                <a:latin typeface="Cambria"/>
                <a:cs typeface="Cambria"/>
              </a:rPr>
              <a:t>up.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21334" algn="l"/>
              </a:tabLst>
            </a:pPr>
            <a:r>
              <a:rPr lang="en-US" sz="190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Prevention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of</a:t>
            </a:r>
            <a:r>
              <a:rPr sz="1900" spc="155" dirty="0">
                <a:latin typeface="Cambria"/>
                <a:cs typeface="Cambria"/>
              </a:rPr>
              <a:t> </a:t>
            </a:r>
            <a:r>
              <a:rPr sz="1900" spc="75" dirty="0">
                <a:latin typeface="Cambria"/>
                <a:cs typeface="Cambria"/>
              </a:rPr>
              <a:t>communicable</a:t>
            </a:r>
            <a:r>
              <a:rPr sz="1900" spc="175" dirty="0">
                <a:latin typeface="Cambria"/>
                <a:cs typeface="Cambria"/>
              </a:rPr>
              <a:t> </a:t>
            </a:r>
            <a:r>
              <a:rPr sz="1900" spc="70" dirty="0">
                <a:latin typeface="Cambria"/>
                <a:cs typeface="Cambria"/>
              </a:rPr>
              <a:t>diseases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21334" algn="l"/>
              </a:tabLst>
            </a:pPr>
            <a:r>
              <a:rPr lang="en-US" sz="190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Healthful</a:t>
            </a:r>
            <a:r>
              <a:rPr sz="1900" spc="220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school</a:t>
            </a:r>
            <a:r>
              <a:rPr sz="1900" spc="229" dirty="0">
                <a:latin typeface="Cambria"/>
                <a:cs typeface="Cambria"/>
              </a:rPr>
              <a:t> </a:t>
            </a:r>
            <a:r>
              <a:rPr sz="1900" spc="35" dirty="0">
                <a:latin typeface="Cambria"/>
                <a:cs typeface="Cambria"/>
              </a:rPr>
              <a:t>environment.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21334" algn="l"/>
              </a:tabLst>
            </a:pPr>
            <a:r>
              <a:rPr lang="en-US" sz="190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Nutritional</a:t>
            </a:r>
            <a:r>
              <a:rPr sz="1900" spc="254" dirty="0">
                <a:latin typeface="Cambria"/>
                <a:cs typeface="Cambria"/>
              </a:rPr>
              <a:t> </a:t>
            </a:r>
            <a:r>
              <a:rPr sz="1900" spc="85" dirty="0">
                <a:latin typeface="Cambria"/>
                <a:cs typeface="Cambria"/>
              </a:rPr>
              <a:t>Services.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21334" algn="l"/>
              </a:tabLst>
            </a:pPr>
            <a:r>
              <a:rPr lang="en-US" sz="190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First</a:t>
            </a:r>
            <a:r>
              <a:rPr sz="1900" spc="75" dirty="0">
                <a:latin typeface="Cambria"/>
                <a:cs typeface="Cambria"/>
              </a:rPr>
              <a:t> </a:t>
            </a:r>
            <a:r>
              <a:rPr sz="1900" spc="90" dirty="0">
                <a:latin typeface="Cambria"/>
                <a:cs typeface="Cambria"/>
              </a:rPr>
              <a:t>Aid</a:t>
            </a:r>
            <a:r>
              <a:rPr sz="1900" spc="80" dirty="0">
                <a:latin typeface="Cambria"/>
                <a:cs typeface="Cambria"/>
              </a:rPr>
              <a:t> </a:t>
            </a:r>
            <a:r>
              <a:rPr sz="1900" i="1" spc="-170" dirty="0">
                <a:latin typeface="Trebuchet MS"/>
                <a:cs typeface="Trebuchet MS"/>
              </a:rPr>
              <a:t>&amp;</a:t>
            </a:r>
            <a:r>
              <a:rPr sz="1900" i="1" spc="-85" dirty="0">
                <a:latin typeface="Trebuchet MS"/>
                <a:cs typeface="Trebuchet MS"/>
              </a:rPr>
              <a:t> </a:t>
            </a:r>
            <a:r>
              <a:rPr sz="1900" spc="95" dirty="0">
                <a:latin typeface="Cambria"/>
                <a:cs typeface="Cambria"/>
              </a:rPr>
              <a:t>Emergency</a:t>
            </a:r>
            <a:r>
              <a:rPr sz="1900" spc="70" dirty="0">
                <a:latin typeface="Cambria"/>
                <a:cs typeface="Cambria"/>
              </a:rPr>
              <a:t> </a:t>
            </a:r>
            <a:r>
              <a:rPr sz="1900" spc="114" dirty="0">
                <a:latin typeface="Cambria"/>
                <a:cs typeface="Cambria"/>
              </a:rPr>
              <a:t>Care.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21334" algn="l"/>
              </a:tabLst>
            </a:pPr>
            <a:r>
              <a:rPr lang="en-US" sz="1900" spc="50" dirty="0">
                <a:latin typeface="Cambria"/>
                <a:cs typeface="Cambria"/>
              </a:rPr>
              <a:t> </a:t>
            </a:r>
            <a:r>
              <a:rPr sz="1900" spc="50" dirty="0">
                <a:latin typeface="Cambria"/>
                <a:cs typeface="Cambria"/>
              </a:rPr>
              <a:t>Mental</a:t>
            </a:r>
            <a:r>
              <a:rPr sz="1900" spc="70" dirty="0">
                <a:latin typeface="Cambria"/>
                <a:cs typeface="Cambria"/>
              </a:rPr>
              <a:t> </a:t>
            </a:r>
            <a:r>
              <a:rPr sz="1900" spc="55" dirty="0">
                <a:latin typeface="Cambria"/>
                <a:cs typeface="Cambria"/>
              </a:rPr>
              <a:t>Health.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21334" algn="l"/>
              </a:tabLst>
            </a:pPr>
            <a:r>
              <a:rPr lang="en-US" sz="1900" spc="55" dirty="0">
                <a:latin typeface="Cambria"/>
                <a:cs typeface="Cambria"/>
              </a:rPr>
              <a:t> </a:t>
            </a:r>
            <a:r>
              <a:rPr sz="1900" spc="55" dirty="0">
                <a:latin typeface="Cambria"/>
                <a:cs typeface="Cambria"/>
              </a:rPr>
              <a:t>Dental</a:t>
            </a:r>
            <a:r>
              <a:rPr sz="1900" spc="65" dirty="0">
                <a:latin typeface="Cambria"/>
                <a:cs typeface="Cambria"/>
              </a:rPr>
              <a:t> </a:t>
            </a:r>
            <a:r>
              <a:rPr sz="1900" spc="45" dirty="0">
                <a:latin typeface="Cambria"/>
                <a:cs typeface="Cambria"/>
              </a:rPr>
              <a:t>Health.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21334" algn="l"/>
              </a:tabLst>
            </a:pPr>
            <a:r>
              <a:rPr lang="en-US" sz="1900" spc="80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Eye</a:t>
            </a:r>
            <a:r>
              <a:rPr sz="1900" spc="60" dirty="0">
                <a:latin typeface="Cambria"/>
                <a:cs typeface="Cambria"/>
              </a:rPr>
              <a:t> </a:t>
            </a:r>
            <a:r>
              <a:rPr sz="1900" spc="50" dirty="0">
                <a:latin typeface="Cambria"/>
                <a:cs typeface="Cambria"/>
              </a:rPr>
              <a:t>Health.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21334" algn="l"/>
              </a:tabLst>
            </a:pPr>
            <a:r>
              <a:rPr lang="en-US" sz="190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Health</a:t>
            </a:r>
            <a:r>
              <a:rPr sz="1900" spc="330" dirty="0">
                <a:latin typeface="Cambria"/>
                <a:cs typeface="Cambria"/>
              </a:rPr>
              <a:t> </a:t>
            </a:r>
            <a:r>
              <a:rPr sz="1900" spc="55" dirty="0">
                <a:latin typeface="Cambria"/>
                <a:cs typeface="Cambria"/>
              </a:rPr>
              <a:t>Education.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21334" algn="l"/>
              </a:tabLst>
            </a:pPr>
            <a:r>
              <a:rPr lang="en-US" sz="1900" spc="50" dirty="0">
                <a:latin typeface="Cambria"/>
                <a:cs typeface="Cambria"/>
              </a:rPr>
              <a:t> </a:t>
            </a:r>
            <a:r>
              <a:rPr sz="1900" spc="50" dirty="0">
                <a:latin typeface="Cambria"/>
                <a:cs typeface="Cambria"/>
              </a:rPr>
              <a:t>Education</a:t>
            </a:r>
            <a:r>
              <a:rPr sz="1900" spc="9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of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spc="85" dirty="0">
                <a:latin typeface="Cambria"/>
                <a:cs typeface="Cambria"/>
              </a:rPr>
              <a:t>handicapped</a:t>
            </a:r>
            <a:r>
              <a:rPr sz="1900" spc="105" dirty="0">
                <a:latin typeface="Cambria"/>
                <a:cs typeface="Cambria"/>
              </a:rPr>
              <a:t> </a:t>
            </a:r>
            <a:r>
              <a:rPr sz="1900" spc="55" dirty="0">
                <a:latin typeface="Cambria"/>
                <a:cs typeface="Cambria"/>
              </a:rPr>
              <a:t>children.</a:t>
            </a:r>
            <a:endParaRPr sz="1900" dirty="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21334" algn="l"/>
              </a:tabLst>
            </a:pPr>
            <a:r>
              <a:rPr lang="en-US" sz="190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Proper</a:t>
            </a:r>
            <a:r>
              <a:rPr sz="1900" spc="105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maintenance</a:t>
            </a:r>
            <a:r>
              <a:rPr sz="1900" spc="145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and</a:t>
            </a:r>
            <a:r>
              <a:rPr sz="1900" spc="145" dirty="0">
                <a:latin typeface="Cambria"/>
                <a:cs typeface="Cambria"/>
              </a:rPr>
              <a:t> </a:t>
            </a:r>
            <a:r>
              <a:rPr sz="1900" spc="70" dirty="0">
                <a:latin typeface="Cambria"/>
                <a:cs typeface="Cambria"/>
              </a:rPr>
              <a:t>use</a:t>
            </a:r>
            <a:r>
              <a:rPr sz="1900" spc="16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of</a:t>
            </a:r>
            <a:r>
              <a:rPr sz="1900" spc="140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school</a:t>
            </a:r>
            <a:r>
              <a:rPr sz="1900" spc="14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health</a:t>
            </a:r>
            <a:r>
              <a:rPr sz="1900" spc="120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record.</a:t>
            </a:r>
            <a:endParaRPr sz="19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087" y="326458"/>
            <a:ext cx="10720705" cy="623887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81940" indent="-269240">
              <a:lnSpc>
                <a:spcPct val="100000"/>
              </a:lnSpc>
              <a:spcBef>
                <a:spcPts val="96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281940" algn="l"/>
              </a:tabLst>
            </a:pPr>
            <a:r>
              <a:rPr sz="2800" b="1" spc="105" dirty="0">
                <a:latin typeface="Cambria"/>
                <a:cs typeface="Cambria"/>
              </a:rPr>
              <a:t>I-</a:t>
            </a:r>
            <a:r>
              <a:rPr sz="2800" b="1" spc="85" dirty="0">
                <a:latin typeface="Cambria"/>
                <a:cs typeface="Cambria"/>
              </a:rPr>
              <a:t>Appraisal</a:t>
            </a:r>
            <a:r>
              <a:rPr sz="2800" b="1" spc="130" dirty="0">
                <a:latin typeface="Cambria"/>
                <a:cs typeface="Cambria"/>
              </a:rPr>
              <a:t> </a:t>
            </a:r>
            <a:r>
              <a:rPr sz="2800" b="1" spc="90" dirty="0">
                <a:latin typeface="Cambria"/>
                <a:cs typeface="Cambria"/>
              </a:rPr>
              <a:t>aspects</a:t>
            </a:r>
            <a:endParaRPr sz="2800">
              <a:latin typeface="Cambria"/>
              <a:cs typeface="Cambria"/>
            </a:endParaRPr>
          </a:p>
          <a:p>
            <a:pPr marL="194945" marR="5080" indent="-182880">
              <a:lnSpc>
                <a:spcPts val="3020"/>
              </a:lnSpc>
              <a:spcBef>
                <a:spcPts val="125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spc="110" dirty="0">
                <a:latin typeface="Cambria"/>
                <a:cs typeface="Cambria"/>
              </a:rPr>
              <a:t>These</a:t>
            </a:r>
            <a:r>
              <a:rPr sz="2800" spc="55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are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organized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70" dirty="0">
                <a:latin typeface="Cambria"/>
                <a:cs typeface="Cambria"/>
              </a:rPr>
              <a:t>activities,</a:t>
            </a:r>
            <a:r>
              <a:rPr sz="2800" spc="-114" dirty="0">
                <a:latin typeface="Cambria"/>
                <a:cs typeface="Cambria"/>
              </a:rPr>
              <a:t> </a:t>
            </a:r>
            <a:r>
              <a:rPr sz="2800" spc="125" dirty="0">
                <a:latin typeface="Cambria"/>
                <a:cs typeface="Cambria"/>
              </a:rPr>
              <a:t>carried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out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to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assess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100" dirty="0">
                <a:latin typeface="Cambria"/>
                <a:cs typeface="Cambria"/>
              </a:rPr>
              <a:t>physical, </a:t>
            </a:r>
            <a:r>
              <a:rPr sz="2800" spc="90" dirty="0">
                <a:latin typeface="Cambria"/>
                <a:cs typeface="Cambria"/>
              </a:rPr>
              <a:t>mental,</a:t>
            </a:r>
            <a:r>
              <a:rPr sz="2800" spc="-140" dirty="0">
                <a:latin typeface="Cambria"/>
                <a:cs typeface="Cambria"/>
              </a:rPr>
              <a:t> </a:t>
            </a:r>
            <a:r>
              <a:rPr sz="2800" spc="75" dirty="0">
                <a:latin typeface="Cambria"/>
                <a:cs typeface="Cambria"/>
              </a:rPr>
              <a:t>emotional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and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social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status</a:t>
            </a:r>
            <a:r>
              <a:rPr sz="2800" spc="14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school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100" dirty="0">
                <a:latin typeface="Cambria"/>
                <a:cs typeface="Cambria"/>
              </a:rPr>
              <a:t>pupils.</a:t>
            </a:r>
            <a:endParaRPr sz="28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82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b="1" i="1" spc="75" dirty="0">
                <a:latin typeface="Cambria"/>
                <a:cs typeface="Cambria"/>
              </a:rPr>
              <a:t>Purposes</a:t>
            </a:r>
            <a:r>
              <a:rPr sz="2800" b="1" i="1" spc="135" dirty="0">
                <a:latin typeface="Cambria"/>
                <a:cs typeface="Cambria"/>
              </a:rPr>
              <a:t> </a:t>
            </a:r>
            <a:r>
              <a:rPr sz="2800" b="1" i="1" spc="60" dirty="0">
                <a:latin typeface="Cambria"/>
                <a:cs typeface="Cambria"/>
              </a:rPr>
              <a:t>of</a:t>
            </a:r>
            <a:r>
              <a:rPr sz="2800" b="1" i="1" spc="160" dirty="0">
                <a:latin typeface="Cambria"/>
                <a:cs typeface="Cambria"/>
              </a:rPr>
              <a:t> </a:t>
            </a:r>
            <a:r>
              <a:rPr sz="2800" b="1" i="1" spc="100" dirty="0">
                <a:latin typeface="Cambria"/>
                <a:cs typeface="Cambria"/>
              </a:rPr>
              <a:t>school</a:t>
            </a:r>
            <a:r>
              <a:rPr sz="2800" b="1" i="1" spc="150" dirty="0">
                <a:latin typeface="Cambria"/>
                <a:cs typeface="Cambria"/>
              </a:rPr>
              <a:t> </a:t>
            </a:r>
            <a:r>
              <a:rPr sz="2800" b="1" i="1" dirty="0">
                <a:latin typeface="Cambria"/>
                <a:cs typeface="Cambria"/>
              </a:rPr>
              <a:t>health</a:t>
            </a:r>
            <a:r>
              <a:rPr sz="2800" b="1" i="1" spc="140" dirty="0">
                <a:latin typeface="Cambria"/>
                <a:cs typeface="Cambria"/>
              </a:rPr>
              <a:t> </a:t>
            </a:r>
            <a:r>
              <a:rPr sz="2800" b="1" i="1" spc="-10" dirty="0">
                <a:latin typeface="Cambria"/>
                <a:cs typeface="Cambria"/>
              </a:rPr>
              <a:t>appraisal</a:t>
            </a:r>
            <a:endParaRPr sz="28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86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dirty="0">
                <a:latin typeface="Cambria"/>
                <a:cs typeface="Cambria"/>
              </a:rPr>
              <a:t>To</a:t>
            </a:r>
            <a:r>
              <a:rPr sz="2800" spc="6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have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a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spc="114" dirty="0">
                <a:latin typeface="Cambria"/>
                <a:cs typeface="Cambria"/>
              </a:rPr>
              <a:t>clear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spc="135" dirty="0">
                <a:latin typeface="Cambria"/>
                <a:cs typeface="Cambria"/>
              </a:rPr>
              <a:t>idea</a:t>
            </a:r>
            <a:r>
              <a:rPr sz="2800" spc="80" dirty="0">
                <a:latin typeface="Cambria"/>
                <a:cs typeface="Cambria"/>
              </a:rPr>
              <a:t> </a:t>
            </a:r>
            <a:r>
              <a:rPr sz="2800" spc="75" dirty="0">
                <a:latin typeface="Cambria"/>
                <a:cs typeface="Cambria"/>
              </a:rPr>
              <a:t>about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the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overall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health</a:t>
            </a:r>
            <a:r>
              <a:rPr sz="2800" spc="8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status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80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pupils.</a:t>
            </a:r>
            <a:endParaRPr sz="2800">
              <a:latin typeface="Cambria"/>
              <a:cs typeface="Cambria"/>
            </a:endParaRPr>
          </a:p>
          <a:p>
            <a:pPr marL="194945" marR="363855" indent="-182880">
              <a:lnSpc>
                <a:spcPts val="3020"/>
              </a:lnSpc>
              <a:spcBef>
                <a:spcPts val="125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dirty="0">
                <a:latin typeface="Cambria"/>
                <a:cs typeface="Cambria"/>
              </a:rPr>
              <a:t>To</a:t>
            </a:r>
            <a:r>
              <a:rPr sz="2800" spc="80" dirty="0">
                <a:latin typeface="Cambria"/>
                <a:cs typeface="Cambria"/>
              </a:rPr>
              <a:t> </a:t>
            </a:r>
            <a:r>
              <a:rPr sz="2800" spc="110" dirty="0">
                <a:latin typeface="Cambria"/>
                <a:cs typeface="Cambria"/>
              </a:rPr>
              <a:t>detect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pupils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who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170" dirty="0">
                <a:latin typeface="Cambria"/>
                <a:cs typeface="Cambria"/>
              </a:rPr>
              <a:t>need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125" dirty="0">
                <a:latin typeface="Cambria"/>
                <a:cs typeface="Cambria"/>
              </a:rPr>
              <a:t>special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care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spc="160" dirty="0">
                <a:latin typeface="Cambria"/>
                <a:cs typeface="Cambria"/>
              </a:rPr>
              <a:t>because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their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health </a:t>
            </a:r>
            <a:r>
              <a:rPr sz="2800" spc="-10" dirty="0">
                <a:latin typeface="Cambria"/>
                <a:cs typeface="Cambria"/>
              </a:rPr>
              <a:t>status</a:t>
            </a:r>
            <a:endParaRPr sz="2800">
              <a:latin typeface="Cambria"/>
              <a:cs typeface="Cambria"/>
            </a:endParaRPr>
          </a:p>
          <a:p>
            <a:pPr marL="194945" marR="123189" indent="-182880">
              <a:lnSpc>
                <a:spcPts val="3020"/>
              </a:lnSpc>
              <a:spcBef>
                <a:spcPts val="121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spc="65" dirty="0">
                <a:latin typeface="Cambria"/>
                <a:cs typeface="Cambria"/>
              </a:rPr>
              <a:t>Data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obtained </a:t>
            </a:r>
            <a:r>
              <a:rPr sz="2800" dirty="0">
                <a:latin typeface="Cambria"/>
                <a:cs typeface="Cambria"/>
              </a:rPr>
              <a:t>from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the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80" dirty="0">
                <a:latin typeface="Cambria"/>
                <a:cs typeface="Cambria"/>
              </a:rPr>
              <a:t>appraisal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spc="55" dirty="0">
                <a:latin typeface="Cambria"/>
                <a:cs typeface="Cambria"/>
              </a:rPr>
              <a:t>is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useful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for</a:t>
            </a:r>
            <a:r>
              <a:rPr sz="2800" spc="100" dirty="0">
                <a:latin typeface="Cambria"/>
                <a:cs typeface="Cambria"/>
              </a:rPr>
              <a:t> planning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school </a:t>
            </a:r>
            <a:r>
              <a:rPr sz="2800" spc="60" dirty="0">
                <a:latin typeface="Cambria"/>
                <a:cs typeface="Cambria"/>
              </a:rPr>
              <a:t>health </a:t>
            </a:r>
            <a:r>
              <a:rPr sz="2800" spc="75" dirty="0">
                <a:latin typeface="Cambria"/>
                <a:cs typeface="Cambria"/>
              </a:rPr>
              <a:t>program</a:t>
            </a:r>
            <a:endParaRPr sz="2800">
              <a:latin typeface="Cambria"/>
              <a:cs typeface="Cambria"/>
            </a:endParaRPr>
          </a:p>
          <a:p>
            <a:pPr marL="194945" marR="431800" indent="-182880">
              <a:lnSpc>
                <a:spcPts val="3030"/>
              </a:lnSpc>
              <a:spcBef>
                <a:spcPts val="120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dirty="0">
                <a:latin typeface="Cambria"/>
                <a:cs typeface="Cambria"/>
              </a:rPr>
              <a:t>To</a:t>
            </a:r>
            <a:r>
              <a:rPr sz="2800" spc="140" dirty="0">
                <a:latin typeface="Cambria"/>
                <a:cs typeface="Cambria"/>
              </a:rPr>
              <a:t> </a:t>
            </a:r>
            <a:r>
              <a:rPr sz="2800" spc="150" dirty="0">
                <a:latin typeface="Cambria"/>
                <a:cs typeface="Cambria"/>
              </a:rPr>
              <a:t>change</a:t>
            </a:r>
            <a:r>
              <a:rPr sz="2800" spc="16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7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unhealthful</a:t>
            </a:r>
            <a:r>
              <a:rPr sz="2800" spc="135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behaviors</a:t>
            </a:r>
            <a:r>
              <a:rPr sz="2800" spc="16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5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70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pupils,</a:t>
            </a:r>
            <a:r>
              <a:rPr sz="2800" spc="-80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parents</a:t>
            </a:r>
            <a:r>
              <a:rPr sz="2800" spc="170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and </a:t>
            </a:r>
            <a:r>
              <a:rPr sz="2800" spc="100" dirty="0">
                <a:latin typeface="Cambria"/>
                <a:cs typeface="Cambria"/>
              </a:rPr>
              <a:t>teachers</a:t>
            </a:r>
            <a:r>
              <a:rPr sz="2800" spc="21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into</a:t>
            </a:r>
            <a:r>
              <a:rPr sz="2800" spc="229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healthful</a:t>
            </a:r>
            <a:r>
              <a:rPr sz="2800" spc="185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ones</a:t>
            </a:r>
            <a:endParaRPr sz="2800">
              <a:latin typeface="Cambria"/>
              <a:cs typeface="Cambria"/>
            </a:endParaRPr>
          </a:p>
          <a:p>
            <a:pPr marL="194945" marR="209550" indent="-182880">
              <a:lnSpc>
                <a:spcPts val="3020"/>
              </a:lnSpc>
              <a:spcBef>
                <a:spcPts val="119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dirty="0">
                <a:latin typeface="Cambria"/>
                <a:cs typeface="Cambria"/>
              </a:rPr>
              <a:t>To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80" dirty="0">
                <a:latin typeface="Cambria"/>
                <a:cs typeface="Cambria"/>
              </a:rPr>
              <a:t>provide</a:t>
            </a:r>
            <a:r>
              <a:rPr sz="2800" spc="105" dirty="0">
                <a:latin typeface="Cambria"/>
                <a:cs typeface="Cambria"/>
              </a:rPr>
              <a:t> a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spc="125" dirty="0">
                <a:latin typeface="Cambria"/>
                <a:cs typeface="Cambria"/>
              </a:rPr>
              <a:t>baseline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75" dirty="0">
                <a:latin typeface="Cambria"/>
                <a:cs typeface="Cambria"/>
              </a:rPr>
              <a:t>data</a:t>
            </a:r>
            <a:r>
              <a:rPr sz="2800" spc="14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for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further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follow</a:t>
            </a:r>
            <a:r>
              <a:rPr sz="2800" spc="90" dirty="0">
                <a:latin typeface="Cambria"/>
                <a:cs typeface="Cambria"/>
              </a:rPr>
              <a:t> up</a:t>
            </a:r>
            <a:r>
              <a:rPr sz="2800" spc="13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100" dirty="0">
                <a:latin typeface="Cambria"/>
                <a:cs typeface="Cambria"/>
              </a:rPr>
              <a:t>pupils’</a:t>
            </a:r>
            <a:r>
              <a:rPr sz="2800" spc="-120" dirty="0">
                <a:latin typeface="Cambria"/>
                <a:cs typeface="Cambria"/>
              </a:rPr>
              <a:t> </a:t>
            </a:r>
            <a:r>
              <a:rPr sz="2800" spc="45" dirty="0">
                <a:latin typeface="Cambria"/>
                <a:cs typeface="Cambria"/>
              </a:rPr>
              <a:t>health </a:t>
            </a:r>
            <a:r>
              <a:rPr sz="2800" spc="-10" dirty="0">
                <a:latin typeface="Cambria"/>
                <a:cs typeface="Cambria"/>
              </a:rPr>
              <a:t>status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4350" y="121378"/>
            <a:ext cx="11386820" cy="593979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dirty="0">
                <a:latin typeface="Cambria"/>
                <a:cs typeface="Cambria"/>
              </a:rPr>
              <a:t>1)</a:t>
            </a:r>
            <a:r>
              <a:rPr sz="2000" spc="30" dirty="0">
                <a:latin typeface="Cambria"/>
                <a:cs typeface="Cambria"/>
              </a:rPr>
              <a:t> </a:t>
            </a:r>
            <a:r>
              <a:rPr sz="2000" b="1" spc="55" dirty="0">
                <a:latin typeface="Cambria"/>
                <a:cs typeface="Cambria"/>
              </a:rPr>
              <a:t>Health</a:t>
            </a:r>
            <a:r>
              <a:rPr sz="2000" b="1" spc="50" dirty="0">
                <a:latin typeface="Cambria"/>
                <a:cs typeface="Cambria"/>
              </a:rPr>
              <a:t> </a:t>
            </a:r>
            <a:r>
              <a:rPr sz="2000" b="1" spc="65" dirty="0">
                <a:latin typeface="Cambria"/>
                <a:cs typeface="Cambria"/>
              </a:rPr>
              <a:t>Appraisal</a:t>
            </a:r>
            <a:r>
              <a:rPr sz="2000" b="1" spc="70" dirty="0">
                <a:latin typeface="Cambria"/>
                <a:cs typeface="Cambria"/>
              </a:rPr>
              <a:t> </a:t>
            </a:r>
            <a:r>
              <a:rPr sz="2000" b="1" spc="-50" dirty="0">
                <a:latin typeface="Cambria"/>
                <a:cs typeface="Cambria"/>
              </a:rPr>
              <a:t>-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dirty="0">
                <a:latin typeface="Cambria"/>
                <a:cs typeface="Cambria"/>
              </a:rPr>
              <a:t>It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covers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not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only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students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but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also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teacher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other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personnel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it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consist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-50" dirty="0">
                <a:latin typeface="Cambria"/>
                <a:cs typeface="Cambria"/>
              </a:rPr>
              <a:t>–</a:t>
            </a:r>
            <a:endParaRPr sz="2000">
              <a:latin typeface="Cambria"/>
              <a:cs typeface="Cambria"/>
            </a:endParaRPr>
          </a:p>
          <a:p>
            <a:pPr marL="308610" indent="-295910">
              <a:lnSpc>
                <a:spcPct val="100000"/>
              </a:lnSpc>
              <a:spcBef>
                <a:spcPts val="960"/>
              </a:spcBef>
              <a:buAutoNum type="alphaLcParenR"/>
              <a:tabLst>
                <a:tab pos="308610" algn="l"/>
              </a:tabLst>
            </a:pPr>
            <a:r>
              <a:rPr sz="2000" b="1" spc="65" dirty="0">
                <a:latin typeface="Cambria"/>
                <a:cs typeface="Cambria"/>
              </a:rPr>
              <a:t>Periodic</a:t>
            </a:r>
            <a:r>
              <a:rPr sz="2000" b="1" spc="85" dirty="0">
                <a:latin typeface="Cambria"/>
                <a:cs typeface="Cambria"/>
              </a:rPr>
              <a:t> </a:t>
            </a:r>
            <a:r>
              <a:rPr sz="2000" b="1" spc="130" dirty="0">
                <a:latin typeface="Cambria"/>
                <a:cs typeface="Cambria"/>
              </a:rPr>
              <a:t>Medical</a:t>
            </a:r>
            <a:r>
              <a:rPr sz="2000" b="1" spc="85" dirty="0">
                <a:latin typeface="Cambria"/>
                <a:cs typeface="Cambria"/>
              </a:rPr>
              <a:t> </a:t>
            </a:r>
            <a:r>
              <a:rPr sz="2000" b="1" spc="120" dirty="0">
                <a:latin typeface="Cambria"/>
                <a:cs typeface="Cambria"/>
              </a:rPr>
              <a:t>Checkup</a:t>
            </a:r>
            <a:r>
              <a:rPr sz="2000" b="1" spc="80" dirty="0">
                <a:latin typeface="Cambria"/>
                <a:cs typeface="Cambria"/>
              </a:rPr>
              <a:t> </a:t>
            </a:r>
            <a:r>
              <a:rPr sz="2000" b="1" spc="-50" dirty="0">
                <a:latin typeface="Cambria"/>
                <a:cs typeface="Cambria"/>
              </a:rPr>
              <a:t>-</a:t>
            </a:r>
            <a:endParaRPr sz="2000">
              <a:latin typeface="Cambria"/>
              <a:cs typeface="Cambria"/>
            </a:endParaRPr>
          </a:p>
          <a:p>
            <a:pPr marL="194945" lvl="1" indent="-182245">
              <a:lnSpc>
                <a:spcPts val="228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dirty="0">
                <a:latin typeface="Cambria"/>
                <a:cs typeface="Cambria"/>
              </a:rPr>
              <a:t>At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time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entry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there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after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every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4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years.</a:t>
            </a:r>
            <a:r>
              <a:rPr sz="2000" spc="-15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The</a:t>
            </a:r>
            <a:r>
              <a:rPr sz="2000" spc="125" dirty="0">
                <a:latin typeface="Cambria"/>
                <a:cs typeface="Cambria"/>
              </a:rPr>
              <a:t>  </a:t>
            </a:r>
            <a:r>
              <a:rPr sz="2000" spc="55" dirty="0">
                <a:latin typeface="Cambria"/>
                <a:cs typeface="Cambria"/>
              </a:rPr>
              <a:t>examination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should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through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should</a:t>
            </a:r>
            <a:endParaRPr sz="2000">
              <a:latin typeface="Cambria"/>
              <a:cs typeface="Cambria"/>
            </a:endParaRPr>
          </a:p>
          <a:p>
            <a:pPr marL="195580">
              <a:lnSpc>
                <a:spcPts val="2280"/>
              </a:lnSpc>
            </a:pPr>
            <a:r>
              <a:rPr sz="2000" spc="75" dirty="0">
                <a:latin typeface="Cambria"/>
                <a:cs typeface="Cambria"/>
              </a:rPr>
              <a:t>include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careful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history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i="1" spc="-175" dirty="0">
                <a:latin typeface="Trebuchet MS"/>
                <a:cs typeface="Trebuchet MS"/>
              </a:rPr>
              <a:t>&amp;</a:t>
            </a:r>
            <a:r>
              <a:rPr sz="2000" i="1" spc="-40" dirty="0">
                <a:latin typeface="Trebuchet MS"/>
                <a:cs typeface="Trebuchet MS"/>
              </a:rPr>
              <a:t> </a:t>
            </a:r>
            <a:r>
              <a:rPr sz="2000" spc="70" dirty="0">
                <a:latin typeface="Cambria"/>
                <a:cs typeface="Cambria"/>
              </a:rPr>
              <a:t>physical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examination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with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test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vision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i="1" spc="-175" dirty="0">
                <a:latin typeface="Trebuchet MS"/>
                <a:cs typeface="Trebuchet MS"/>
              </a:rPr>
              <a:t>&amp;</a:t>
            </a:r>
            <a:r>
              <a:rPr sz="2000" i="1" spc="-40" dirty="0">
                <a:latin typeface="Trebuchet MS"/>
                <a:cs typeface="Trebuchet MS"/>
              </a:rPr>
              <a:t> </a:t>
            </a:r>
            <a:r>
              <a:rPr sz="2000" spc="95" dirty="0">
                <a:latin typeface="Cambria"/>
                <a:cs typeface="Cambria"/>
              </a:rPr>
              <a:t>hearing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110" dirty="0">
                <a:latin typeface="Cambria"/>
                <a:cs typeface="Cambria"/>
              </a:rPr>
              <a:t>speech.</a:t>
            </a:r>
            <a:endParaRPr sz="2000">
              <a:latin typeface="Cambria"/>
              <a:cs typeface="Cambria"/>
            </a:endParaRPr>
          </a:p>
          <a:p>
            <a:pPr marL="195580" marR="5080" lvl="1" indent="-182880">
              <a:lnSpc>
                <a:spcPts val="2160"/>
              </a:lnSpc>
              <a:spcBef>
                <a:spcPts val="123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5580" algn="l"/>
              </a:tabLst>
            </a:pPr>
            <a:r>
              <a:rPr sz="2000" spc="135" dirty="0">
                <a:latin typeface="Cambria"/>
                <a:cs typeface="Cambria"/>
              </a:rPr>
              <a:t>A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routine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examination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Blood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Urine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should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carried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out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clinical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examination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nutritional </a:t>
            </a:r>
            <a:r>
              <a:rPr sz="2000" spc="95" dirty="0">
                <a:latin typeface="Cambria"/>
                <a:cs typeface="Cambria"/>
              </a:rPr>
              <a:t>deficiency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examination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faces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intestinal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parasites.</a:t>
            </a:r>
            <a:endParaRPr sz="2000">
              <a:latin typeface="Cambria"/>
              <a:cs typeface="Cambria"/>
            </a:endParaRPr>
          </a:p>
          <a:p>
            <a:pPr marL="195580" marR="133350" lvl="1" indent="-182880">
              <a:lnSpc>
                <a:spcPts val="2160"/>
              </a:lnSpc>
              <a:spcBef>
                <a:spcPts val="120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5580" algn="l"/>
              </a:tabLst>
            </a:pPr>
            <a:r>
              <a:rPr sz="2000" spc="60" dirty="0">
                <a:latin typeface="Cambria"/>
                <a:cs typeface="Cambria"/>
              </a:rPr>
              <a:t>The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teacher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should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help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medical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inspection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105" dirty="0">
                <a:latin typeface="Cambria"/>
                <a:cs typeface="Cambria"/>
              </a:rPr>
              <a:t>by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recording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100" dirty="0">
                <a:latin typeface="Cambria"/>
                <a:cs typeface="Cambria"/>
              </a:rPr>
              <a:t>Medical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History,</a:t>
            </a:r>
            <a:r>
              <a:rPr sz="2000" spc="-9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regular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recording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Height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weight.</a:t>
            </a:r>
            <a:endParaRPr sz="2000">
              <a:latin typeface="Cambria"/>
              <a:cs typeface="Cambria"/>
            </a:endParaRPr>
          </a:p>
          <a:p>
            <a:pPr marL="194945" lvl="1" indent="-182245">
              <a:lnSpc>
                <a:spcPct val="100000"/>
              </a:lnSpc>
              <a:spcBef>
                <a:spcPts val="9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latin typeface="Cambria"/>
                <a:cs typeface="Cambria"/>
              </a:rPr>
              <a:t>b)</a:t>
            </a:r>
            <a:r>
              <a:rPr sz="2000" b="1" spc="10" dirty="0">
                <a:latin typeface="Cambria"/>
                <a:cs typeface="Cambria"/>
              </a:rPr>
              <a:t> </a:t>
            </a:r>
            <a:r>
              <a:rPr sz="2000" b="1" spc="60" dirty="0">
                <a:latin typeface="Cambria"/>
                <a:cs typeface="Cambria"/>
              </a:rPr>
              <a:t>School</a:t>
            </a:r>
            <a:r>
              <a:rPr sz="2000" b="1" spc="25" dirty="0">
                <a:latin typeface="Cambria"/>
                <a:cs typeface="Cambria"/>
              </a:rPr>
              <a:t> </a:t>
            </a:r>
            <a:r>
              <a:rPr sz="2000" b="1" spc="50" dirty="0">
                <a:latin typeface="Cambria"/>
                <a:cs typeface="Cambria"/>
              </a:rPr>
              <a:t>personnel </a:t>
            </a:r>
            <a:r>
              <a:rPr sz="2000" b="1" spc="-50" dirty="0">
                <a:latin typeface="Cambria"/>
                <a:cs typeface="Cambria"/>
              </a:rPr>
              <a:t>-</a:t>
            </a:r>
            <a:endParaRPr sz="2000">
              <a:latin typeface="Cambria"/>
              <a:cs typeface="Cambria"/>
            </a:endParaRPr>
          </a:p>
          <a:p>
            <a:pPr marL="195580" marR="155575" lvl="1" indent="-182880">
              <a:lnSpc>
                <a:spcPts val="2160"/>
              </a:lnSpc>
              <a:spcBef>
                <a:spcPts val="12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5580" algn="l"/>
              </a:tabLst>
            </a:pPr>
            <a:r>
              <a:rPr sz="2000" spc="100" dirty="0">
                <a:latin typeface="Cambria"/>
                <a:cs typeface="Cambria"/>
              </a:rPr>
              <a:t>Medical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examination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should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given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teachers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other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personnel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as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they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form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part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environment</a:t>
            </a:r>
            <a:r>
              <a:rPr sz="2000" spc="1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20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which</a:t>
            </a:r>
            <a:r>
              <a:rPr sz="2000" spc="17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child</a:t>
            </a:r>
            <a:r>
              <a:rPr sz="2000" spc="20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190" dirty="0">
                <a:latin typeface="Cambria"/>
                <a:cs typeface="Cambria"/>
              </a:rPr>
              <a:t> </a:t>
            </a:r>
            <a:r>
              <a:rPr sz="2000" spc="114" dirty="0">
                <a:latin typeface="Cambria"/>
                <a:cs typeface="Cambria"/>
              </a:rPr>
              <a:t>exposed.</a:t>
            </a:r>
            <a:endParaRPr sz="2000">
              <a:latin typeface="Cambria"/>
              <a:cs typeface="Cambria"/>
            </a:endParaRPr>
          </a:p>
          <a:p>
            <a:pPr marL="194945" lvl="1" indent="-182245">
              <a:lnSpc>
                <a:spcPct val="100000"/>
              </a:lnSpc>
              <a:spcBef>
                <a:spcPts val="9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latin typeface="Cambria"/>
                <a:cs typeface="Cambria"/>
              </a:rPr>
              <a:t>c)</a:t>
            </a:r>
            <a:r>
              <a:rPr sz="2000" b="1" spc="70" dirty="0">
                <a:latin typeface="Cambria"/>
                <a:cs typeface="Cambria"/>
              </a:rPr>
              <a:t> </a:t>
            </a:r>
            <a:r>
              <a:rPr sz="2000" b="1" spc="105" dirty="0">
                <a:latin typeface="Cambria"/>
                <a:cs typeface="Cambria"/>
              </a:rPr>
              <a:t>Daily</a:t>
            </a:r>
            <a:r>
              <a:rPr sz="2000" b="1" spc="90" dirty="0">
                <a:latin typeface="Cambria"/>
                <a:cs typeface="Cambria"/>
              </a:rPr>
              <a:t> </a:t>
            </a:r>
            <a:r>
              <a:rPr sz="2000" b="1" spc="85" dirty="0">
                <a:latin typeface="Cambria"/>
                <a:cs typeface="Cambria"/>
              </a:rPr>
              <a:t>morning </a:t>
            </a:r>
            <a:r>
              <a:rPr sz="2000" b="1" spc="55" dirty="0">
                <a:latin typeface="Cambria"/>
                <a:cs typeface="Cambria"/>
              </a:rPr>
              <a:t>inspection</a:t>
            </a:r>
            <a:r>
              <a:rPr sz="2000" b="1" spc="105" dirty="0">
                <a:latin typeface="Cambria"/>
                <a:cs typeface="Cambria"/>
              </a:rPr>
              <a:t> </a:t>
            </a:r>
            <a:r>
              <a:rPr sz="2000" b="1" spc="-50" dirty="0">
                <a:latin typeface="Cambria"/>
                <a:cs typeface="Cambria"/>
              </a:rPr>
              <a:t>-</a:t>
            </a:r>
            <a:endParaRPr sz="2000">
              <a:latin typeface="Cambria"/>
              <a:cs typeface="Cambria"/>
            </a:endParaRPr>
          </a:p>
          <a:p>
            <a:pPr marL="195580" marR="257810" lvl="1" indent="-182880">
              <a:lnSpc>
                <a:spcPts val="2160"/>
              </a:lnSpc>
              <a:spcBef>
                <a:spcPts val="123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5580" algn="l"/>
              </a:tabLst>
            </a:pPr>
            <a:r>
              <a:rPr sz="2000" spc="60" dirty="0">
                <a:latin typeface="Cambria"/>
                <a:cs typeface="Cambria"/>
              </a:rPr>
              <a:t>The</a:t>
            </a:r>
            <a:r>
              <a:rPr sz="2000" spc="80" dirty="0">
                <a:latin typeface="Cambria"/>
                <a:cs typeface="Cambria"/>
              </a:rPr>
              <a:t> teacher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unique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position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carry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out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daily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inspection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as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100" dirty="0">
                <a:latin typeface="Cambria"/>
                <a:cs typeface="Cambria"/>
              </a:rPr>
              <a:t>he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familiar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with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children </a:t>
            </a:r>
            <a:r>
              <a:rPr sz="2000" spc="85" dirty="0">
                <a:latin typeface="Cambria"/>
                <a:cs typeface="Cambria"/>
              </a:rPr>
              <a:t>can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defect </a:t>
            </a:r>
            <a:r>
              <a:rPr sz="2000" spc="105" dirty="0">
                <a:latin typeface="Cambria"/>
                <a:cs typeface="Cambria"/>
              </a:rPr>
              <a:t>changes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114" dirty="0">
                <a:latin typeface="Cambria"/>
                <a:cs typeface="Cambria"/>
              </a:rPr>
              <a:t>Childs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appearance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or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behavior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that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suggest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improper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growth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and </a:t>
            </a:r>
            <a:r>
              <a:rPr sz="2000" spc="75" dirty="0">
                <a:latin typeface="Cambria"/>
                <a:cs typeface="Cambria"/>
              </a:rPr>
              <a:t>development.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9013" y="384980"/>
            <a:ext cx="11320780" cy="1854835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2000" b="1" spc="-85" dirty="0">
                <a:latin typeface="Cambria"/>
                <a:cs typeface="Cambria"/>
              </a:rPr>
              <a:t>2)</a:t>
            </a:r>
            <a:r>
              <a:rPr sz="2000" b="1" spc="80" dirty="0">
                <a:latin typeface="Cambria"/>
                <a:cs typeface="Cambria"/>
              </a:rPr>
              <a:t> </a:t>
            </a:r>
            <a:r>
              <a:rPr sz="2000" b="1" spc="100" dirty="0">
                <a:latin typeface="Cambria"/>
                <a:cs typeface="Cambria"/>
              </a:rPr>
              <a:t>Remedial</a:t>
            </a:r>
            <a:r>
              <a:rPr sz="2000" b="1" spc="90" dirty="0">
                <a:latin typeface="Cambria"/>
                <a:cs typeface="Cambria"/>
              </a:rPr>
              <a:t> </a:t>
            </a:r>
            <a:r>
              <a:rPr sz="2000" b="1" spc="80" dirty="0">
                <a:latin typeface="Cambria"/>
                <a:cs typeface="Cambria"/>
              </a:rPr>
              <a:t>measures</a:t>
            </a:r>
            <a:r>
              <a:rPr sz="2000" b="1" spc="105" dirty="0">
                <a:latin typeface="Cambria"/>
                <a:cs typeface="Cambria"/>
              </a:rPr>
              <a:t> </a:t>
            </a:r>
            <a:r>
              <a:rPr sz="2000" b="1" spc="114" dirty="0">
                <a:latin typeface="Cambria"/>
                <a:cs typeface="Cambria"/>
              </a:rPr>
              <a:t>&amp;</a:t>
            </a:r>
            <a:r>
              <a:rPr sz="2000" b="1" spc="10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follow</a:t>
            </a:r>
            <a:r>
              <a:rPr sz="2000" b="1" spc="105" dirty="0">
                <a:latin typeface="Cambria"/>
                <a:cs typeface="Cambria"/>
              </a:rPr>
              <a:t> </a:t>
            </a:r>
            <a:r>
              <a:rPr sz="2000" b="1" spc="-25" dirty="0">
                <a:latin typeface="Cambria"/>
                <a:cs typeface="Cambria"/>
              </a:rPr>
              <a:t>up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ts val="2280"/>
              </a:lnSpc>
              <a:spcBef>
                <a:spcPts val="96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105" dirty="0">
                <a:latin typeface="Cambria"/>
                <a:cs typeface="Cambria"/>
              </a:rPr>
              <a:t>Medical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examination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should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followed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105" dirty="0">
                <a:latin typeface="Cambria"/>
                <a:cs typeface="Cambria"/>
              </a:rPr>
              <a:t>by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appropriate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treatment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follow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up</a:t>
            </a:r>
            <a:r>
              <a:rPr sz="2000" spc="90" dirty="0">
                <a:latin typeface="Cambria"/>
                <a:cs typeface="Cambria"/>
              </a:rPr>
              <a:t> special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clinic</a:t>
            </a:r>
            <a:endParaRPr sz="2000">
              <a:latin typeface="Cambria"/>
              <a:cs typeface="Cambria"/>
            </a:endParaRPr>
          </a:p>
          <a:p>
            <a:pPr marL="195580">
              <a:lnSpc>
                <a:spcPts val="2280"/>
              </a:lnSpc>
            </a:pPr>
            <a:r>
              <a:rPr sz="2000" spc="65" dirty="0">
                <a:latin typeface="Cambria"/>
                <a:cs typeface="Cambria"/>
              </a:rPr>
              <a:t>should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conducted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at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P.H.C.</a:t>
            </a:r>
            <a:r>
              <a:rPr sz="2000" spc="-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rural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areas.</a:t>
            </a:r>
            <a:endParaRPr sz="2000">
              <a:latin typeface="Cambria"/>
              <a:cs typeface="Cambria"/>
            </a:endParaRPr>
          </a:p>
          <a:p>
            <a:pPr marL="195580" marR="5080" indent="-182880">
              <a:lnSpc>
                <a:spcPts val="2160"/>
              </a:lnSpc>
              <a:spcBef>
                <a:spcPts val="12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5580" algn="l"/>
              </a:tabLst>
            </a:pPr>
            <a:r>
              <a:rPr sz="2000" spc="60" dirty="0">
                <a:latin typeface="Cambria"/>
                <a:cs typeface="Cambria"/>
              </a:rPr>
              <a:t>The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clinic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days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time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should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intimated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all</a:t>
            </a:r>
            <a:r>
              <a:rPr sz="2000" spc="110" dirty="0">
                <a:latin typeface="Cambria"/>
                <a:cs typeface="Cambria"/>
              </a:rPr>
              <a:t> concerned</a:t>
            </a:r>
            <a:r>
              <a:rPr sz="2000" spc="70" dirty="0">
                <a:latin typeface="Cambria"/>
                <a:cs typeface="Cambria"/>
              </a:rPr>
              <a:t> schools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155" dirty="0">
                <a:latin typeface="Cambria"/>
                <a:cs typeface="Cambria"/>
              </a:rPr>
              <a:t>big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cities,</a:t>
            </a:r>
            <a:r>
              <a:rPr sz="2000" spc="-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required </a:t>
            </a:r>
            <a:r>
              <a:rPr sz="2000" spc="75" dirty="0">
                <a:latin typeface="Cambria"/>
                <a:cs typeface="Cambria"/>
              </a:rPr>
              <a:t>number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specialist should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employed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services.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640435"/>
            <a:ext cx="11623675" cy="575818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685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4945" algn="l"/>
              </a:tabLst>
            </a:pPr>
            <a:r>
              <a:rPr sz="1700" b="1" spc="180" dirty="0">
                <a:latin typeface="Cambria"/>
                <a:cs typeface="Cambria"/>
              </a:rPr>
              <a:t>SCHOOL</a:t>
            </a:r>
            <a:r>
              <a:rPr sz="1700" b="1" spc="20" dirty="0">
                <a:latin typeface="Cambria"/>
                <a:cs typeface="Cambria"/>
              </a:rPr>
              <a:t> </a:t>
            </a:r>
            <a:r>
              <a:rPr sz="1700" b="1" spc="80" dirty="0">
                <a:latin typeface="Cambria"/>
                <a:cs typeface="Cambria"/>
              </a:rPr>
              <a:t>HEALTH</a:t>
            </a:r>
            <a:r>
              <a:rPr sz="1700" b="1" spc="45" dirty="0">
                <a:latin typeface="Cambria"/>
                <a:cs typeface="Cambria"/>
              </a:rPr>
              <a:t> </a:t>
            </a:r>
            <a:r>
              <a:rPr sz="1700" b="1" spc="155" dirty="0">
                <a:latin typeface="Cambria"/>
                <a:cs typeface="Cambria"/>
              </a:rPr>
              <a:t>ENVIRONMENT</a:t>
            </a:r>
            <a:endParaRPr sz="17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90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4945" algn="l"/>
              </a:tabLst>
            </a:pPr>
            <a:r>
              <a:rPr sz="1700" b="1" spc="55" dirty="0">
                <a:latin typeface="Cambria"/>
                <a:cs typeface="Cambria"/>
              </a:rPr>
              <a:t>Location</a:t>
            </a:r>
            <a:r>
              <a:rPr sz="1700" b="1" spc="60" dirty="0">
                <a:latin typeface="Cambria"/>
                <a:cs typeface="Cambria"/>
              </a:rPr>
              <a:t> </a:t>
            </a:r>
            <a:r>
              <a:rPr sz="1700" spc="-50" dirty="0">
                <a:latin typeface="Cambria"/>
                <a:cs typeface="Cambria"/>
              </a:rPr>
              <a:t>–</a:t>
            </a:r>
            <a:endParaRPr sz="1700">
              <a:latin typeface="Cambria"/>
              <a:cs typeface="Cambria"/>
            </a:endParaRPr>
          </a:p>
          <a:p>
            <a:pPr marL="195580" marR="342265" indent="-182880">
              <a:lnSpc>
                <a:spcPct val="70000"/>
              </a:lnSpc>
              <a:spcBef>
                <a:spcPts val="1200"/>
              </a:spcBef>
              <a:buFont typeface="Wingdings"/>
              <a:buChar char=""/>
              <a:tabLst>
                <a:tab pos="195580" algn="l"/>
                <a:tab pos="247015" algn="l"/>
              </a:tabLst>
            </a:pPr>
            <a:r>
              <a:rPr sz="1450" dirty="0">
                <a:solidFill>
                  <a:srgbClr val="306885"/>
                </a:solidFill>
                <a:latin typeface="Times New Roman"/>
                <a:cs typeface="Times New Roman"/>
              </a:rPr>
              <a:t>	</a:t>
            </a:r>
            <a:r>
              <a:rPr sz="1700" dirty="0">
                <a:latin typeface="Cambria"/>
                <a:cs typeface="Cambria"/>
              </a:rPr>
              <a:t>It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should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centrally</a:t>
            </a:r>
            <a:r>
              <a:rPr sz="1700" spc="16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situated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with</a:t>
            </a:r>
            <a:r>
              <a:rPr sz="1700" spc="140" dirty="0">
                <a:latin typeface="Cambria"/>
                <a:cs typeface="Cambria"/>
              </a:rPr>
              <a:t> </a:t>
            </a:r>
            <a:r>
              <a:rPr sz="1700" spc="55" dirty="0">
                <a:latin typeface="Cambria"/>
                <a:cs typeface="Cambria"/>
              </a:rPr>
              <a:t>proper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road</a:t>
            </a:r>
            <a:r>
              <a:rPr sz="1700" spc="14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fair</a:t>
            </a:r>
            <a:r>
              <a:rPr sz="1700" spc="150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distance</a:t>
            </a:r>
            <a:r>
              <a:rPr sz="1700" spc="11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from</a:t>
            </a:r>
            <a:r>
              <a:rPr sz="1700" spc="145" dirty="0">
                <a:latin typeface="Cambria"/>
                <a:cs typeface="Cambria"/>
              </a:rPr>
              <a:t> </a:t>
            </a:r>
            <a:r>
              <a:rPr sz="1700" spc="75" dirty="0">
                <a:latin typeface="Cambria"/>
                <a:cs typeface="Cambria"/>
              </a:rPr>
              <a:t>busy</a:t>
            </a:r>
            <a:r>
              <a:rPr sz="1700" spc="125" dirty="0">
                <a:latin typeface="Cambria"/>
                <a:cs typeface="Cambria"/>
              </a:rPr>
              <a:t> </a:t>
            </a:r>
            <a:r>
              <a:rPr sz="1700" spc="90" dirty="0">
                <a:latin typeface="Cambria"/>
                <a:cs typeface="Cambria"/>
              </a:rPr>
              <a:t>places</a:t>
            </a:r>
            <a:r>
              <a:rPr sz="1700" spc="120" dirty="0">
                <a:latin typeface="Cambria"/>
                <a:cs typeface="Cambria"/>
              </a:rPr>
              <a:t> </a:t>
            </a:r>
            <a:r>
              <a:rPr sz="1700" spc="50" dirty="0">
                <a:latin typeface="Cambria"/>
                <a:cs typeface="Cambria"/>
              </a:rPr>
              <a:t>like</a:t>
            </a:r>
            <a:r>
              <a:rPr sz="1700" spc="140" dirty="0">
                <a:latin typeface="Cambria"/>
                <a:cs typeface="Cambria"/>
              </a:rPr>
              <a:t> </a:t>
            </a:r>
            <a:r>
              <a:rPr sz="1700" spc="100" dirty="0">
                <a:latin typeface="Cambria"/>
                <a:cs typeface="Cambria"/>
              </a:rPr>
              <a:t>Cinema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spc="65" dirty="0">
                <a:latin typeface="Cambria"/>
                <a:cs typeface="Cambria"/>
              </a:rPr>
              <a:t>house,</a:t>
            </a:r>
            <a:r>
              <a:rPr sz="1700" spc="-30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factories,</a:t>
            </a:r>
            <a:r>
              <a:rPr sz="1700" spc="-15" dirty="0">
                <a:latin typeface="Cambria"/>
                <a:cs typeface="Cambria"/>
              </a:rPr>
              <a:t> </a:t>
            </a:r>
            <a:r>
              <a:rPr sz="1700" spc="-10" dirty="0">
                <a:latin typeface="Cambria"/>
                <a:cs typeface="Cambria"/>
              </a:rPr>
              <a:t>market </a:t>
            </a:r>
            <a:r>
              <a:rPr sz="1700" spc="95" dirty="0">
                <a:latin typeface="Cambria"/>
                <a:cs typeface="Cambria"/>
              </a:rPr>
              <a:t>places,</a:t>
            </a:r>
            <a:r>
              <a:rPr sz="1700" spc="-45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school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premises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should</a:t>
            </a:r>
            <a:r>
              <a:rPr sz="1700" spc="140" dirty="0">
                <a:latin typeface="Cambria"/>
                <a:cs typeface="Cambria"/>
              </a:rPr>
              <a:t> </a:t>
            </a:r>
            <a:r>
              <a:rPr sz="1700" spc="160" dirty="0">
                <a:latin typeface="Cambria"/>
                <a:cs typeface="Cambria"/>
              </a:rPr>
              <a:t>be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free</a:t>
            </a:r>
            <a:r>
              <a:rPr sz="1700" spc="14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from</a:t>
            </a:r>
            <a:r>
              <a:rPr sz="1700" spc="15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all</a:t>
            </a:r>
            <a:r>
              <a:rPr sz="1700" spc="150" dirty="0">
                <a:latin typeface="Cambria"/>
                <a:cs typeface="Cambria"/>
              </a:rPr>
              <a:t> </a:t>
            </a:r>
            <a:r>
              <a:rPr sz="1700" spc="40" dirty="0">
                <a:latin typeface="Cambria"/>
                <a:cs typeface="Cambria"/>
              </a:rPr>
              <a:t>hazards.</a:t>
            </a:r>
            <a:endParaRPr sz="17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85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4945" algn="l"/>
              </a:tabLst>
            </a:pPr>
            <a:r>
              <a:rPr sz="1700" b="1" dirty="0">
                <a:latin typeface="Cambria"/>
                <a:cs typeface="Cambria"/>
              </a:rPr>
              <a:t>Site</a:t>
            </a:r>
            <a:r>
              <a:rPr sz="1700" b="1" spc="140" dirty="0">
                <a:latin typeface="Cambria"/>
                <a:cs typeface="Cambria"/>
              </a:rPr>
              <a:t> </a:t>
            </a:r>
            <a:r>
              <a:rPr sz="1700" spc="-50" dirty="0">
                <a:latin typeface="Cambria"/>
                <a:cs typeface="Cambria"/>
              </a:rPr>
              <a:t>–</a:t>
            </a:r>
            <a:endParaRPr sz="1700">
              <a:latin typeface="Cambria"/>
              <a:cs typeface="Cambria"/>
            </a:endParaRPr>
          </a:p>
          <a:p>
            <a:pPr marL="247015" indent="-234315">
              <a:lnSpc>
                <a:spcPct val="100000"/>
              </a:lnSpc>
              <a:spcBef>
                <a:spcPts val="595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247015" algn="l"/>
              </a:tabLst>
            </a:pPr>
            <a:r>
              <a:rPr sz="1700" dirty="0">
                <a:latin typeface="Cambria"/>
                <a:cs typeface="Cambria"/>
              </a:rPr>
              <a:t>It</a:t>
            </a:r>
            <a:r>
              <a:rPr sz="1700" spc="9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should</a:t>
            </a:r>
            <a:r>
              <a:rPr sz="1700" spc="90" dirty="0">
                <a:latin typeface="Cambria"/>
                <a:cs typeface="Cambria"/>
              </a:rPr>
              <a:t> </a:t>
            </a:r>
            <a:r>
              <a:rPr sz="1700" spc="155" dirty="0">
                <a:latin typeface="Cambria"/>
                <a:cs typeface="Cambria"/>
              </a:rPr>
              <a:t>be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on</a:t>
            </a:r>
            <a:r>
              <a:rPr sz="1700" spc="80" dirty="0">
                <a:latin typeface="Cambria"/>
                <a:cs typeface="Cambria"/>
              </a:rPr>
              <a:t> </a:t>
            </a:r>
            <a:r>
              <a:rPr sz="1700" spc="45" dirty="0">
                <a:latin typeface="Cambria"/>
                <a:cs typeface="Cambria"/>
              </a:rPr>
              <a:t>suitable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spc="70" dirty="0">
                <a:latin typeface="Cambria"/>
                <a:cs typeface="Cambria"/>
              </a:rPr>
              <a:t>High </a:t>
            </a:r>
            <a:r>
              <a:rPr sz="1700" spc="50" dirty="0">
                <a:latin typeface="Cambria"/>
                <a:cs typeface="Cambria"/>
              </a:rPr>
              <a:t>land</a:t>
            </a:r>
            <a:r>
              <a:rPr sz="1700" spc="9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&amp;</a:t>
            </a:r>
            <a:r>
              <a:rPr sz="1700" spc="75" dirty="0">
                <a:latin typeface="Cambria"/>
                <a:cs typeface="Cambria"/>
              </a:rPr>
              <a:t> </a:t>
            </a:r>
            <a:r>
              <a:rPr sz="1700" spc="70" dirty="0">
                <a:latin typeface="Cambria"/>
                <a:cs typeface="Cambria"/>
              </a:rPr>
              <a:t>can </a:t>
            </a:r>
            <a:r>
              <a:rPr sz="1700" spc="50" dirty="0">
                <a:latin typeface="Cambria"/>
                <a:cs typeface="Cambria"/>
              </a:rPr>
              <a:t>properly</a:t>
            </a:r>
            <a:r>
              <a:rPr sz="1700" spc="110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drained.</a:t>
            </a:r>
            <a:endParaRPr sz="1700">
              <a:latin typeface="Cambria"/>
              <a:cs typeface="Cambria"/>
            </a:endParaRPr>
          </a:p>
          <a:p>
            <a:pPr marL="195580" marR="111760" indent="-182880">
              <a:lnSpc>
                <a:spcPct val="70000"/>
              </a:lnSpc>
              <a:spcBef>
                <a:spcPts val="1200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5580" algn="l"/>
              </a:tabLst>
            </a:pPr>
            <a:r>
              <a:rPr sz="1700" dirty="0">
                <a:latin typeface="Cambria"/>
                <a:cs typeface="Cambria"/>
              </a:rPr>
              <a:t>The</a:t>
            </a:r>
            <a:r>
              <a:rPr sz="1700" spc="70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school</a:t>
            </a:r>
            <a:r>
              <a:rPr sz="1700" spc="9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health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spc="55" dirty="0">
                <a:latin typeface="Cambria"/>
                <a:cs typeface="Cambria"/>
              </a:rPr>
              <a:t>committee</a:t>
            </a:r>
            <a:r>
              <a:rPr sz="1700" spc="80" dirty="0">
                <a:latin typeface="Cambria"/>
                <a:cs typeface="Cambria"/>
              </a:rPr>
              <a:t> recommended</a:t>
            </a:r>
            <a:r>
              <a:rPr sz="1700" spc="9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10</a:t>
            </a:r>
            <a:r>
              <a:rPr sz="1700" spc="90" dirty="0">
                <a:latin typeface="Cambria"/>
                <a:cs typeface="Cambria"/>
              </a:rPr>
              <a:t> </a:t>
            </a:r>
            <a:r>
              <a:rPr sz="1700" spc="65" dirty="0">
                <a:latin typeface="Cambria"/>
                <a:cs typeface="Cambria"/>
              </a:rPr>
              <a:t>acres</a:t>
            </a:r>
            <a:r>
              <a:rPr sz="1700" spc="75" dirty="0">
                <a:latin typeface="Cambria"/>
                <a:cs typeface="Cambria"/>
              </a:rPr>
              <a:t> </a:t>
            </a:r>
            <a:r>
              <a:rPr sz="1700" spc="50" dirty="0">
                <a:latin typeface="Cambria"/>
                <a:cs typeface="Cambria"/>
              </a:rPr>
              <a:t>land</a:t>
            </a:r>
            <a:r>
              <a:rPr sz="1700" spc="9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for</a:t>
            </a:r>
            <a:r>
              <a:rPr sz="1700" spc="95" dirty="0">
                <a:latin typeface="Cambria"/>
                <a:cs typeface="Cambria"/>
              </a:rPr>
              <a:t> </a:t>
            </a:r>
            <a:r>
              <a:rPr sz="1700" spc="70" dirty="0">
                <a:latin typeface="Cambria"/>
                <a:cs typeface="Cambria"/>
              </a:rPr>
              <a:t>higher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elementary</a:t>
            </a:r>
            <a:r>
              <a:rPr sz="1700" spc="120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school</a:t>
            </a:r>
            <a:r>
              <a:rPr sz="1700" spc="8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&amp;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5</a:t>
            </a:r>
            <a:r>
              <a:rPr sz="1700" spc="90" dirty="0">
                <a:latin typeface="Cambria"/>
                <a:cs typeface="Cambria"/>
              </a:rPr>
              <a:t> </a:t>
            </a:r>
            <a:r>
              <a:rPr sz="1700" spc="65" dirty="0">
                <a:latin typeface="Cambria"/>
                <a:cs typeface="Cambria"/>
              </a:rPr>
              <a:t>acres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land</a:t>
            </a:r>
            <a:r>
              <a:rPr sz="1700" spc="7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for</a:t>
            </a:r>
            <a:r>
              <a:rPr sz="1700" spc="100" dirty="0">
                <a:latin typeface="Cambria"/>
                <a:cs typeface="Cambria"/>
              </a:rPr>
              <a:t> </a:t>
            </a:r>
            <a:r>
              <a:rPr sz="1700" spc="45" dirty="0">
                <a:latin typeface="Cambria"/>
                <a:cs typeface="Cambria"/>
              </a:rPr>
              <a:t>primary </a:t>
            </a:r>
            <a:r>
              <a:rPr sz="1700" spc="60" dirty="0">
                <a:latin typeface="Cambria"/>
                <a:cs typeface="Cambria"/>
              </a:rPr>
              <a:t>school.</a:t>
            </a:r>
            <a:endParaRPr sz="1700">
              <a:latin typeface="Cambria"/>
              <a:cs typeface="Cambria"/>
            </a:endParaRPr>
          </a:p>
          <a:p>
            <a:pPr marL="195580" marR="5080" indent="-182880">
              <a:lnSpc>
                <a:spcPct val="70000"/>
              </a:lnSpc>
              <a:spcBef>
                <a:spcPts val="1200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5580" algn="l"/>
              </a:tabLst>
            </a:pPr>
            <a:r>
              <a:rPr sz="1700" dirty="0">
                <a:latin typeface="Cambria"/>
                <a:cs typeface="Cambria"/>
              </a:rPr>
              <a:t>1</a:t>
            </a:r>
            <a:r>
              <a:rPr sz="1700" spc="90" dirty="0">
                <a:latin typeface="Cambria"/>
                <a:cs typeface="Cambria"/>
              </a:rPr>
              <a:t> </a:t>
            </a:r>
            <a:r>
              <a:rPr sz="1700" spc="70" dirty="0">
                <a:latin typeface="Cambria"/>
                <a:cs typeface="Cambria"/>
              </a:rPr>
              <a:t>acre</a:t>
            </a:r>
            <a:r>
              <a:rPr sz="1700" spc="120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land</a:t>
            </a:r>
            <a:r>
              <a:rPr sz="1700" spc="114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for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spc="90" dirty="0">
                <a:latin typeface="Cambria"/>
                <a:cs typeface="Cambria"/>
              </a:rPr>
              <a:t>per</a:t>
            </a:r>
            <a:r>
              <a:rPr sz="1700" spc="10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100</a:t>
            </a:r>
            <a:r>
              <a:rPr sz="1700" spc="12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students</a:t>
            </a:r>
            <a:r>
              <a:rPr sz="1700" spc="9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in</a:t>
            </a:r>
            <a:r>
              <a:rPr sz="1700" spc="125" dirty="0">
                <a:latin typeface="Cambria"/>
                <a:cs typeface="Cambria"/>
              </a:rPr>
              <a:t> </a:t>
            </a:r>
            <a:r>
              <a:rPr sz="1700" spc="85" dirty="0">
                <a:latin typeface="Cambria"/>
                <a:cs typeface="Cambria"/>
              </a:rPr>
              <a:t>congested</a:t>
            </a:r>
            <a:r>
              <a:rPr sz="1700" spc="120" dirty="0">
                <a:latin typeface="Cambria"/>
                <a:cs typeface="Cambria"/>
              </a:rPr>
              <a:t> </a:t>
            </a:r>
            <a:r>
              <a:rPr sz="1700" spc="65" dirty="0">
                <a:latin typeface="Cambria"/>
                <a:cs typeface="Cambria"/>
              </a:rPr>
              <a:t>area,</a:t>
            </a:r>
            <a:r>
              <a:rPr sz="1700" spc="-4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the</a:t>
            </a:r>
            <a:r>
              <a:rPr sz="1700" spc="11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nearest</a:t>
            </a:r>
            <a:r>
              <a:rPr sz="1700" spc="105" dirty="0">
                <a:latin typeface="Cambria"/>
                <a:cs typeface="Cambria"/>
              </a:rPr>
              <a:t> </a:t>
            </a:r>
            <a:r>
              <a:rPr sz="1700" spc="70" dirty="0">
                <a:latin typeface="Cambria"/>
                <a:cs typeface="Cambria"/>
              </a:rPr>
              <a:t>public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park</a:t>
            </a:r>
            <a:r>
              <a:rPr sz="1700" spc="10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or</a:t>
            </a:r>
            <a:r>
              <a:rPr sz="1700" spc="114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playground</a:t>
            </a:r>
            <a:r>
              <a:rPr sz="1700" spc="14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should</a:t>
            </a:r>
            <a:r>
              <a:rPr sz="1700" spc="114" dirty="0">
                <a:latin typeface="Cambria"/>
                <a:cs typeface="Cambria"/>
              </a:rPr>
              <a:t> </a:t>
            </a:r>
            <a:r>
              <a:rPr sz="1700" spc="160" dirty="0">
                <a:latin typeface="Cambria"/>
                <a:cs typeface="Cambria"/>
              </a:rPr>
              <a:t>be</a:t>
            </a:r>
            <a:r>
              <a:rPr sz="1700" spc="105" dirty="0">
                <a:latin typeface="Cambria"/>
                <a:cs typeface="Cambria"/>
              </a:rPr>
              <a:t> </a:t>
            </a:r>
            <a:r>
              <a:rPr sz="1700" spc="95" dirty="0">
                <a:latin typeface="Cambria"/>
                <a:cs typeface="Cambria"/>
              </a:rPr>
              <a:t>made</a:t>
            </a:r>
            <a:r>
              <a:rPr sz="1700" spc="110" dirty="0">
                <a:latin typeface="Cambria"/>
                <a:cs typeface="Cambria"/>
              </a:rPr>
              <a:t> </a:t>
            </a:r>
            <a:r>
              <a:rPr sz="1700" spc="45" dirty="0">
                <a:latin typeface="Cambria"/>
                <a:cs typeface="Cambria"/>
              </a:rPr>
              <a:t>available </a:t>
            </a:r>
            <a:r>
              <a:rPr sz="1700" dirty="0">
                <a:latin typeface="Cambria"/>
                <a:cs typeface="Cambria"/>
              </a:rPr>
              <a:t>to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the</a:t>
            </a:r>
            <a:r>
              <a:rPr sz="1700" spc="105" dirty="0">
                <a:latin typeface="Cambria"/>
                <a:cs typeface="Cambria"/>
              </a:rPr>
              <a:t> </a:t>
            </a:r>
            <a:r>
              <a:rPr sz="1700" spc="-10" dirty="0">
                <a:latin typeface="Cambria"/>
                <a:cs typeface="Cambria"/>
              </a:rPr>
              <a:t>student.</a:t>
            </a:r>
            <a:endParaRPr sz="17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85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4945" algn="l"/>
              </a:tabLst>
            </a:pPr>
            <a:r>
              <a:rPr sz="1700" b="1" dirty="0">
                <a:latin typeface="Cambria"/>
                <a:cs typeface="Cambria"/>
              </a:rPr>
              <a:t>Structure</a:t>
            </a:r>
            <a:r>
              <a:rPr sz="1700" b="1" spc="305" dirty="0">
                <a:latin typeface="Cambria"/>
                <a:cs typeface="Cambria"/>
              </a:rPr>
              <a:t> </a:t>
            </a:r>
            <a:r>
              <a:rPr sz="1700" spc="-50" dirty="0">
                <a:latin typeface="Cambria"/>
                <a:cs typeface="Cambria"/>
              </a:rPr>
              <a:t>–</a:t>
            </a:r>
            <a:endParaRPr sz="1700">
              <a:latin typeface="Cambria"/>
              <a:cs typeface="Cambria"/>
            </a:endParaRPr>
          </a:p>
          <a:p>
            <a:pPr marL="239395" indent="-226695">
              <a:lnSpc>
                <a:spcPct val="100000"/>
              </a:lnSpc>
              <a:spcBef>
                <a:spcPts val="590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239395" algn="l"/>
              </a:tabLst>
            </a:pPr>
            <a:r>
              <a:rPr sz="1700" dirty="0">
                <a:latin typeface="Cambria"/>
                <a:cs typeface="Cambria"/>
              </a:rPr>
              <a:t>The</a:t>
            </a:r>
            <a:r>
              <a:rPr sz="1700" spc="125" dirty="0">
                <a:latin typeface="Cambria"/>
                <a:cs typeface="Cambria"/>
              </a:rPr>
              <a:t> </a:t>
            </a:r>
            <a:r>
              <a:rPr sz="1700" spc="50" dirty="0">
                <a:latin typeface="Cambria"/>
                <a:cs typeface="Cambria"/>
              </a:rPr>
              <a:t>exterior</a:t>
            </a:r>
            <a:r>
              <a:rPr sz="1700" spc="14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wall</a:t>
            </a:r>
            <a:r>
              <a:rPr sz="1700" spc="15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should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spc="50" dirty="0">
                <a:latin typeface="Cambria"/>
                <a:cs typeface="Cambria"/>
              </a:rPr>
              <a:t>have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spc="70" dirty="0">
                <a:latin typeface="Cambria"/>
                <a:cs typeface="Cambria"/>
              </a:rPr>
              <a:t>a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minimum</a:t>
            </a:r>
            <a:r>
              <a:rPr sz="1700" spc="160" dirty="0">
                <a:latin typeface="Cambria"/>
                <a:cs typeface="Cambria"/>
              </a:rPr>
              <a:t> </a:t>
            </a:r>
            <a:r>
              <a:rPr sz="1700" spc="50" dirty="0">
                <a:latin typeface="Cambria"/>
                <a:cs typeface="Cambria"/>
              </a:rPr>
              <a:t>thickness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of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10</a:t>
            </a:r>
            <a:r>
              <a:rPr sz="1700" spc="140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inches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&amp;</a:t>
            </a:r>
            <a:r>
              <a:rPr sz="1700" spc="12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should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spc="160" dirty="0">
                <a:latin typeface="Cambria"/>
                <a:cs typeface="Cambria"/>
              </a:rPr>
              <a:t>be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heat</a:t>
            </a:r>
            <a:r>
              <a:rPr sz="1700" spc="120" dirty="0">
                <a:latin typeface="Cambria"/>
                <a:cs typeface="Cambria"/>
              </a:rPr>
              <a:t> </a:t>
            </a:r>
            <a:r>
              <a:rPr sz="1700" spc="-10" dirty="0">
                <a:latin typeface="Cambria"/>
                <a:cs typeface="Cambria"/>
              </a:rPr>
              <a:t>resistant.</a:t>
            </a:r>
            <a:endParaRPr sz="17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90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4945" algn="l"/>
              </a:tabLst>
            </a:pPr>
            <a:r>
              <a:rPr sz="1700" b="1" spc="130" dirty="0">
                <a:latin typeface="Cambria"/>
                <a:cs typeface="Cambria"/>
              </a:rPr>
              <a:t>Class</a:t>
            </a:r>
            <a:r>
              <a:rPr sz="1700" b="1" spc="20" dirty="0">
                <a:latin typeface="Cambria"/>
                <a:cs typeface="Cambria"/>
              </a:rPr>
              <a:t> </a:t>
            </a:r>
            <a:r>
              <a:rPr sz="1700" b="1" spc="70" dirty="0">
                <a:latin typeface="Cambria"/>
                <a:cs typeface="Cambria"/>
              </a:rPr>
              <a:t>Room</a:t>
            </a:r>
            <a:r>
              <a:rPr sz="1700" b="1" spc="65" dirty="0">
                <a:latin typeface="Cambria"/>
                <a:cs typeface="Cambria"/>
              </a:rPr>
              <a:t> </a:t>
            </a:r>
            <a:r>
              <a:rPr sz="1700" spc="-50" dirty="0">
                <a:latin typeface="Cambria"/>
                <a:cs typeface="Cambria"/>
              </a:rPr>
              <a:t>–</a:t>
            </a:r>
            <a:endParaRPr sz="1700">
              <a:latin typeface="Cambria"/>
              <a:cs typeface="Cambria"/>
            </a:endParaRPr>
          </a:p>
          <a:p>
            <a:pPr marL="195580" marR="119380" indent="-182880">
              <a:lnSpc>
                <a:spcPct val="70000"/>
              </a:lnSpc>
              <a:spcBef>
                <a:spcPts val="1200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5580" algn="l"/>
              </a:tabLst>
            </a:pPr>
            <a:r>
              <a:rPr sz="1700" spc="10" dirty="0">
                <a:latin typeface="Cambria"/>
                <a:cs typeface="Cambria"/>
              </a:rPr>
              <a:t>Verandahs</a:t>
            </a:r>
            <a:r>
              <a:rPr sz="1700" spc="114" dirty="0">
                <a:latin typeface="Cambria"/>
                <a:cs typeface="Cambria"/>
              </a:rPr>
              <a:t> </a:t>
            </a:r>
            <a:r>
              <a:rPr sz="1700" spc="10" dirty="0">
                <a:latin typeface="Cambria"/>
                <a:cs typeface="Cambria"/>
              </a:rPr>
              <a:t>should</a:t>
            </a:r>
            <a:r>
              <a:rPr sz="1700" spc="120" dirty="0">
                <a:latin typeface="Cambria"/>
                <a:cs typeface="Cambria"/>
              </a:rPr>
              <a:t> </a:t>
            </a:r>
            <a:r>
              <a:rPr sz="1700" spc="155" dirty="0">
                <a:latin typeface="Cambria"/>
                <a:cs typeface="Cambria"/>
              </a:rPr>
              <a:t>be</a:t>
            </a:r>
            <a:r>
              <a:rPr sz="1700" spc="125" dirty="0">
                <a:latin typeface="Cambria"/>
                <a:cs typeface="Cambria"/>
              </a:rPr>
              <a:t> </a:t>
            </a:r>
            <a:r>
              <a:rPr sz="1700" spc="50" dirty="0">
                <a:latin typeface="Cambria"/>
                <a:cs typeface="Cambria"/>
              </a:rPr>
              <a:t>attached</a:t>
            </a:r>
            <a:r>
              <a:rPr sz="1700" spc="120" dirty="0">
                <a:latin typeface="Cambria"/>
                <a:cs typeface="Cambria"/>
              </a:rPr>
              <a:t> </a:t>
            </a:r>
            <a:r>
              <a:rPr sz="1700" spc="10" dirty="0">
                <a:latin typeface="Cambria"/>
                <a:cs typeface="Cambria"/>
              </a:rPr>
              <a:t>to</a:t>
            </a:r>
            <a:r>
              <a:rPr sz="1700" spc="120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class</a:t>
            </a:r>
            <a:r>
              <a:rPr sz="1700" spc="114" dirty="0">
                <a:latin typeface="Cambria"/>
                <a:cs typeface="Cambria"/>
              </a:rPr>
              <a:t> </a:t>
            </a:r>
            <a:r>
              <a:rPr sz="1700" spc="50" dirty="0">
                <a:latin typeface="Cambria"/>
                <a:cs typeface="Cambria"/>
              </a:rPr>
              <a:t>room.</a:t>
            </a:r>
            <a:r>
              <a:rPr sz="1700" spc="-10" dirty="0">
                <a:latin typeface="Cambria"/>
                <a:cs typeface="Cambria"/>
              </a:rPr>
              <a:t> </a:t>
            </a:r>
            <a:r>
              <a:rPr sz="1700" spc="55" dirty="0">
                <a:latin typeface="Cambria"/>
                <a:cs typeface="Cambria"/>
              </a:rPr>
              <a:t>No</a:t>
            </a:r>
            <a:r>
              <a:rPr sz="1700" spc="125" dirty="0">
                <a:latin typeface="Cambria"/>
                <a:cs typeface="Cambria"/>
              </a:rPr>
              <a:t> </a:t>
            </a:r>
            <a:r>
              <a:rPr sz="1700" spc="60" dirty="0">
                <a:latin typeface="Cambria"/>
                <a:cs typeface="Cambria"/>
              </a:rPr>
              <a:t>class</a:t>
            </a:r>
            <a:r>
              <a:rPr sz="1700" spc="120" dirty="0">
                <a:latin typeface="Cambria"/>
                <a:cs typeface="Cambria"/>
              </a:rPr>
              <a:t> </a:t>
            </a:r>
            <a:r>
              <a:rPr sz="1700" spc="10" dirty="0">
                <a:latin typeface="Cambria"/>
                <a:cs typeface="Cambria"/>
              </a:rPr>
              <a:t>room</a:t>
            </a:r>
            <a:r>
              <a:rPr sz="1700" spc="155" dirty="0">
                <a:latin typeface="Cambria"/>
                <a:cs typeface="Cambria"/>
              </a:rPr>
              <a:t> </a:t>
            </a:r>
            <a:r>
              <a:rPr sz="1700" spc="10" dirty="0">
                <a:latin typeface="Cambria"/>
                <a:cs typeface="Cambria"/>
              </a:rPr>
              <a:t>should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spc="75" dirty="0">
                <a:latin typeface="Cambria"/>
                <a:cs typeface="Cambria"/>
              </a:rPr>
              <a:t>accommodate</a:t>
            </a:r>
            <a:r>
              <a:rPr sz="1700" spc="114" dirty="0">
                <a:latin typeface="Cambria"/>
                <a:cs typeface="Cambria"/>
              </a:rPr>
              <a:t> </a:t>
            </a:r>
            <a:r>
              <a:rPr sz="1700" spc="10" dirty="0">
                <a:latin typeface="Cambria"/>
                <a:cs typeface="Cambria"/>
              </a:rPr>
              <a:t>more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spc="10" dirty="0">
                <a:latin typeface="Cambria"/>
                <a:cs typeface="Cambria"/>
              </a:rPr>
              <a:t>than</a:t>
            </a:r>
            <a:r>
              <a:rPr sz="1700" spc="120" dirty="0">
                <a:latin typeface="Cambria"/>
                <a:cs typeface="Cambria"/>
              </a:rPr>
              <a:t> </a:t>
            </a:r>
            <a:r>
              <a:rPr sz="1700" spc="10" dirty="0">
                <a:latin typeface="Cambria"/>
                <a:cs typeface="Cambria"/>
              </a:rPr>
              <a:t>40</a:t>
            </a:r>
            <a:r>
              <a:rPr sz="1700" spc="135" dirty="0">
                <a:latin typeface="Cambria"/>
                <a:cs typeface="Cambria"/>
              </a:rPr>
              <a:t> </a:t>
            </a:r>
            <a:r>
              <a:rPr sz="1700" spc="10" dirty="0">
                <a:latin typeface="Cambria"/>
                <a:cs typeface="Cambria"/>
              </a:rPr>
              <a:t>students</a:t>
            </a:r>
            <a:r>
              <a:rPr sz="1700" spc="105" dirty="0">
                <a:latin typeface="Cambria"/>
                <a:cs typeface="Cambria"/>
              </a:rPr>
              <a:t> </a:t>
            </a:r>
            <a:r>
              <a:rPr sz="1700" spc="90" dirty="0">
                <a:latin typeface="Cambria"/>
                <a:cs typeface="Cambria"/>
              </a:rPr>
              <a:t>per</a:t>
            </a:r>
            <a:r>
              <a:rPr sz="1700" spc="130" dirty="0">
                <a:latin typeface="Cambria"/>
                <a:cs typeface="Cambria"/>
              </a:rPr>
              <a:t> </a:t>
            </a:r>
            <a:r>
              <a:rPr sz="1700" spc="45" dirty="0">
                <a:latin typeface="Cambria"/>
                <a:cs typeface="Cambria"/>
              </a:rPr>
              <a:t>capita </a:t>
            </a:r>
            <a:r>
              <a:rPr sz="1700" spc="100" dirty="0">
                <a:latin typeface="Cambria"/>
                <a:cs typeface="Cambria"/>
              </a:rPr>
              <a:t>space</a:t>
            </a:r>
            <a:r>
              <a:rPr sz="1700" spc="7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for</a:t>
            </a:r>
            <a:r>
              <a:rPr sz="1700" spc="95" dirty="0">
                <a:latin typeface="Cambria"/>
                <a:cs typeface="Cambria"/>
              </a:rPr>
              <a:t> </a:t>
            </a:r>
            <a:r>
              <a:rPr sz="1700" spc="90" dirty="0">
                <a:latin typeface="Cambria"/>
                <a:cs typeface="Cambria"/>
              </a:rPr>
              <a:t>per</a:t>
            </a:r>
            <a:r>
              <a:rPr sz="1700" spc="10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student</a:t>
            </a:r>
            <a:r>
              <a:rPr sz="1700" spc="10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is</a:t>
            </a:r>
            <a:r>
              <a:rPr sz="1700" spc="9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10</a:t>
            </a:r>
            <a:r>
              <a:rPr sz="1700" spc="110" dirty="0">
                <a:latin typeface="Cambria"/>
                <a:cs typeface="Cambria"/>
              </a:rPr>
              <a:t> </a:t>
            </a:r>
            <a:r>
              <a:rPr sz="1700" spc="105" dirty="0">
                <a:latin typeface="Cambria"/>
                <a:cs typeface="Cambria"/>
              </a:rPr>
              <a:t>sq.</a:t>
            </a:r>
            <a:r>
              <a:rPr sz="1700" spc="-45" dirty="0">
                <a:latin typeface="Cambria"/>
                <a:cs typeface="Cambria"/>
              </a:rPr>
              <a:t> </a:t>
            </a:r>
            <a:r>
              <a:rPr sz="1700" spc="-25" dirty="0">
                <a:latin typeface="Cambria"/>
                <a:cs typeface="Cambria"/>
              </a:rPr>
              <a:t>ft.</a:t>
            </a:r>
            <a:endParaRPr sz="17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85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4945" algn="l"/>
              </a:tabLst>
            </a:pPr>
            <a:r>
              <a:rPr sz="1700" b="1" spc="45" dirty="0">
                <a:latin typeface="Cambria"/>
                <a:cs typeface="Cambria"/>
              </a:rPr>
              <a:t>Furniture</a:t>
            </a:r>
            <a:r>
              <a:rPr sz="1700" b="1" spc="10" dirty="0">
                <a:latin typeface="Cambria"/>
                <a:cs typeface="Cambria"/>
              </a:rPr>
              <a:t> </a:t>
            </a:r>
            <a:r>
              <a:rPr sz="1700" spc="-50" dirty="0">
                <a:latin typeface="Cambria"/>
                <a:cs typeface="Cambria"/>
              </a:rPr>
              <a:t>–</a:t>
            </a:r>
            <a:endParaRPr sz="17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90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4945" algn="l"/>
              </a:tabLst>
            </a:pPr>
            <a:r>
              <a:rPr sz="1700" dirty="0">
                <a:latin typeface="Cambria"/>
                <a:cs typeface="Cambria"/>
              </a:rPr>
              <a:t>It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should</a:t>
            </a:r>
            <a:r>
              <a:rPr sz="1700" spc="100" dirty="0">
                <a:latin typeface="Cambria"/>
                <a:cs typeface="Cambria"/>
              </a:rPr>
              <a:t> </a:t>
            </a:r>
            <a:r>
              <a:rPr sz="1700" spc="155" dirty="0">
                <a:latin typeface="Cambria"/>
                <a:cs typeface="Cambria"/>
              </a:rPr>
              <a:t>be</a:t>
            </a:r>
            <a:r>
              <a:rPr sz="1700" spc="85" dirty="0">
                <a:latin typeface="Cambria"/>
                <a:cs typeface="Cambria"/>
              </a:rPr>
              <a:t> </a:t>
            </a:r>
            <a:r>
              <a:rPr sz="1700" spc="70" dirty="0">
                <a:latin typeface="Cambria"/>
                <a:cs typeface="Cambria"/>
              </a:rPr>
              <a:t>according</a:t>
            </a:r>
            <a:r>
              <a:rPr sz="1700" spc="100" dirty="0">
                <a:latin typeface="Cambria"/>
                <a:cs typeface="Cambria"/>
              </a:rPr>
              <a:t> </a:t>
            </a:r>
            <a:r>
              <a:rPr sz="1700" spc="130" dirty="0">
                <a:latin typeface="Cambria"/>
                <a:cs typeface="Cambria"/>
              </a:rPr>
              <a:t>age</a:t>
            </a:r>
            <a:r>
              <a:rPr sz="1700" spc="95" dirty="0">
                <a:latin typeface="Cambria"/>
                <a:cs typeface="Cambria"/>
              </a:rPr>
              <a:t> </a:t>
            </a:r>
            <a:r>
              <a:rPr sz="1700" spc="70" dirty="0">
                <a:latin typeface="Cambria"/>
                <a:cs typeface="Cambria"/>
              </a:rPr>
              <a:t>group</a:t>
            </a:r>
            <a:r>
              <a:rPr sz="1700" spc="10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of</a:t>
            </a:r>
            <a:r>
              <a:rPr sz="1700" spc="90" dirty="0">
                <a:latin typeface="Cambria"/>
                <a:cs typeface="Cambria"/>
              </a:rPr>
              <a:t> </a:t>
            </a:r>
            <a:r>
              <a:rPr sz="1700" spc="-10" dirty="0">
                <a:latin typeface="Cambria"/>
                <a:cs typeface="Cambria"/>
              </a:rPr>
              <a:t>students.</a:t>
            </a:r>
            <a:endParaRPr sz="17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90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4945" algn="l"/>
              </a:tabLst>
            </a:pPr>
            <a:r>
              <a:rPr sz="1700" dirty="0">
                <a:latin typeface="Cambria"/>
                <a:cs typeface="Cambria"/>
              </a:rPr>
              <a:t>It</a:t>
            </a:r>
            <a:r>
              <a:rPr sz="1700" spc="5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is</a:t>
            </a:r>
            <a:r>
              <a:rPr sz="1700" spc="60" dirty="0">
                <a:latin typeface="Cambria"/>
                <a:cs typeface="Cambria"/>
              </a:rPr>
              <a:t> </a:t>
            </a:r>
            <a:r>
              <a:rPr sz="1700" spc="70" dirty="0">
                <a:latin typeface="Cambria"/>
                <a:cs typeface="Cambria"/>
              </a:rPr>
              <a:t>desirable</a:t>
            </a:r>
            <a:r>
              <a:rPr sz="1700" spc="6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to</a:t>
            </a:r>
            <a:r>
              <a:rPr sz="1700" spc="45" dirty="0">
                <a:latin typeface="Cambria"/>
                <a:cs typeface="Cambria"/>
              </a:rPr>
              <a:t> </a:t>
            </a:r>
            <a:r>
              <a:rPr sz="1700" spc="50" dirty="0">
                <a:latin typeface="Cambria"/>
                <a:cs typeface="Cambria"/>
              </a:rPr>
              <a:t>provide</a:t>
            </a:r>
            <a:r>
              <a:rPr sz="1700" spc="70" dirty="0">
                <a:latin typeface="Cambria"/>
                <a:cs typeface="Cambria"/>
              </a:rPr>
              <a:t> </a:t>
            </a:r>
            <a:r>
              <a:rPr sz="1700" spc="75" dirty="0">
                <a:latin typeface="Cambria"/>
                <a:cs typeface="Cambria"/>
              </a:rPr>
              <a:t>single</a:t>
            </a:r>
            <a:r>
              <a:rPr sz="1700" spc="55" dirty="0">
                <a:latin typeface="Cambria"/>
                <a:cs typeface="Cambria"/>
              </a:rPr>
              <a:t> </a:t>
            </a:r>
            <a:r>
              <a:rPr sz="1700" spc="95" dirty="0">
                <a:latin typeface="Cambria"/>
                <a:cs typeface="Cambria"/>
              </a:rPr>
              <a:t>desk</a:t>
            </a:r>
            <a:r>
              <a:rPr sz="1700" spc="55" dirty="0">
                <a:latin typeface="Cambria"/>
                <a:cs typeface="Cambria"/>
              </a:rPr>
              <a:t> </a:t>
            </a:r>
            <a:r>
              <a:rPr sz="1700" i="1" spc="-150" dirty="0">
                <a:latin typeface="Trebuchet MS"/>
                <a:cs typeface="Trebuchet MS"/>
              </a:rPr>
              <a:t>&amp;</a:t>
            </a:r>
            <a:r>
              <a:rPr sz="1700" i="1" spc="-80" dirty="0">
                <a:latin typeface="Trebuchet MS"/>
                <a:cs typeface="Trebuchet MS"/>
              </a:rPr>
              <a:t> </a:t>
            </a:r>
            <a:r>
              <a:rPr sz="1700" spc="50" dirty="0">
                <a:latin typeface="Cambria"/>
                <a:cs typeface="Cambria"/>
              </a:rPr>
              <a:t>chair</a:t>
            </a:r>
            <a:r>
              <a:rPr sz="1700" spc="7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with</a:t>
            </a:r>
            <a:r>
              <a:rPr sz="1700" spc="55" dirty="0">
                <a:latin typeface="Cambria"/>
                <a:cs typeface="Cambria"/>
              </a:rPr>
              <a:t> proper </a:t>
            </a:r>
            <a:r>
              <a:rPr sz="1700" spc="114" dirty="0">
                <a:latin typeface="Cambria"/>
                <a:cs typeface="Cambria"/>
              </a:rPr>
              <a:t>back</a:t>
            </a:r>
            <a:r>
              <a:rPr sz="1700" spc="50" dirty="0">
                <a:latin typeface="Cambria"/>
                <a:cs typeface="Cambria"/>
              </a:rPr>
              <a:t> </a:t>
            </a:r>
            <a:r>
              <a:rPr sz="1700" spc="-10" dirty="0">
                <a:latin typeface="Cambria"/>
                <a:cs typeface="Cambria"/>
              </a:rPr>
              <a:t>rest.</a:t>
            </a:r>
            <a:endParaRPr sz="17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90"/>
              </a:spcBef>
              <a:buClr>
                <a:srgbClr val="306885"/>
              </a:buClr>
              <a:buSzPct val="85294"/>
              <a:buFont typeface="Wingdings"/>
              <a:buChar char=""/>
              <a:tabLst>
                <a:tab pos="194945" algn="l"/>
              </a:tabLst>
            </a:pPr>
            <a:r>
              <a:rPr sz="1700" spc="95" dirty="0">
                <a:latin typeface="Cambria"/>
                <a:cs typeface="Cambria"/>
              </a:rPr>
              <a:t>Desk</a:t>
            </a:r>
            <a:r>
              <a:rPr sz="1700" spc="11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should</a:t>
            </a:r>
            <a:r>
              <a:rPr sz="1700" spc="150" dirty="0">
                <a:latin typeface="Cambria"/>
                <a:cs typeface="Cambria"/>
              </a:rPr>
              <a:t> </a:t>
            </a:r>
            <a:r>
              <a:rPr sz="1700" spc="160" dirty="0">
                <a:latin typeface="Cambria"/>
                <a:cs typeface="Cambria"/>
              </a:rPr>
              <a:t>be</a:t>
            </a:r>
            <a:r>
              <a:rPr sz="1700" spc="140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of</a:t>
            </a:r>
            <a:r>
              <a:rPr sz="1700" spc="145" dirty="0">
                <a:latin typeface="Cambria"/>
                <a:cs typeface="Cambria"/>
              </a:rPr>
              <a:t> </a:t>
            </a:r>
            <a:r>
              <a:rPr sz="1700" dirty="0">
                <a:latin typeface="Cambria"/>
                <a:cs typeface="Cambria"/>
              </a:rPr>
              <a:t>minus</a:t>
            </a:r>
            <a:r>
              <a:rPr sz="1700" spc="155" dirty="0">
                <a:latin typeface="Cambria"/>
                <a:cs typeface="Cambria"/>
              </a:rPr>
              <a:t> </a:t>
            </a:r>
            <a:r>
              <a:rPr sz="1700" spc="65" dirty="0">
                <a:latin typeface="Cambria"/>
                <a:cs typeface="Cambria"/>
              </a:rPr>
              <a:t>type.</a:t>
            </a:r>
            <a:endParaRPr sz="17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840" y="532612"/>
            <a:ext cx="10544810" cy="600075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82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spc="50" dirty="0">
                <a:latin typeface="Cambria"/>
                <a:cs typeface="Cambria"/>
              </a:rPr>
              <a:t>Doors</a:t>
            </a:r>
            <a:r>
              <a:rPr sz="2000" b="1" spc="40" dirty="0">
                <a:latin typeface="Cambria"/>
                <a:cs typeface="Cambria"/>
              </a:rPr>
              <a:t> </a:t>
            </a:r>
            <a:r>
              <a:rPr sz="2000" b="1" spc="114" dirty="0">
                <a:latin typeface="Cambria"/>
                <a:cs typeface="Cambria"/>
              </a:rPr>
              <a:t>&amp;</a:t>
            </a:r>
            <a:r>
              <a:rPr sz="2000" b="1" spc="-15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Window-</a:t>
            </a:r>
            <a:endParaRPr sz="2000">
              <a:latin typeface="Cambria"/>
              <a:cs typeface="Cambria"/>
            </a:endParaRPr>
          </a:p>
          <a:p>
            <a:pPr marL="194945" marR="746760" indent="-182880">
              <a:lnSpc>
                <a:spcPts val="1920"/>
              </a:lnSpc>
              <a:spcBef>
                <a:spcPts val="1180"/>
              </a:spcBef>
              <a:buFont typeface="Wingdings"/>
              <a:buChar char=""/>
              <a:tabLst>
                <a:tab pos="194945" algn="l"/>
                <a:tab pos="257810" algn="l"/>
              </a:tabLst>
            </a:pPr>
            <a:r>
              <a:rPr sz="1700" dirty="0">
                <a:solidFill>
                  <a:srgbClr val="306885"/>
                </a:solidFill>
                <a:latin typeface="Times New Roman"/>
                <a:cs typeface="Times New Roman"/>
              </a:rPr>
              <a:t>	</a:t>
            </a:r>
            <a:r>
              <a:rPr sz="2000" spc="60" dirty="0">
                <a:latin typeface="Cambria"/>
                <a:cs typeface="Cambria"/>
              </a:rPr>
              <a:t>The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windows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should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broad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with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bottom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sill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at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height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2"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-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6"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from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floor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level </a:t>
            </a:r>
            <a:r>
              <a:rPr sz="2000" spc="95" dirty="0">
                <a:latin typeface="Cambria"/>
                <a:cs typeface="Cambria"/>
              </a:rPr>
              <a:t>combined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4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spc="85" dirty="0">
                <a:latin typeface="Cambria"/>
                <a:cs typeface="Cambria"/>
              </a:rPr>
              <a:t>Colour</a:t>
            </a:r>
            <a:r>
              <a:rPr sz="2000" b="1" spc="65" dirty="0">
                <a:latin typeface="Cambria"/>
                <a:cs typeface="Cambria"/>
              </a:rPr>
              <a:t> </a:t>
            </a:r>
            <a:r>
              <a:rPr sz="2000" spc="-50" dirty="0">
                <a:latin typeface="Cambria"/>
                <a:cs typeface="Cambria"/>
              </a:rPr>
              <a:t>–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2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0" dirty="0">
                <a:latin typeface="Cambria"/>
                <a:cs typeface="Cambria"/>
              </a:rPr>
              <a:t>Inside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colour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class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room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should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white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i="1" spc="-175" dirty="0">
                <a:latin typeface="Trebuchet MS"/>
                <a:cs typeface="Trebuchet MS"/>
              </a:rPr>
              <a:t>&amp;</a:t>
            </a:r>
            <a:r>
              <a:rPr sz="2000" i="1" spc="-55" dirty="0">
                <a:latin typeface="Trebuchet MS"/>
                <a:cs typeface="Trebuchet MS"/>
              </a:rPr>
              <a:t> </a:t>
            </a:r>
            <a:r>
              <a:rPr sz="2000" spc="55" dirty="0">
                <a:latin typeface="Cambria"/>
                <a:cs typeface="Cambria"/>
              </a:rPr>
              <a:t>should</a:t>
            </a:r>
            <a:endParaRPr sz="2000">
              <a:latin typeface="Cambria"/>
              <a:cs typeface="Cambria"/>
            </a:endParaRPr>
          </a:p>
          <a:p>
            <a:pPr marL="257810" indent="-245110">
              <a:lnSpc>
                <a:spcPct val="100000"/>
              </a:lnSpc>
              <a:spcBef>
                <a:spcPts val="72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257810" algn="l"/>
              </a:tabLst>
            </a:pPr>
            <a:r>
              <a:rPr sz="2000" spc="90" dirty="0">
                <a:latin typeface="Cambria"/>
                <a:cs typeface="Cambria"/>
              </a:rPr>
              <a:t>periodical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white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wash.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ts val="2160"/>
              </a:lnSpc>
              <a:spcBef>
                <a:spcPts val="72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spc="95" dirty="0">
                <a:latin typeface="Cambria"/>
                <a:cs typeface="Cambria"/>
              </a:rPr>
              <a:t>Lighting</a:t>
            </a:r>
            <a:r>
              <a:rPr sz="2000" b="1" spc="1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–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120" dirty="0">
                <a:latin typeface="Cambria"/>
                <a:cs typeface="Cambria"/>
              </a:rPr>
              <a:t>Class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room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should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have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sufficient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light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preferably </a:t>
            </a:r>
            <a:r>
              <a:rPr sz="2000" dirty="0">
                <a:latin typeface="Cambria"/>
                <a:cs typeface="Cambria"/>
              </a:rPr>
              <a:t>from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left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should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not</a:t>
            </a:r>
            <a:endParaRPr sz="2000">
              <a:latin typeface="Cambria"/>
              <a:cs typeface="Cambria"/>
            </a:endParaRPr>
          </a:p>
          <a:p>
            <a:pPr marL="194945">
              <a:lnSpc>
                <a:spcPts val="2160"/>
              </a:lnSpc>
            </a:pPr>
            <a:r>
              <a:rPr sz="2000" dirty="0">
                <a:latin typeface="Cambria"/>
                <a:cs typeface="Cambria"/>
              </a:rPr>
              <a:t>from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front.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2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dirty="0">
                <a:latin typeface="Cambria"/>
                <a:cs typeface="Cambria"/>
              </a:rPr>
              <a:t>Water</a:t>
            </a:r>
            <a:r>
              <a:rPr sz="2000" b="1" spc="20" dirty="0">
                <a:latin typeface="Cambria"/>
                <a:cs typeface="Cambria"/>
              </a:rPr>
              <a:t> </a:t>
            </a:r>
            <a:r>
              <a:rPr sz="2000" b="1" spc="65" dirty="0">
                <a:latin typeface="Cambria"/>
                <a:cs typeface="Cambria"/>
              </a:rPr>
              <a:t>supply</a:t>
            </a:r>
            <a:r>
              <a:rPr sz="2000" b="1" spc="40" dirty="0">
                <a:latin typeface="Cambria"/>
                <a:cs typeface="Cambria"/>
              </a:rPr>
              <a:t> </a:t>
            </a:r>
            <a:r>
              <a:rPr sz="2000" spc="-50" dirty="0">
                <a:latin typeface="Cambria"/>
                <a:cs typeface="Cambria"/>
              </a:rPr>
              <a:t>–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ts val="2160"/>
              </a:lnSpc>
              <a:spcBef>
                <a:spcPts val="72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50" dirty="0">
                <a:latin typeface="Cambria"/>
                <a:cs typeface="Cambria"/>
              </a:rPr>
              <a:t>There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should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independent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source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80" dirty="0">
                <a:latin typeface="Cambria"/>
                <a:cs typeface="Cambria"/>
              </a:rPr>
              <a:t> safe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water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supply.</a:t>
            </a:r>
            <a:r>
              <a:rPr sz="2000" spc="-24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Which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should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continuous</a:t>
            </a:r>
            <a:endParaRPr sz="2000">
              <a:latin typeface="Cambria"/>
              <a:cs typeface="Cambria"/>
            </a:endParaRPr>
          </a:p>
          <a:p>
            <a:pPr marL="194945">
              <a:lnSpc>
                <a:spcPts val="2160"/>
              </a:lnSpc>
            </a:pPr>
            <a:r>
              <a:rPr sz="2000" spc="85" dirty="0">
                <a:latin typeface="Cambria"/>
                <a:cs typeface="Cambria"/>
              </a:rPr>
              <a:t>and</a:t>
            </a:r>
            <a:r>
              <a:rPr sz="2000" spc="55" dirty="0">
                <a:latin typeface="Cambria"/>
                <a:cs typeface="Cambria"/>
              </a:rPr>
              <a:t> distributed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from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taps.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2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spc="85" dirty="0">
                <a:latin typeface="Cambria"/>
                <a:cs typeface="Cambria"/>
              </a:rPr>
              <a:t>Eating</a:t>
            </a:r>
            <a:r>
              <a:rPr sz="2000" b="1" spc="70" dirty="0">
                <a:latin typeface="Cambria"/>
                <a:cs typeface="Cambria"/>
              </a:rPr>
              <a:t> </a:t>
            </a:r>
            <a:r>
              <a:rPr sz="2000" b="1" spc="80" dirty="0">
                <a:latin typeface="Cambria"/>
                <a:cs typeface="Cambria"/>
              </a:rPr>
              <a:t>facility</a:t>
            </a:r>
            <a:r>
              <a:rPr sz="2000" b="1" spc="90" dirty="0">
                <a:latin typeface="Cambria"/>
                <a:cs typeface="Cambria"/>
              </a:rPr>
              <a:t> </a:t>
            </a:r>
            <a:r>
              <a:rPr sz="2000" spc="-50" dirty="0">
                <a:latin typeface="Cambria"/>
                <a:cs typeface="Cambria"/>
              </a:rPr>
              <a:t>–</a:t>
            </a:r>
            <a:endParaRPr sz="2000">
              <a:latin typeface="Cambria"/>
              <a:cs typeface="Cambria"/>
            </a:endParaRPr>
          </a:p>
          <a:p>
            <a:pPr marL="194945" marR="624205" indent="-182880">
              <a:lnSpc>
                <a:spcPct val="80000"/>
              </a:lnSpc>
              <a:spcBef>
                <a:spcPts val="120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5" dirty="0">
                <a:latin typeface="Cambria"/>
                <a:cs typeface="Cambria"/>
              </a:rPr>
              <a:t>Vendors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other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than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those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approved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105" dirty="0">
                <a:latin typeface="Cambria"/>
                <a:cs typeface="Cambria"/>
              </a:rPr>
              <a:t>by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authorities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should</a:t>
            </a:r>
            <a:r>
              <a:rPr sz="2000" spc="130" dirty="0">
                <a:latin typeface="Cambria"/>
                <a:cs typeface="Cambria"/>
              </a:rPr>
              <a:t>  </a:t>
            </a:r>
            <a:r>
              <a:rPr sz="2000" dirty="0">
                <a:latin typeface="Cambria"/>
                <a:cs typeface="Cambria"/>
              </a:rPr>
              <a:t>not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allowed </a:t>
            </a:r>
            <a:r>
              <a:rPr sz="2000" spc="70" dirty="0">
                <a:latin typeface="Cambria"/>
                <a:cs typeface="Cambria"/>
              </a:rPr>
              <a:t>inside  school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premises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there</a:t>
            </a:r>
            <a:r>
              <a:rPr sz="2000" spc="85" dirty="0">
                <a:latin typeface="Cambria"/>
                <a:cs typeface="Cambria"/>
              </a:rPr>
              <a:t>  </a:t>
            </a:r>
            <a:r>
              <a:rPr sz="2000" spc="60" dirty="0">
                <a:latin typeface="Cambria"/>
                <a:cs typeface="Cambria"/>
              </a:rPr>
              <a:t>should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separate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arrangement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mid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day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meal.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72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spc="65" dirty="0">
                <a:latin typeface="Cambria"/>
                <a:cs typeface="Cambria"/>
              </a:rPr>
              <a:t>Lavatory </a:t>
            </a:r>
            <a:r>
              <a:rPr sz="2000" spc="-50" dirty="0">
                <a:latin typeface="Cambria"/>
                <a:cs typeface="Cambria"/>
              </a:rPr>
              <a:t>–</a:t>
            </a:r>
            <a:endParaRPr sz="2000">
              <a:latin typeface="Cambria"/>
              <a:cs typeface="Cambria"/>
            </a:endParaRPr>
          </a:p>
          <a:p>
            <a:pPr marL="574675" indent="-561975">
              <a:lnSpc>
                <a:spcPts val="2160"/>
              </a:lnSpc>
              <a:spcBef>
                <a:spcPts val="72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574675" algn="l"/>
                <a:tab pos="7752715" algn="l"/>
              </a:tabLst>
            </a:pPr>
            <a:r>
              <a:rPr sz="2000" spc="155" dirty="0">
                <a:latin typeface="Cambria"/>
                <a:cs typeface="Cambria"/>
              </a:rPr>
              <a:t>One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urinal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60</a:t>
            </a:r>
            <a:r>
              <a:rPr sz="2000" spc="1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students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i="1" spc="-175" dirty="0">
                <a:latin typeface="Trebuchet MS"/>
                <a:cs typeface="Trebuchet MS"/>
              </a:rPr>
              <a:t>&amp;</a:t>
            </a:r>
            <a:r>
              <a:rPr sz="2000" i="1" spc="-20" dirty="0">
                <a:latin typeface="Trebuchet MS"/>
                <a:cs typeface="Trebuchet MS"/>
              </a:rPr>
              <a:t> </a:t>
            </a:r>
            <a:r>
              <a:rPr sz="2000" spc="90" dirty="0">
                <a:latin typeface="Cambria"/>
                <a:cs typeface="Cambria"/>
              </a:rPr>
              <a:t>one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latrine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100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students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and</a:t>
            </a:r>
            <a:r>
              <a:rPr sz="2000" dirty="0">
                <a:latin typeface="Cambria"/>
                <a:cs typeface="Cambria"/>
              </a:rPr>
              <a:t>	</a:t>
            </a:r>
            <a:r>
              <a:rPr sz="2000" spc="75" dirty="0">
                <a:latin typeface="Cambria"/>
                <a:cs typeface="Cambria"/>
              </a:rPr>
              <a:t>Arrangement</a:t>
            </a:r>
            <a:r>
              <a:rPr sz="2000" spc="4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should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145" dirty="0">
                <a:latin typeface="Cambria"/>
                <a:cs typeface="Cambria"/>
              </a:rPr>
              <a:t>be</a:t>
            </a:r>
            <a:endParaRPr sz="2000">
              <a:latin typeface="Cambria"/>
              <a:cs typeface="Cambria"/>
            </a:endParaRPr>
          </a:p>
          <a:p>
            <a:pPr marL="194945">
              <a:lnSpc>
                <a:spcPts val="2160"/>
              </a:lnSpc>
            </a:pPr>
            <a:r>
              <a:rPr sz="2000" spc="70" dirty="0">
                <a:latin typeface="Cambria"/>
                <a:cs typeface="Cambria"/>
              </a:rPr>
              <a:t>separate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Boys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95" dirty="0">
                <a:latin typeface="Cambria"/>
                <a:cs typeface="Cambria"/>
              </a:rPr>
              <a:t> Girls.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4324" y="123291"/>
            <a:ext cx="11306175" cy="606171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2000" b="1" spc="-85" dirty="0">
                <a:latin typeface="Cambria"/>
                <a:cs typeface="Cambria"/>
              </a:rPr>
              <a:t>5)</a:t>
            </a:r>
            <a:r>
              <a:rPr sz="2000" b="1" spc="35" dirty="0">
                <a:latin typeface="Cambria"/>
                <a:cs typeface="Cambria"/>
              </a:rPr>
              <a:t> </a:t>
            </a:r>
            <a:r>
              <a:rPr sz="2000" b="1" spc="45" dirty="0">
                <a:latin typeface="Cambria"/>
                <a:cs typeface="Cambria"/>
              </a:rPr>
              <a:t>Nutritional</a:t>
            </a:r>
            <a:r>
              <a:rPr sz="2000" b="1" spc="90" dirty="0">
                <a:latin typeface="Cambria"/>
                <a:cs typeface="Cambria"/>
              </a:rPr>
              <a:t> </a:t>
            </a:r>
            <a:r>
              <a:rPr sz="2000" b="1" spc="95" dirty="0">
                <a:latin typeface="Cambria"/>
                <a:cs typeface="Cambria"/>
              </a:rPr>
              <a:t>Services</a:t>
            </a:r>
            <a:r>
              <a:rPr sz="2000" b="1" spc="45" dirty="0">
                <a:latin typeface="Cambria"/>
                <a:cs typeface="Cambria"/>
              </a:rPr>
              <a:t> </a:t>
            </a:r>
            <a:r>
              <a:rPr sz="2000" b="1" spc="-50" dirty="0">
                <a:latin typeface="Cambria"/>
                <a:cs typeface="Cambria"/>
              </a:rPr>
              <a:t>-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135" dirty="0">
                <a:latin typeface="Cambria"/>
                <a:cs typeface="Cambria"/>
              </a:rPr>
              <a:t>A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child </a:t>
            </a:r>
            <a:r>
              <a:rPr sz="2000" dirty="0">
                <a:latin typeface="Cambria"/>
                <a:cs typeface="Cambria"/>
              </a:rPr>
              <a:t>who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physically </a:t>
            </a:r>
            <a:r>
              <a:rPr sz="2000" spc="70" dirty="0">
                <a:latin typeface="Cambria"/>
                <a:cs typeface="Cambria"/>
              </a:rPr>
              <a:t>weak </a:t>
            </a:r>
            <a:r>
              <a:rPr sz="2000" dirty="0">
                <a:latin typeface="Cambria"/>
                <a:cs typeface="Cambria"/>
              </a:rPr>
              <a:t>will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mentally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weak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so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diet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receives</a:t>
            </a:r>
            <a:r>
              <a:rPr sz="2000" spc="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first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attention.</a:t>
            </a:r>
            <a:endParaRPr sz="2000">
              <a:latin typeface="Cambria"/>
              <a:cs typeface="Cambria"/>
            </a:endParaRPr>
          </a:p>
          <a:p>
            <a:pPr marL="194945" marR="100330" indent="-182880">
              <a:lnSpc>
                <a:spcPts val="2160"/>
              </a:lnSpc>
              <a:spcBef>
                <a:spcPts val="12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0" dirty="0">
                <a:latin typeface="Cambria"/>
                <a:cs typeface="Cambria"/>
              </a:rPr>
              <a:t>The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diet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should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contain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all</a:t>
            </a:r>
            <a:r>
              <a:rPr sz="2000" spc="1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nutrients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proper</a:t>
            </a:r>
            <a:r>
              <a:rPr sz="2000" spc="1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proportion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adequate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6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maintenance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spc="40" dirty="0">
                <a:latin typeface="Cambria"/>
                <a:cs typeface="Cambria"/>
              </a:rPr>
              <a:t>optimal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studies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shows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that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nutritional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disorder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are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widely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prevalent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100" dirty="0">
                <a:latin typeface="Cambria"/>
                <a:cs typeface="Cambria"/>
              </a:rPr>
              <a:t>among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children </a:t>
            </a:r>
            <a:r>
              <a:rPr sz="2000" spc="50" dirty="0">
                <a:latin typeface="Cambria"/>
                <a:cs typeface="Cambria"/>
              </a:rPr>
              <a:t>particularly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deficiencies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related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protein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and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35" dirty="0">
                <a:latin typeface="Cambria"/>
                <a:cs typeface="Cambria"/>
              </a:rPr>
              <a:t>vitamin.</a:t>
            </a:r>
            <a:endParaRPr sz="2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2000" b="1" spc="-85" dirty="0">
                <a:latin typeface="Cambria"/>
                <a:cs typeface="Cambria"/>
              </a:rPr>
              <a:t>6)</a:t>
            </a:r>
            <a:r>
              <a:rPr sz="2000" b="1" spc="40" dirty="0">
                <a:latin typeface="Cambria"/>
                <a:cs typeface="Cambria"/>
              </a:rPr>
              <a:t> </a:t>
            </a:r>
            <a:r>
              <a:rPr sz="2000" b="1" spc="55" dirty="0">
                <a:latin typeface="Cambria"/>
                <a:cs typeface="Cambria"/>
              </a:rPr>
              <a:t>First </a:t>
            </a:r>
            <a:r>
              <a:rPr sz="2000" b="1" spc="145" dirty="0">
                <a:latin typeface="Cambria"/>
                <a:cs typeface="Cambria"/>
              </a:rPr>
              <a:t>AID</a:t>
            </a:r>
            <a:r>
              <a:rPr sz="2000" b="1" spc="40" dirty="0">
                <a:latin typeface="Cambria"/>
                <a:cs typeface="Cambria"/>
              </a:rPr>
              <a:t> </a:t>
            </a:r>
            <a:r>
              <a:rPr sz="2000" b="1" spc="114" dirty="0">
                <a:latin typeface="Cambria"/>
                <a:cs typeface="Cambria"/>
              </a:rPr>
              <a:t>&amp;</a:t>
            </a:r>
            <a:r>
              <a:rPr sz="2000" b="1" spc="50" dirty="0">
                <a:latin typeface="Cambria"/>
                <a:cs typeface="Cambria"/>
              </a:rPr>
              <a:t> </a:t>
            </a:r>
            <a:r>
              <a:rPr sz="2000" b="1" spc="110" dirty="0">
                <a:latin typeface="Cambria"/>
                <a:cs typeface="Cambria"/>
              </a:rPr>
              <a:t>Emergency</a:t>
            </a:r>
            <a:r>
              <a:rPr sz="2000" b="1" spc="45" dirty="0">
                <a:latin typeface="Cambria"/>
                <a:cs typeface="Cambria"/>
              </a:rPr>
              <a:t> </a:t>
            </a:r>
            <a:r>
              <a:rPr sz="2000" b="1" spc="125" dirty="0">
                <a:latin typeface="Cambria"/>
                <a:cs typeface="Cambria"/>
              </a:rPr>
              <a:t>Care</a:t>
            </a:r>
            <a:r>
              <a:rPr sz="2000" b="1" spc="70" dirty="0">
                <a:latin typeface="Cambria"/>
                <a:cs typeface="Cambria"/>
              </a:rPr>
              <a:t> </a:t>
            </a:r>
            <a:r>
              <a:rPr sz="2000" b="1" spc="-50" dirty="0">
                <a:latin typeface="Cambria"/>
                <a:cs typeface="Cambria"/>
              </a:rPr>
              <a:t>-</a:t>
            </a:r>
            <a:endParaRPr sz="2000">
              <a:latin typeface="Cambria"/>
              <a:cs typeface="Cambria"/>
            </a:endParaRPr>
          </a:p>
          <a:p>
            <a:pPr marL="194945" marR="5080" indent="-182880">
              <a:lnSpc>
                <a:spcPct val="90000"/>
              </a:lnSpc>
              <a:spcBef>
                <a:spcPts val="120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5" dirty="0">
                <a:latin typeface="Cambria"/>
                <a:cs typeface="Cambria"/>
              </a:rPr>
              <a:t>Teacher</a:t>
            </a:r>
            <a:r>
              <a:rPr sz="2000" spc="4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having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responsibility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105" dirty="0">
                <a:latin typeface="Cambria"/>
                <a:cs typeface="Cambria"/>
              </a:rPr>
              <a:t>giving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first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105" dirty="0">
                <a:latin typeface="Cambria"/>
                <a:cs typeface="Cambria"/>
              </a:rPr>
              <a:t>Aid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 </a:t>
            </a:r>
            <a:r>
              <a:rPr sz="2000" spc="110" dirty="0">
                <a:latin typeface="Cambria"/>
                <a:cs typeface="Cambria"/>
              </a:rPr>
              <a:t>emergency</a:t>
            </a:r>
            <a:r>
              <a:rPr sz="2000" spc="5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care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student,</a:t>
            </a:r>
            <a:r>
              <a:rPr sz="2000" spc="-8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so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they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should </a:t>
            </a:r>
            <a:r>
              <a:rPr sz="2000" spc="70" dirty="0">
                <a:latin typeface="Cambria"/>
                <a:cs typeface="Cambria"/>
              </a:rPr>
              <a:t>have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adequate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training</a:t>
            </a:r>
            <a:r>
              <a:rPr sz="2000" spc="17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during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Teachers</a:t>
            </a:r>
            <a:r>
              <a:rPr sz="2000" spc="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Training</a:t>
            </a:r>
            <a:r>
              <a:rPr sz="2000" spc="18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Programme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or</a:t>
            </a:r>
            <a:r>
              <a:rPr sz="2000" spc="1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85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service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training</a:t>
            </a:r>
            <a:r>
              <a:rPr sz="2000" spc="16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process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spc="140" dirty="0">
                <a:latin typeface="Cambria"/>
                <a:cs typeface="Cambria"/>
              </a:rPr>
              <a:t>e.g. </a:t>
            </a:r>
            <a:r>
              <a:rPr sz="2000" spc="85" dirty="0">
                <a:latin typeface="Cambria"/>
                <a:cs typeface="Cambria"/>
              </a:rPr>
              <a:t>Accidents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100" dirty="0">
                <a:latin typeface="Cambria"/>
                <a:cs typeface="Cambria"/>
              </a:rPr>
              <a:t>leading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minor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or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serious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injuries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100" dirty="0">
                <a:latin typeface="Cambria"/>
                <a:cs typeface="Cambria"/>
              </a:rPr>
              <a:t>Medical </a:t>
            </a:r>
            <a:r>
              <a:rPr sz="2000" spc="110" dirty="0">
                <a:latin typeface="Cambria"/>
                <a:cs typeface="Cambria"/>
              </a:rPr>
              <a:t>emergencies,</a:t>
            </a:r>
            <a:r>
              <a:rPr sz="2000" spc="-10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such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as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colic, </a:t>
            </a:r>
            <a:r>
              <a:rPr sz="2000" spc="50" dirty="0">
                <a:latin typeface="Cambria"/>
                <a:cs typeface="Cambria"/>
              </a:rPr>
              <a:t>gastroenteritis,</a:t>
            </a:r>
            <a:r>
              <a:rPr sz="2000" spc="-9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epileptic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fits,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fainting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100" dirty="0">
                <a:latin typeface="Cambria"/>
                <a:cs typeface="Cambria"/>
              </a:rPr>
              <a:t>etc.</a:t>
            </a:r>
            <a:r>
              <a:rPr sz="2000" spc="-7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every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fully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110" dirty="0">
                <a:latin typeface="Cambria"/>
                <a:cs typeface="Cambria"/>
              </a:rPr>
              <a:t>equipped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first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105" dirty="0">
                <a:latin typeface="Cambria"/>
                <a:cs typeface="Cambria"/>
              </a:rPr>
              <a:t>Aid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post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should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145" dirty="0">
                <a:latin typeface="Cambria"/>
                <a:cs typeface="Cambria"/>
              </a:rPr>
              <a:t>be </a:t>
            </a:r>
            <a:r>
              <a:rPr sz="2000" spc="70" dirty="0">
                <a:latin typeface="Cambria"/>
                <a:cs typeface="Cambria"/>
              </a:rPr>
              <a:t>provided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as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105" dirty="0">
                <a:latin typeface="Cambria"/>
                <a:cs typeface="Cambria"/>
              </a:rPr>
              <a:t>per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cent</a:t>
            </a:r>
            <a:r>
              <a:rPr sz="2000" spc="75" dirty="0">
                <a:latin typeface="Cambria"/>
                <a:cs typeface="Cambria"/>
              </a:rPr>
              <a:t>  </a:t>
            </a:r>
            <a:r>
              <a:rPr sz="2000" dirty="0">
                <a:latin typeface="Cambria"/>
                <a:cs typeface="Cambria"/>
              </a:rPr>
              <a:t>John</a:t>
            </a:r>
            <a:r>
              <a:rPr sz="2000" spc="95" dirty="0">
                <a:latin typeface="Cambria"/>
                <a:cs typeface="Cambria"/>
              </a:rPr>
              <a:t> Ambulance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Association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India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114" dirty="0">
                <a:latin typeface="Cambria"/>
                <a:cs typeface="Cambria"/>
              </a:rPr>
              <a:t>.</a:t>
            </a:r>
            <a:endParaRPr sz="2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000" b="1" spc="-85" dirty="0">
                <a:latin typeface="Cambria"/>
                <a:cs typeface="Cambria"/>
              </a:rPr>
              <a:t>7)</a:t>
            </a:r>
            <a:r>
              <a:rPr sz="2000" b="1" spc="35" dirty="0">
                <a:latin typeface="Cambria"/>
                <a:cs typeface="Cambria"/>
              </a:rPr>
              <a:t> </a:t>
            </a:r>
            <a:r>
              <a:rPr sz="2000" b="1" spc="100" dirty="0">
                <a:latin typeface="Cambria"/>
                <a:cs typeface="Cambria"/>
              </a:rPr>
              <a:t>Mental</a:t>
            </a:r>
            <a:r>
              <a:rPr sz="2000" b="1" spc="60" dirty="0">
                <a:latin typeface="Cambria"/>
                <a:cs typeface="Cambria"/>
              </a:rPr>
              <a:t> </a:t>
            </a:r>
            <a:r>
              <a:rPr sz="2000" b="1" spc="50" dirty="0">
                <a:latin typeface="Cambria"/>
                <a:cs typeface="Cambria"/>
              </a:rPr>
              <a:t>Health</a:t>
            </a:r>
            <a:r>
              <a:rPr sz="2000" b="1" spc="60" dirty="0">
                <a:latin typeface="Cambria"/>
                <a:cs typeface="Cambria"/>
              </a:rPr>
              <a:t> </a:t>
            </a:r>
            <a:r>
              <a:rPr sz="2000" b="1" spc="-50" dirty="0">
                <a:latin typeface="Cambria"/>
                <a:cs typeface="Cambria"/>
              </a:rPr>
              <a:t>-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ts val="2280"/>
              </a:lnSpc>
              <a:spcBef>
                <a:spcPts val="96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0" dirty="0">
                <a:latin typeface="Cambria"/>
                <a:cs typeface="Cambria"/>
              </a:rPr>
              <a:t>The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mental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affects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child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physical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health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i="1" spc="-175" dirty="0">
                <a:latin typeface="Trebuchet MS"/>
                <a:cs typeface="Trebuchet MS"/>
              </a:rPr>
              <a:t>&amp;</a:t>
            </a:r>
            <a:r>
              <a:rPr sz="2000" i="1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learning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process.</a:t>
            </a:r>
            <a:r>
              <a:rPr sz="2000" spc="-7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Juvenile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delinquency,</a:t>
            </a:r>
            <a:endParaRPr sz="2000">
              <a:latin typeface="Cambria"/>
              <a:cs typeface="Cambria"/>
            </a:endParaRPr>
          </a:p>
          <a:p>
            <a:pPr marL="194945">
              <a:lnSpc>
                <a:spcPts val="2280"/>
              </a:lnSpc>
            </a:pPr>
            <a:r>
              <a:rPr sz="2000" dirty="0">
                <a:latin typeface="Cambria"/>
                <a:cs typeface="Cambria"/>
              </a:rPr>
              <a:t>maladjustment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i="1" spc="-175" dirty="0">
                <a:latin typeface="Trebuchet MS"/>
                <a:cs typeface="Trebuchet MS"/>
              </a:rPr>
              <a:t>&amp;</a:t>
            </a:r>
            <a:r>
              <a:rPr sz="2000" i="1" spc="-35" dirty="0">
                <a:latin typeface="Trebuchet MS"/>
                <a:cs typeface="Trebuchet MS"/>
              </a:rPr>
              <a:t> </a:t>
            </a:r>
            <a:r>
              <a:rPr sz="2000" spc="110" dirty="0">
                <a:latin typeface="Cambria"/>
                <a:cs typeface="Cambria"/>
              </a:rPr>
              <a:t>drug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addiction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are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125" dirty="0">
                <a:latin typeface="Cambria"/>
                <a:cs typeface="Cambria"/>
              </a:rPr>
              <a:t>becoming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problem</a:t>
            </a:r>
            <a:r>
              <a:rPr sz="2000" spc="100" dirty="0">
                <a:latin typeface="Cambria"/>
                <a:cs typeface="Cambria"/>
              </a:rPr>
              <a:t> among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children.</a:t>
            </a:r>
            <a:endParaRPr sz="2000">
              <a:latin typeface="Cambria"/>
              <a:cs typeface="Cambria"/>
            </a:endParaRPr>
          </a:p>
          <a:p>
            <a:pPr marL="194945" marR="489584" indent="-182880">
              <a:lnSpc>
                <a:spcPts val="2160"/>
              </a:lnSpc>
              <a:spcBef>
                <a:spcPts val="12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0" dirty="0">
                <a:latin typeface="Cambria"/>
                <a:cs typeface="Cambria"/>
              </a:rPr>
              <a:t>The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most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strategic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110" dirty="0">
                <a:latin typeface="Cambria"/>
                <a:cs typeface="Cambria"/>
              </a:rPr>
              <a:t>place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shaping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114" dirty="0">
                <a:latin typeface="Cambria"/>
                <a:cs typeface="Cambria"/>
              </a:rPr>
              <a:t>Childs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behaviors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i="1" spc="-175" dirty="0">
                <a:latin typeface="Trebuchet MS"/>
                <a:cs typeface="Trebuchet MS"/>
              </a:rPr>
              <a:t>&amp;</a:t>
            </a:r>
            <a:r>
              <a:rPr sz="2000" i="1" spc="-55" dirty="0">
                <a:latin typeface="Trebuchet MS"/>
                <a:cs typeface="Trebuchet MS"/>
              </a:rPr>
              <a:t> </a:t>
            </a:r>
            <a:r>
              <a:rPr sz="2000" spc="60" dirty="0">
                <a:latin typeface="Cambria"/>
                <a:cs typeface="Cambria"/>
              </a:rPr>
              <a:t>promoting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mental </a:t>
            </a:r>
            <a:r>
              <a:rPr sz="2000" spc="55" dirty="0">
                <a:latin typeface="Cambria"/>
                <a:cs typeface="Cambria"/>
              </a:rPr>
              <a:t>health.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0" dirty="0">
                <a:latin typeface="Cambria"/>
                <a:cs typeface="Cambria"/>
              </a:rPr>
              <a:t>The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routine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should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planned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there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should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enough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relaxation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487" y="127078"/>
            <a:ext cx="10411460" cy="616458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620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831215" algn="l"/>
              </a:tabLst>
            </a:pPr>
            <a:r>
              <a:rPr sz="1900" b="1" spc="-25" dirty="0">
                <a:latin typeface="Cambria"/>
                <a:cs typeface="Cambria"/>
              </a:rPr>
              <a:t>8)</a:t>
            </a:r>
            <a:r>
              <a:rPr sz="1900" b="1" dirty="0">
                <a:latin typeface="Cambria"/>
                <a:cs typeface="Cambria"/>
              </a:rPr>
              <a:t>	</a:t>
            </a:r>
            <a:r>
              <a:rPr sz="1900" b="1" spc="65" dirty="0">
                <a:latin typeface="Cambria"/>
                <a:cs typeface="Cambria"/>
              </a:rPr>
              <a:t>Dental</a:t>
            </a:r>
            <a:r>
              <a:rPr sz="1900" b="1" spc="180" dirty="0">
                <a:latin typeface="Cambria"/>
                <a:cs typeface="Cambria"/>
              </a:rPr>
              <a:t> </a:t>
            </a:r>
            <a:r>
              <a:rPr sz="1900" b="1" dirty="0">
                <a:latin typeface="Cambria"/>
                <a:cs typeface="Cambria"/>
              </a:rPr>
              <a:t>Health</a:t>
            </a:r>
            <a:r>
              <a:rPr sz="1900" b="1" spc="204" dirty="0">
                <a:latin typeface="Cambria"/>
                <a:cs typeface="Cambria"/>
              </a:rPr>
              <a:t> </a:t>
            </a:r>
            <a:r>
              <a:rPr sz="1900" b="1" spc="-50" dirty="0">
                <a:latin typeface="Cambria"/>
                <a:cs typeface="Cambria"/>
              </a:rPr>
              <a:t>-</a:t>
            </a:r>
            <a:endParaRPr sz="19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20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spc="80" dirty="0">
                <a:latin typeface="Cambria"/>
                <a:cs typeface="Cambria"/>
              </a:rPr>
              <a:t>Children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frequently,</a:t>
            </a:r>
            <a:r>
              <a:rPr sz="1900" spc="-40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suffer</a:t>
            </a:r>
            <a:r>
              <a:rPr sz="1900" spc="145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from</a:t>
            </a:r>
            <a:r>
              <a:rPr sz="1900" spc="140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dental</a:t>
            </a:r>
            <a:r>
              <a:rPr sz="1900" spc="135" dirty="0">
                <a:latin typeface="Cambria"/>
                <a:cs typeface="Cambria"/>
              </a:rPr>
              <a:t> </a:t>
            </a:r>
            <a:r>
              <a:rPr sz="1900" spc="85" dirty="0">
                <a:latin typeface="Cambria"/>
                <a:cs typeface="Cambria"/>
              </a:rPr>
              <a:t>diseases.</a:t>
            </a:r>
            <a:endParaRPr sz="1900">
              <a:latin typeface="Cambria"/>
              <a:cs typeface="Cambria"/>
            </a:endParaRPr>
          </a:p>
          <a:p>
            <a:pPr marL="194945" marR="193040" indent="-182880">
              <a:lnSpc>
                <a:spcPct val="70000"/>
              </a:lnSpc>
              <a:spcBef>
                <a:spcPts val="1200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spc="50" dirty="0">
                <a:latin typeface="Cambria"/>
                <a:cs typeface="Cambria"/>
              </a:rPr>
              <a:t>Dental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carriers</a:t>
            </a:r>
            <a:r>
              <a:rPr sz="1900" spc="10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85</a:t>
            </a:r>
            <a:r>
              <a:rPr sz="1900" spc="90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periodontal</a:t>
            </a:r>
            <a:r>
              <a:rPr sz="1900" spc="85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diseases</a:t>
            </a:r>
            <a:r>
              <a:rPr sz="1900" spc="12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are</a:t>
            </a:r>
            <a:r>
              <a:rPr sz="1900" spc="105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common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dental</a:t>
            </a:r>
            <a:r>
              <a:rPr sz="1900" spc="90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diseases</a:t>
            </a:r>
            <a:r>
              <a:rPr sz="1900" spc="114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in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India.</a:t>
            </a:r>
            <a:r>
              <a:rPr sz="1900" spc="-12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There</a:t>
            </a:r>
            <a:r>
              <a:rPr sz="1900" spc="80" dirty="0">
                <a:latin typeface="Cambria"/>
                <a:cs typeface="Cambria"/>
              </a:rPr>
              <a:t> </a:t>
            </a:r>
            <a:r>
              <a:rPr sz="1900" spc="40" dirty="0">
                <a:latin typeface="Cambria"/>
                <a:cs typeface="Cambria"/>
              </a:rPr>
              <a:t>should </a:t>
            </a:r>
            <a:r>
              <a:rPr sz="1900" spc="160" dirty="0">
                <a:latin typeface="Cambria"/>
                <a:cs typeface="Cambria"/>
              </a:rPr>
              <a:t>be</a:t>
            </a:r>
            <a:r>
              <a:rPr sz="1900" spc="9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provision</a:t>
            </a:r>
            <a:r>
              <a:rPr sz="1900" spc="9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for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dental</a:t>
            </a:r>
            <a:r>
              <a:rPr sz="1900" spc="90" dirty="0">
                <a:latin typeface="Cambria"/>
                <a:cs typeface="Cambria"/>
              </a:rPr>
              <a:t> </a:t>
            </a:r>
            <a:r>
              <a:rPr sz="1900" spc="45" dirty="0">
                <a:latin typeface="Cambria"/>
                <a:cs typeface="Cambria"/>
              </a:rPr>
              <a:t>examination</a:t>
            </a:r>
            <a:r>
              <a:rPr sz="1900" spc="114" dirty="0">
                <a:latin typeface="Cambria"/>
                <a:cs typeface="Cambria"/>
              </a:rPr>
              <a:t> </a:t>
            </a:r>
            <a:r>
              <a:rPr sz="1900" spc="90" dirty="0">
                <a:latin typeface="Cambria"/>
                <a:cs typeface="Cambria"/>
              </a:rPr>
              <a:t>once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in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spc="70" dirty="0">
                <a:latin typeface="Cambria"/>
                <a:cs typeface="Cambria"/>
              </a:rPr>
              <a:t>a</a:t>
            </a:r>
            <a:r>
              <a:rPr sz="1900" spc="120" dirty="0">
                <a:latin typeface="Cambria"/>
                <a:cs typeface="Cambria"/>
              </a:rPr>
              <a:t> </a:t>
            </a:r>
            <a:r>
              <a:rPr sz="1900" spc="45" dirty="0">
                <a:latin typeface="Cambria"/>
                <a:cs typeface="Cambria"/>
              </a:rPr>
              <a:t>year.</a:t>
            </a:r>
            <a:endParaRPr sz="19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1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831215" algn="l"/>
              </a:tabLst>
            </a:pPr>
            <a:r>
              <a:rPr sz="1900" b="1" spc="-25" dirty="0">
                <a:latin typeface="Cambria"/>
                <a:cs typeface="Cambria"/>
              </a:rPr>
              <a:t>9)</a:t>
            </a:r>
            <a:r>
              <a:rPr sz="1900" b="1" dirty="0">
                <a:latin typeface="Cambria"/>
                <a:cs typeface="Cambria"/>
              </a:rPr>
              <a:t>	</a:t>
            </a:r>
            <a:r>
              <a:rPr sz="1900" b="1" spc="85" dirty="0">
                <a:latin typeface="Cambria"/>
                <a:cs typeface="Cambria"/>
              </a:rPr>
              <a:t>Eye</a:t>
            </a:r>
            <a:r>
              <a:rPr sz="1900" b="1" spc="155" dirty="0">
                <a:latin typeface="Cambria"/>
                <a:cs typeface="Cambria"/>
              </a:rPr>
              <a:t> </a:t>
            </a:r>
            <a:r>
              <a:rPr sz="1900" b="1" dirty="0">
                <a:latin typeface="Cambria"/>
                <a:cs typeface="Cambria"/>
              </a:rPr>
              <a:t>Health</a:t>
            </a:r>
            <a:r>
              <a:rPr sz="1900" b="1" spc="165" dirty="0">
                <a:latin typeface="Cambria"/>
                <a:cs typeface="Cambria"/>
              </a:rPr>
              <a:t> </a:t>
            </a:r>
            <a:r>
              <a:rPr sz="1900" b="1" spc="85" dirty="0">
                <a:latin typeface="Cambria"/>
                <a:cs typeface="Cambria"/>
              </a:rPr>
              <a:t>Services</a:t>
            </a:r>
            <a:r>
              <a:rPr sz="1900" b="1" spc="165" dirty="0">
                <a:latin typeface="Cambria"/>
                <a:cs typeface="Cambria"/>
              </a:rPr>
              <a:t> </a:t>
            </a:r>
            <a:r>
              <a:rPr sz="1900" b="1" spc="-50" dirty="0">
                <a:latin typeface="Cambria"/>
                <a:cs typeface="Cambria"/>
              </a:rPr>
              <a:t>-</a:t>
            </a:r>
            <a:endParaRPr sz="19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20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dirty="0">
                <a:latin typeface="Cambria"/>
                <a:cs typeface="Cambria"/>
              </a:rPr>
              <a:t>In</a:t>
            </a:r>
            <a:r>
              <a:rPr sz="1900" spc="85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school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spc="95" dirty="0">
                <a:latin typeface="Cambria"/>
                <a:cs typeface="Cambria"/>
              </a:rPr>
              <a:t>basic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eye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health</a:t>
            </a:r>
            <a:r>
              <a:rPr sz="1900" spc="95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services</a:t>
            </a:r>
            <a:r>
              <a:rPr sz="1900" spc="95" dirty="0">
                <a:latin typeface="Cambria"/>
                <a:cs typeface="Cambria"/>
              </a:rPr>
              <a:t> </a:t>
            </a:r>
            <a:r>
              <a:rPr sz="1900" spc="50" dirty="0">
                <a:latin typeface="Cambria"/>
                <a:cs typeface="Cambria"/>
              </a:rPr>
              <a:t>should</a:t>
            </a:r>
            <a:r>
              <a:rPr sz="1900" spc="105" dirty="0">
                <a:latin typeface="Cambria"/>
                <a:cs typeface="Cambria"/>
              </a:rPr>
              <a:t> </a:t>
            </a:r>
            <a:r>
              <a:rPr sz="1900" spc="160" dirty="0">
                <a:latin typeface="Cambria"/>
                <a:cs typeface="Cambria"/>
              </a:rPr>
              <a:t>be</a:t>
            </a:r>
            <a:r>
              <a:rPr sz="1900" spc="95" dirty="0">
                <a:latin typeface="Cambria"/>
                <a:cs typeface="Cambria"/>
              </a:rPr>
              <a:t> </a:t>
            </a:r>
            <a:r>
              <a:rPr sz="1900" spc="70" dirty="0">
                <a:latin typeface="Cambria"/>
                <a:cs typeface="Cambria"/>
              </a:rPr>
              <a:t>provided </a:t>
            </a:r>
            <a:r>
              <a:rPr sz="1900" dirty="0">
                <a:latin typeface="Cambria"/>
                <a:cs typeface="Cambria"/>
              </a:rPr>
              <a:t>in</a:t>
            </a:r>
            <a:r>
              <a:rPr sz="1900" spc="95" dirty="0">
                <a:latin typeface="Cambria"/>
                <a:cs typeface="Cambria"/>
              </a:rPr>
              <a:t> </a:t>
            </a:r>
            <a:r>
              <a:rPr sz="1900" spc="70" dirty="0">
                <a:latin typeface="Cambria"/>
                <a:cs typeface="Cambria"/>
              </a:rPr>
              <a:t>school.</a:t>
            </a:r>
            <a:endParaRPr sz="19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1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spc="65" dirty="0">
                <a:latin typeface="Cambria"/>
                <a:cs typeface="Cambria"/>
              </a:rPr>
              <a:t>School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spc="50" dirty="0">
                <a:latin typeface="Cambria"/>
                <a:cs typeface="Cambria"/>
              </a:rPr>
              <a:t>should</a:t>
            </a:r>
            <a:r>
              <a:rPr sz="1900" spc="120" dirty="0">
                <a:latin typeface="Cambria"/>
                <a:cs typeface="Cambria"/>
              </a:rPr>
              <a:t> </a:t>
            </a:r>
            <a:r>
              <a:rPr sz="1900" spc="160" dirty="0">
                <a:latin typeface="Cambria"/>
                <a:cs typeface="Cambria"/>
              </a:rPr>
              <a:t>be</a:t>
            </a:r>
            <a:r>
              <a:rPr sz="1900" spc="114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responsible</a:t>
            </a:r>
            <a:r>
              <a:rPr sz="1900" spc="12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for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early</a:t>
            </a:r>
            <a:r>
              <a:rPr sz="1900" spc="114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detection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of</a:t>
            </a:r>
            <a:r>
              <a:rPr sz="1900" spc="114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refractive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spc="45" dirty="0">
                <a:latin typeface="Cambria"/>
                <a:cs typeface="Cambria"/>
              </a:rPr>
              <a:t>errors.</a:t>
            </a:r>
            <a:endParaRPr sz="1900">
              <a:latin typeface="Cambria"/>
              <a:cs typeface="Cambria"/>
            </a:endParaRPr>
          </a:p>
          <a:p>
            <a:pPr marL="194945" marR="5080" indent="-182880">
              <a:lnSpc>
                <a:spcPct val="70000"/>
              </a:lnSpc>
              <a:spcBef>
                <a:spcPts val="1200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dirty="0">
                <a:latin typeface="Cambria"/>
                <a:cs typeface="Cambria"/>
              </a:rPr>
              <a:t>Treatment</a:t>
            </a:r>
            <a:r>
              <a:rPr sz="1900" spc="15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of</a:t>
            </a:r>
            <a:r>
              <a:rPr sz="1900" spc="17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squires</a:t>
            </a:r>
            <a:r>
              <a:rPr sz="1900" spc="204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&amp;</a:t>
            </a:r>
            <a:r>
              <a:rPr sz="1900" spc="175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detection</a:t>
            </a:r>
            <a:r>
              <a:rPr sz="1900" spc="16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&amp;</a:t>
            </a:r>
            <a:r>
              <a:rPr sz="1900" spc="7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Treatment</a:t>
            </a:r>
            <a:r>
              <a:rPr sz="1900" spc="17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of</a:t>
            </a:r>
            <a:r>
              <a:rPr sz="1900" spc="175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eye</a:t>
            </a:r>
            <a:r>
              <a:rPr sz="1900" spc="17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infection</a:t>
            </a:r>
            <a:r>
              <a:rPr sz="1900" spc="155" dirty="0">
                <a:latin typeface="Cambria"/>
                <a:cs typeface="Cambria"/>
              </a:rPr>
              <a:t> </a:t>
            </a:r>
            <a:r>
              <a:rPr sz="1900" spc="160" dirty="0">
                <a:latin typeface="Cambria"/>
                <a:cs typeface="Cambria"/>
              </a:rPr>
              <a:t>.</a:t>
            </a:r>
            <a:r>
              <a:rPr sz="1900" spc="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Administration</a:t>
            </a:r>
            <a:r>
              <a:rPr sz="1900" spc="18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of</a:t>
            </a:r>
            <a:r>
              <a:rPr sz="1900" spc="-25" dirty="0">
                <a:latin typeface="Cambria"/>
                <a:cs typeface="Cambria"/>
              </a:rPr>
              <a:t> </a:t>
            </a:r>
            <a:r>
              <a:rPr sz="1900" spc="45" dirty="0">
                <a:latin typeface="Cambria"/>
                <a:cs typeface="Cambria"/>
              </a:rPr>
              <a:t>Vitamin</a:t>
            </a:r>
            <a:r>
              <a:rPr sz="1900" spc="195" dirty="0">
                <a:latin typeface="Cambria"/>
                <a:cs typeface="Cambria"/>
              </a:rPr>
              <a:t> </a:t>
            </a:r>
            <a:r>
              <a:rPr sz="1900" spc="130" dirty="0">
                <a:latin typeface="Cambria"/>
                <a:cs typeface="Cambria"/>
              </a:rPr>
              <a:t>A</a:t>
            </a:r>
            <a:r>
              <a:rPr sz="1900" spc="175" dirty="0">
                <a:latin typeface="Cambria"/>
                <a:cs typeface="Cambria"/>
              </a:rPr>
              <a:t> </a:t>
            </a:r>
            <a:r>
              <a:rPr sz="1900" spc="-25" dirty="0">
                <a:latin typeface="Cambria"/>
                <a:cs typeface="Cambria"/>
              </a:rPr>
              <a:t>to </a:t>
            </a:r>
            <a:r>
              <a:rPr sz="1900" spc="55" dirty="0">
                <a:latin typeface="Cambria"/>
                <a:cs typeface="Cambria"/>
              </a:rPr>
              <a:t>children</a:t>
            </a:r>
            <a:r>
              <a:rPr sz="1900" spc="4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at</a:t>
            </a:r>
            <a:r>
              <a:rPr sz="1900" spc="85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risk.</a:t>
            </a:r>
            <a:endParaRPr sz="19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1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b="1" spc="-90" dirty="0">
                <a:latin typeface="Cambria"/>
                <a:cs typeface="Cambria"/>
              </a:rPr>
              <a:t>10)</a:t>
            </a:r>
            <a:r>
              <a:rPr sz="1900" b="1" spc="135" dirty="0">
                <a:latin typeface="Cambria"/>
                <a:cs typeface="Cambria"/>
              </a:rPr>
              <a:t> </a:t>
            </a:r>
            <a:r>
              <a:rPr sz="1900" b="1" dirty="0">
                <a:latin typeface="Cambria"/>
                <a:cs typeface="Cambria"/>
              </a:rPr>
              <a:t>Health</a:t>
            </a:r>
            <a:r>
              <a:rPr sz="1900" b="1" spc="150" dirty="0">
                <a:latin typeface="Cambria"/>
                <a:cs typeface="Cambria"/>
              </a:rPr>
              <a:t> </a:t>
            </a:r>
            <a:r>
              <a:rPr sz="1900" b="1" spc="55" dirty="0">
                <a:latin typeface="Cambria"/>
                <a:cs typeface="Cambria"/>
              </a:rPr>
              <a:t>Education</a:t>
            </a:r>
            <a:r>
              <a:rPr sz="1900" b="1" spc="185" dirty="0">
                <a:latin typeface="Cambria"/>
                <a:cs typeface="Cambria"/>
              </a:rPr>
              <a:t> </a:t>
            </a:r>
            <a:r>
              <a:rPr sz="1900" spc="-50" dirty="0">
                <a:latin typeface="Cambria"/>
                <a:cs typeface="Cambria"/>
              </a:rPr>
              <a:t>–</a:t>
            </a:r>
            <a:endParaRPr sz="19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20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dirty="0">
                <a:latin typeface="Cambria"/>
                <a:cs typeface="Cambria"/>
              </a:rPr>
              <a:t>Most</a:t>
            </a:r>
            <a:r>
              <a:rPr sz="1900" spc="19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important</a:t>
            </a:r>
            <a:r>
              <a:rPr sz="1900" spc="180" dirty="0">
                <a:latin typeface="Cambria"/>
                <a:cs typeface="Cambria"/>
              </a:rPr>
              <a:t> </a:t>
            </a:r>
            <a:r>
              <a:rPr sz="1900" spc="70" dirty="0">
                <a:latin typeface="Cambria"/>
                <a:cs typeface="Cambria"/>
              </a:rPr>
              <a:t>element</a:t>
            </a:r>
            <a:r>
              <a:rPr sz="1900" spc="16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of</a:t>
            </a:r>
            <a:r>
              <a:rPr sz="1900" spc="185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school</a:t>
            </a:r>
            <a:r>
              <a:rPr sz="1900" spc="18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health</a:t>
            </a:r>
            <a:r>
              <a:rPr sz="1900" spc="165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programs.</a:t>
            </a:r>
            <a:endParaRPr sz="19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1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spc="55" dirty="0">
                <a:latin typeface="Cambria"/>
                <a:cs typeface="Cambria"/>
              </a:rPr>
              <a:t>The</a:t>
            </a:r>
            <a:r>
              <a:rPr sz="1900" spc="95" dirty="0">
                <a:latin typeface="Cambria"/>
                <a:cs typeface="Cambria"/>
              </a:rPr>
              <a:t> </a:t>
            </a:r>
            <a:r>
              <a:rPr sz="1900" spc="100" dirty="0">
                <a:latin typeface="Cambria"/>
                <a:cs typeface="Cambria"/>
              </a:rPr>
              <a:t>goal</a:t>
            </a:r>
            <a:r>
              <a:rPr sz="1900" spc="9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is</a:t>
            </a:r>
            <a:r>
              <a:rPr sz="1900" spc="10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to</a:t>
            </a:r>
            <a:r>
              <a:rPr sz="1900" spc="120" dirty="0">
                <a:latin typeface="Cambria"/>
                <a:cs typeface="Cambria"/>
              </a:rPr>
              <a:t> </a:t>
            </a:r>
            <a:r>
              <a:rPr sz="1900" spc="95" dirty="0">
                <a:latin typeface="Cambria"/>
                <a:cs typeface="Cambria"/>
              </a:rPr>
              <a:t>bring</a:t>
            </a:r>
            <a:r>
              <a:rPr sz="1900" spc="90" dirty="0">
                <a:latin typeface="Cambria"/>
                <a:cs typeface="Cambria"/>
              </a:rPr>
              <a:t> </a:t>
            </a:r>
            <a:r>
              <a:rPr sz="1900" spc="50" dirty="0">
                <a:latin typeface="Cambria"/>
                <a:cs typeface="Cambria"/>
              </a:rPr>
              <a:t>about</a:t>
            </a:r>
            <a:r>
              <a:rPr sz="1900" spc="130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desirable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charges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in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health</a:t>
            </a:r>
            <a:r>
              <a:rPr sz="1900" spc="105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knowledge </a:t>
            </a:r>
            <a:r>
              <a:rPr sz="1900" dirty="0">
                <a:latin typeface="Cambria"/>
                <a:cs typeface="Cambria"/>
              </a:rPr>
              <a:t>in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attitude</a:t>
            </a:r>
            <a:r>
              <a:rPr sz="1900" spc="105" dirty="0">
                <a:latin typeface="Cambria"/>
                <a:cs typeface="Cambria"/>
              </a:rPr>
              <a:t> </a:t>
            </a:r>
            <a:r>
              <a:rPr sz="1900" spc="75" dirty="0">
                <a:latin typeface="Cambria"/>
                <a:cs typeface="Cambria"/>
              </a:rPr>
              <a:t>and</a:t>
            </a:r>
            <a:r>
              <a:rPr sz="1900" spc="114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practice.</a:t>
            </a:r>
            <a:endParaRPr sz="19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1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dirty="0">
                <a:latin typeface="Cambria"/>
                <a:cs typeface="Cambria"/>
              </a:rPr>
              <a:t>Health</a:t>
            </a:r>
            <a:r>
              <a:rPr sz="1900" spc="125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education</a:t>
            </a:r>
            <a:r>
              <a:rPr sz="1900" spc="14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in</a:t>
            </a:r>
            <a:r>
              <a:rPr sz="1900" spc="140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schools</a:t>
            </a:r>
            <a:r>
              <a:rPr sz="1900" spc="13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attitude</a:t>
            </a:r>
            <a:r>
              <a:rPr sz="1900" spc="15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&amp;</a:t>
            </a:r>
            <a:r>
              <a:rPr sz="1900" spc="135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practice.</a:t>
            </a:r>
            <a:endParaRPr sz="19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15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</a:tabLst>
            </a:pPr>
            <a:r>
              <a:rPr sz="1900" dirty="0">
                <a:latin typeface="Cambria"/>
                <a:cs typeface="Cambria"/>
              </a:rPr>
              <a:t>Health</a:t>
            </a:r>
            <a:r>
              <a:rPr sz="1900" spc="155" dirty="0">
                <a:latin typeface="Cambria"/>
                <a:cs typeface="Cambria"/>
              </a:rPr>
              <a:t> </a:t>
            </a:r>
            <a:r>
              <a:rPr sz="1900" spc="50" dirty="0">
                <a:latin typeface="Cambria"/>
                <a:cs typeface="Cambria"/>
              </a:rPr>
              <a:t>Education</a:t>
            </a:r>
            <a:r>
              <a:rPr sz="1900" spc="18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in</a:t>
            </a:r>
            <a:r>
              <a:rPr sz="1900" spc="170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school</a:t>
            </a:r>
            <a:r>
              <a:rPr sz="1900" spc="175" dirty="0">
                <a:latin typeface="Cambria"/>
                <a:cs typeface="Cambria"/>
              </a:rPr>
              <a:t> </a:t>
            </a:r>
            <a:r>
              <a:rPr sz="1900" spc="50" dirty="0">
                <a:latin typeface="Cambria"/>
                <a:cs typeface="Cambria"/>
              </a:rPr>
              <a:t>should</a:t>
            </a:r>
            <a:r>
              <a:rPr sz="1900" spc="175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cover</a:t>
            </a:r>
            <a:r>
              <a:rPr sz="1900" spc="15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the</a:t>
            </a:r>
            <a:r>
              <a:rPr sz="1900" spc="17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following</a:t>
            </a:r>
            <a:r>
              <a:rPr sz="1900" spc="130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area.</a:t>
            </a:r>
            <a:endParaRPr sz="19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520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796290" algn="l"/>
              </a:tabLst>
            </a:pPr>
            <a:r>
              <a:rPr sz="1900" spc="35" dirty="0">
                <a:latin typeface="Cambria"/>
                <a:cs typeface="Cambria"/>
              </a:rPr>
              <a:t>1.</a:t>
            </a:r>
            <a:r>
              <a:rPr sz="1900" dirty="0">
                <a:latin typeface="Cambria"/>
                <a:cs typeface="Cambria"/>
              </a:rPr>
              <a:t>	Personal</a:t>
            </a:r>
            <a:r>
              <a:rPr sz="1900" spc="135" dirty="0">
                <a:latin typeface="Cambria"/>
                <a:cs typeface="Cambria"/>
              </a:rPr>
              <a:t> </a:t>
            </a:r>
            <a:r>
              <a:rPr sz="1900" spc="100" dirty="0">
                <a:latin typeface="Cambria"/>
                <a:cs typeface="Cambria"/>
              </a:rPr>
              <a:t>Hygiene</a:t>
            </a:r>
            <a:r>
              <a:rPr sz="1900" spc="17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-</a:t>
            </a:r>
            <a:r>
              <a:rPr sz="1900" spc="150" dirty="0">
                <a:latin typeface="Cambria"/>
                <a:cs typeface="Cambria"/>
              </a:rPr>
              <a:t> </a:t>
            </a:r>
            <a:r>
              <a:rPr sz="1900" spc="100" dirty="0">
                <a:latin typeface="Cambria"/>
                <a:cs typeface="Cambria"/>
              </a:rPr>
              <a:t>Hygiene</a:t>
            </a:r>
            <a:r>
              <a:rPr sz="1900" spc="15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of</a:t>
            </a:r>
            <a:r>
              <a:rPr sz="1900" spc="145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skin,</a:t>
            </a:r>
            <a:r>
              <a:rPr sz="1900" spc="-4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hair,</a:t>
            </a:r>
            <a:r>
              <a:rPr sz="1900" spc="-50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teeth,</a:t>
            </a:r>
            <a:r>
              <a:rPr sz="1900" spc="-55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clothing,</a:t>
            </a:r>
            <a:r>
              <a:rPr sz="1900" spc="-65" dirty="0">
                <a:latin typeface="Cambria"/>
                <a:cs typeface="Cambria"/>
              </a:rPr>
              <a:t> </a:t>
            </a:r>
            <a:r>
              <a:rPr sz="1900" spc="35" dirty="0">
                <a:latin typeface="Cambria"/>
                <a:cs typeface="Cambria"/>
              </a:rPr>
              <a:t>posture.</a:t>
            </a:r>
            <a:endParaRPr sz="1900">
              <a:latin typeface="Cambria"/>
              <a:cs typeface="Cambria"/>
            </a:endParaRPr>
          </a:p>
          <a:p>
            <a:pPr marL="194945" marR="86995" indent="-182880">
              <a:lnSpc>
                <a:spcPct val="70000"/>
              </a:lnSpc>
              <a:spcBef>
                <a:spcPts val="1200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796290" algn="l"/>
              </a:tabLst>
            </a:pPr>
            <a:r>
              <a:rPr sz="1900" spc="35" dirty="0">
                <a:latin typeface="Cambria"/>
                <a:cs typeface="Cambria"/>
              </a:rPr>
              <a:t>2.</a:t>
            </a:r>
            <a:r>
              <a:rPr sz="1900" dirty="0">
                <a:latin typeface="Cambria"/>
                <a:cs typeface="Cambria"/>
              </a:rPr>
              <a:t>	</a:t>
            </a:r>
            <a:r>
              <a:rPr sz="1900" spc="10" dirty="0">
                <a:latin typeface="Cambria"/>
                <a:cs typeface="Cambria"/>
              </a:rPr>
              <a:t>Environmental</a:t>
            </a:r>
            <a:r>
              <a:rPr sz="1900" spc="110" dirty="0">
                <a:latin typeface="Cambria"/>
                <a:cs typeface="Cambria"/>
              </a:rPr>
              <a:t> </a:t>
            </a:r>
            <a:r>
              <a:rPr sz="1900" spc="100" dirty="0">
                <a:latin typeface="Cambria"/>
                <a:cs typeface="Cambria"/>
              </a:rPr>
              <a:t>Hygiene</a:t>
            </a:r>
            <a:r>
              <a:rPr sz="1900" spc="170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-</a:t>
            </a:r>
            <a:r>
              <a:rPr sz="1900" spc="150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Encourage</a:t>
            </a:r>
            <a:r>
              <a:rPr sz="1900" spc="150" dirty="0">
                <a:latin typeface="Cambria"/>
                <a:cs typeface="Cambria"/>
              </a:rPr>
              <a:t> </a:t>
            </a:r>
            <a:r>
              <a:rPr sz="1900" spc="65" dirty="0">
                <a:latin typeface="Cambria"/>
                <a:cs typeface="Cambria"/>
              </a:rPr>
              <a:t>young</a:t>
            </a:r>
            <a:r>
              <a:rPr sz="1900" spc="155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population</a:t>
            </a:r>
            <a:r>
              <a:rPr sz="1900" spc="150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to</a:t>
            </a:r>
            <a:r>
              <a:rPr sz="1900" spc="145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take</a:t>
            </a:r>
            <a:r>
              <a:rPr sz="1900" spc="145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part</a:t>
            </a:r>
            <a:r>
              <a:rPr sz="1900" spc="155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in</a:t>
            </a:r>
            <a:r>
              <a:rPr sz="1900" spc="145" dirty="0">
                <a:latin typeface="Cambria"/>
                <a:cs typeface="Cambria"/>
              </a:rPr>
              <a:t> </a:t>
            </a:r>
            <a:r>
              <a:rPr sz="1900" spc="45" dirty="0">
                <a:latin typeface="Cambria"/>
                <a:cs typeface="Cambria"/>
              </a:rPr>
              <a:t>healthy</a:t>
            </a:r>
            <a:r>
              <a:rPr sz="1900" spc="145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activities </a:t>
            </a:r>
            <a:r>
              <a:rPr sz="1900" dirty="0">
                <a:latin typeface="Cambria"/>
                <a:cs typeface="Cambria"/>
              </a:rPr>
              <a:t>&amp;</a:t>
            </a:r>
            <a:r>
              <a:rPr sz="1900" spc="180" dirty="0">
                <a:latin typeface="Cambria"/>
                <a:cs typeface="Cambria"/>
              </a:rPr>
              <a:t> </a:t>
            </a:r>
            <a:r>
              <a:rPr sz="1900" spc="110" dirty="0">
                <a:latin typeface="Cambria"/>
                <a:cs typeface="Cambria"/>
              </a:rPr>
              <a:t>keep</a:t>
            </a:r>
            <a:r>
              <a:rPr sz="1900" spc="18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the</a:t>
            </a:r>
            <a:r>
              <a:rPr sz="1900" spc="16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environment</a:t>
            </a:r>
            <a:r>
              <a:rPr sz="1900" spc="150" dirty="0">
                <a:latin typeface="Cambria"/>
                <a:cs typeface="Cambria"/>
              </a:rPr>
              <a:t> </a:t>
            </a:r>
            <a:r>
              <a:rPr sz="1900" spc="85" dirty="0">
                <a:latin typeface="Cambria"/>
                <a:cs typeface="Cambria"/>
              </a:rPr>
              <a:t>clean.</a:t>
            </a:r>
            <a:endParaRPr sz="1900">
              <a:latin typeface="Cambria"/>
              <a:cs typeface="Cambria"/>
            </a:endParaRPr>
          </a:p>
          <a:p>
            <a:pPr marL="194945" marR="654685" indent="-182880">
              <a:lnSpc>
                <a:spcPct val="70000"/>
              </a:lnSpc>
              <a:spcBef>
                <a:spcPts val="1200"/>
              </a:spcBef>
              <a:buClr>
                <a:srgbClr val="306885"/>
              </a:buClr>
              <a:buSzPct val="84210"/>
              <a:buFont typeface="Wingdings"/>
              <a:buChar char=""/>
              <a:tabLst>
                <a:tab pos="194945" algn="l"/>
                <a:tab pos="5057775" algn="l"/>
              </a:tabLst>
            </a:pPr>
            <a:r>
              <a:rPr sz="1900" dirty="0">
                <a:latin typeface="Cambria"/>
                <a:cs typeface="Cambria"/>
              </a:rPr>
              <a:t>Participate</a:t>
            </a:r>
            <a:r>
              <a:rPr sz="1900" spc="31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in</a:t>
            </a:r>
            <a:r>
              <a:rPr sz="1900" spc="330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community</a:t>
            </a:r>
            <a:r>
              <a:rPr sz="1900" spc="35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action</a:t>
            </a:r>
            <a:r>
              <a:rPr sz="1900" spc="350" dirty="0">
                <a:latin typeface="Cambria"/>
                <a:cs typeface="Cambria"/>
              </a:rPr>
              <a:t> </a:t>
            </a:r>
            <a:r>
              <a:rPr sz="1900" spc="50" dirty="0">
                <a:latin typeface="Cambria"/>
                <a:cs typeface="Cambria"/>
              </a:rPr>
              <a:t>programs</a:t>
            </a:r>
            <a:r>
              <a:rPr sz="1900" dirty="0">
                <a:latin typeface="Cambria"/>
                <a:cs typeface="Cambria"/>
              </a:rPr>
              <a:t>	</a:t>
            </a:r>
            <a:r>
              <a:rPr sz="1900" spc="155" dirty="0">
                <a:latin typeface="Cambria"/>
                <a:cs typeface="Cambria"/>
              </a:rPr>
              <a:t>e.g.</a:t>
            </a:r>
            <a:r>
              <a:rPr sz="1900" spc="-220" dirty="0">
                <a:latin typeface="Cambria"/>
                <a:cs typeface="Cambria"/>
              </a:rPr>
              <a:t> </a:t>
            </a:r>
            <a:r>
              <a:rPr sz="1900" spc="50" dirty="0">
                <a:latin typeface="Cambria"/>
                <a:cs typeface="Cambria"/>
              </a:rPr>
              <a:t>Vaccination,</a:t>
            </a:r>
            <a:r>
              <a:rPr sz="1900" spc="-5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fly</a:t>
            </a:r>
            <a:r>
              <a:rPr sz="1900" spc="204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control,</a:t>
            </a:r>
            <a:r>
              <a:rPr sz="1900" spc="-25" dirty="0">
                <a:latin typeface="Cambria"/>
                <a:cs typeface="Cambria"/>
              </a:rPr>
              <a:t> </a:t>
            </a:r>
            <a:r>
              <a:rPr sz="1900" spc="80" dirty="0">
                <a:latin typeface="Cambria"/>
                <a:cs typeface="Cambria"/>
              </a:rPr>
              <a:t>campaigns </a:t>
            </a:r>
            <a:r>
              <a:rPr sz="1900" spc="10" dirty="0">
                <a:latin typeface="Cambria"/>
                <a:cs typeface="Cambria"/>
              </a:rPr>
              <a:t>construction</a:t>
            </a:r>
            <a:r>
              <a:rPr sz="1900" spc="200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of</a:t>
            </a:r>
            <a:r>
              <a:rPr sz="1900" spc="204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sanitary</a:t>
            </a:r>
            <a:r>
              <a:rPr sz="1900" spc="225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well</a:t>
            </a:r>
            <a:r>
              <a:rPr sz="1900" spc="200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&amp;</a:t>
            </a:r>
            <a:r>
              <a:rPr sz="1900" spc="204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latrines</a:t>
            </a:r>
            <a:r>
              <a:rPr sz="1900" spc="190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are</a:t>
            </a:r>
            <a:r>
              <a:rPr sz="1900" spc="210" dirty="0">
                <a:latin typeface="Cambria"/>
                <a:cs typeface="Cambria"/>
              </a:rPr>
              <a:t> </a:t>
            </a:r>
            <a:r>
              <a:rPr sz="1900" spc="114" dirty="0">
                <a:latin typeface="Cambria"/>
                <a:cs typeface="Cambria"/>
              </a:rPr>
              <a:t>excelled</a:t>
            </a:r>
            <a:r>
              <a:rPr sz="1900" spc="204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opportunities</a:t>
            </a:r>
            <a:r>
              <a:rPr sz="1900" spc="190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for</a:t>
            </a:r>
            <a:r>
              <a:rPr sz="1900" spc="204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health</a:t>
            </a:r>
            <a:r>
              <a:rPr sz="1900" spc="190" dirty="0">
                <a:latin typeface="Cambria"/>
                <a:cs typeface="Cambria"/>
              </a:rPr>
              <a:t> </a:t>
            </a:r>
            <a:r>
              <a:rPr sz="1900" spc="60" dirty="0">
                <a:latin typeface="Cambria"/>
                <a:cs typeface="Cambria"/>
              </a:rPr>
              <a:t>education.</a:t>
            </a:r>
            <a:endParaRPr sz="1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8892" y="647467"/>
            <a:ext cx="9869805" cy="5878830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15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  <a:tab pos="997585" algn="l"/>
              </a:tabLst>
            </a:pPr>
            <a:r>
              <a:rPr sz="2400" b="1" spc="-25" dirty="0">
                <a:latin typeface="Cambria"/>
                <a:cs typeface="Cambria"/>
              </a:rPr>
              <a:t>11.</a:t>
            </a:r>
            <a:r>
              <a:rPr sz="2400" b="1" dirty="0">
                <a:latin typeface="Cambria"/>
                <a:cs typeface="Cambria"/>
              </a:rPr>
              <a:t>	</a:t>
            </a:r>
            <a:r>
              <a:rPr sz="2400" b="1" spc="75" dirty="0">
                <a:latin typeface="Cambria"/>
                <a:cs typeface="Cambria"/>
              </a:rPr>
              <a:t>Education</a:t>
            </a:r>
            <a:r>
              <a:rPr sz="2400" b="1" spc="80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of</a:t>
            </a:r>
            <a:r>
              <a:rPr sz="2400" b="1" spc="114" dirty="0">
                <a:latin typeface="Cambria"/>
                <a:cs typeface="Cambria"/>
              </a:rPr>
              <a:t> </a:t>
            </a:r>
            <a:r>
              <a:rPr sz="2400" b="1" spc="85" dirty="0">
                <a:latin typeface="Cambria"/>
                <a:cs typeface="Cambria"/>
              </a:rPr>
              <a:t>Handicapped</a:t>
            </a:r>
            <a:r>
              <a:rPr sz="2400" b="1" spc="80" dirty="0">
                <a:latin typeface="Cambria"/>
                <a:cs typeface="Cambria"/>
              </a:rPr>
              <a:t> </a:t>
            </a:r>
            <a:r>
              <a:rPr sz="2400" b="1" spc="114" dirty="0">
                <a:latin typeface="Cambria"/>
                <a:cs typeface="Cambria"/>
              </a:rPr>
              <a:t>Children</a:t>
            </a:r>
            <a:r>
              <a:rPr sz="2400" b="1" spc="120" dirty="0">
                <a:latin typeface="Cambria"/>
                <a:cs typeface="Cambria"/>
              </a:rPr>
              <a:t> </a:t>
            </a:r>
            <a:r>
              <a:rPr sz="2400" b="1" spc="-50" dirty="0">
                <a:latin typeface="Cambria"/>
                <a:cs typeface="Cambria"/>
              </a:rPr>
              <a:t>-</a:t>
            </a:r>
            <a:endParaRPr sz="2400">
              <a:latin typeface="Cambria"/>
              <a:cs typeface="Cambria"/>
            </a:endParaRPr>
          </a:p>
          <a:p>
            <a:pPr marL="194945" marR="5080" indent="-182880">
              <a:lnSpc>
                <a:spcPct val="90000"/>
              </a:lnSpc>
              <a:spcBef>
                <a:spcPts val="1200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spc="70" dirty="0">
                <a:latin typeface="Cambria"/>
                <a:cs typeface="Cambria"/>
              </a:rPr>
              <a:t>The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125" dirty="0">
                <a:latin typeface="Cambria"/>
                <a:cs typeface="Cambria"/>
              </a:rPr>
              <a:t>goal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is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assist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14" dirty="0">
                <a:latin typeface="Cambria"/>
                <a:cs typeface="Cambria"/>
              </a:rPr>
              <a:t> handicapped </a:t>
            </a:r>
            <a:r>
              <a:rPr sz="2400" spc="85" dirty="0">
                <a:latin typeface="Cambria"/>
                <a:cs typeface="Cambria"/>
              </a:rPr>
              <a:t>child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&amp;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his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family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so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that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the </a:t>
            </a:r>
            <a:r>
              <a:rPr sz="2400" spc="85" dirty="0">
                <a:latin typeface="Cambria"/>
                <a:cs typeface="Cambria"/>
              </a:rPr>
              <a:t>child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will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125" dirty="0">
                <a:latin typeface="Cambria"/>
                <a:cs typeface="Cambria"/>
              </a:rPr>
              <a:t>able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75" dirty="0">
                <a:latin typeface="Cambria"/>
                <a:cs typeface="Cambria"/>
              </a:rPr>
              <a:t>reach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his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maximum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potential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114" dirty="0">
                <a:latin typeface="Cambria"/>
                <a:cs typeface="Cambria"/>
              </a:rPr>
              <a:t>lead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a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normal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life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as </a:t>
            </a:r>
            <a:r>
              <a:rPr sz="2400" spc="100" dirty="0">
                <a:latin typeface="Cambria"/>
                <a:cs typeface="Cambria"/>
              </a:rPr>
              <a:t>possible</a:t>
            </a:r>
            <a:r>
              <a:rPr sz="2400" spc="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155" dirty="0">
                <a:latin typeface="Cambria"/>
                <a:cs typeface="Cambria"/>
              </a:rPr>
              <a:t>become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75" dirty="0">
                <a:latin typeface="Cambria"/>
                <a:cs typeface="Cambria"/>
              </a:rPr>
              <a:t>as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95" dirty="0">
                <a:latin typeface="Cambria"/>
                <a:cs typeface="Cambria"/>
              </a:rPr>
              <a:t>independent</a:t>
            </a:r>
            <a:r>
              <a:rPr sz="2400" spc="55" dirty="0">
                <a:latin typeface="Cambria"/>
                <a:cs typeface="Cambria"/>
              </a:rPr>
              <a:t> </a:t>
            </a:r>
            <a:r>
              <a:rPr sz="2400" spc="75" dirty="0">
                <a:latin typeface="Cambria"/>
                <a:cs typeface="Cambria"/>
              </a:rPr>
              <a:t>as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possible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&amp;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155" dirty="0">
                <a:latin typeface="Cambria"/>
                <a:cs typeface="Cambria"/>
              </a:rPr>
              <a:t>become</a:t>
            </a:r>
            <a:r>
              <a:rPr sz="2400" spc="60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a </a:t>
            </a:r>
            <a:r>
              <a:rPr sz="2400" spc="60" dirty="0">
                <a:latin typeface="Cambria"/>
                <a:cs typeface="Cambria"/>
              </a:rPr>
              <a:t>productive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&amp;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self</a:t>
            </a:r>
            <a:r>
              <a:rPr sz="2400" spc="80" dirty="0">
                <a:latin typeface="Cambria"/>
                <a:cs typeface="Cambria"/>
              </a:rPr>
              <a:t> supporting </a:t>
            </a:r>
            <a:r>
              <a:rPr sz="2400" spc="125" dirty="0">
                <a:latin typeface="Cambria"/>
                <a:cs typeface="Cambria"/>
              </a:rPr>
              <a:t>member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society.</a:t>
            </a:r>
            <a:endParaRPr sz="24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10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  <a:tab pos="926465" algn="l"/>
              </a:tabLst>
            </a:pPr>
            <a:r>
              <a:rPr sz="2400" b="1" spc="-25" dirty="0">
                <a:latin typeface="Cambria"/>
                <a:cs typeface="Cambria"/>
              </a:rPr>
              <a:t>12.</a:t>
            </a:r>
            <a:r>
              <a:rPr sz="2400" b="1" dirty="0">
                <a:latin typeface="Cambria"/>
                <a:cs typeface="Cambria"/>
              </a:rPr>
              <a:t>	</a:t>
            </a:r>
            <a:r>
              <a:rPr sz="2400" b="1" spc="65" dirty="0">
                <a:latin typeface="Cambria"/>
                <a:cs typeface="Cambria"/>
              </a:rPr>
              <a:t>School</a:t>
            </a:r>
            <a:r>
              <a:rPr sz="2400" b="1" spc="75" dirty="0">
                <a:latin typeface="Cambria"/>
                <a:cs typeface="Cambria"/>
              </a:rPr>
              <a:t> </a:t>
            </a:r>
            <a:r>
              <a:rPr sz="2400" b="1" spc="60" dirty="0">
                <a:latin typeface="Cambria"/>
                <a:cs typeface="Cambria"/>
              </a:rPr>
              <a:t>Health</a:t>
            </a:r>
            <a:r>
              <a:rPr sz="2400" b="1" spc="95" dirty="0">
                <a:latin typeface="Cambria"/>
                <a:cs typeface="Cambria"/>
              </a:rPr>
              <a:t> </a:t>
            </a:r>
            <a:r>
              <a:rPr sz="2400" b="1" spc="100" dirty="0">
                <a:latin typeface="Cambria"/>
                <a:cs typeface="Cambria"/>
              </a:rPr>
              <a:t>Records.</a:t>
            </a:r>
            <a:r>
              <a:rPr sz="2400" b="1" spc="-105" dirty="0">
                <a:latin typeface="Cambria"/>
                <a:cs typeface="Cambria"/>
              </a:rPr>
              <a:t> </a:t>
            </a:r>
            <a:r>
              <a:rPr sz="2400" b="1" spc="-50" dirty="0">
                <a:latin typeface="Cambria"/>
                <a:cs typeface="Cambria"/>
              </a:rPr>
              <a:t>-</a:t>
            </a:r>
            <a:endParaRPr sz="24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10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spc="165" dirty="0">
                <a:latin typeface="Cambria"/>
                <a:cs typeface="Cambria"/>
              </a:rPr>
              <a:t>A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cumulative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record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125" dirty="0">
                <a:latin typeface="Cambria"/>
                <a:cs typeface="Cambria"/>
              </a:rPr>
              <a:t>each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student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should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204" dirty="0">
                <a:latin typeface="Cambria"/>
                <a:cs typeface="Cambria"/>
              </a:rPr>
              <a:t>be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maintained.</a:t>
            </a:r>
            <a:endParaRPr sz="2400">
              <a:latin typeface="Cambria"/>
              <a:cs typeface="Cambria"/>
            </a:endParaRPr>
          </a:p>
          <a:p>
            <a:pPr marL="194945" marR="658495" indent="-182880">
              <a:lnSpc>
                <a:spcPct val="90000"/>
              </a:lnSpc>
              <a:spcBef>
                <a:spcPts val="1200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spc="70" dirty="0">
                <a:latin typeface="Cambria"/>
                <a:cs typeface="Cambria"/>
              </a:rPr>
              <a:t>The record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should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45" dirty="0">
                <a:latin typeface="Cambria"/>
                <a:cs typeface="Cambria"/>
              </a:rPr>
              <a:t>contain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identifying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data.</a:t>
            </a:r>
            <a:r>
              <a:rPr sz="2400" spc="-95" dirty="0">
                <a:latin typeface="Cambria"/>
                <a:cs typeface="Cambria"/>
              </a:rPr>
              <a:t> </a:t>
            </a:r>
            <a:r>
              <a:rPr sz="2400" spc="110" dirty="0">
                <a:latin typeface="Cambria"/>
                <a:cs typeface="Cambria"/>
              </a:rPr>
              <a:t>Name,</a:t>
            </a:r>
            <a:r>
              <a:rPr sz="2400" spc="-114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date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birth, </a:t>
            </a:r>
            <a:r>
              <a:rPr sz="2400" dirty="0">
                <a:latin typeface="Cambria"/>
                <a:cs typeface="Cambria"/>
              </a:rPr>
              <a:t>parents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95" dirty="0">
                <a:latin typeface="Cambria"/>
                <a:cs typeface="Cambria"/>
              </a:rPr>
              <a:t>name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&amp;</a:t>
            </a:r>
            <a:r>
              <a:rPr sz="2400" spc="155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address,</a:t>
            </a:r>
            <a:r>
              <a:rPr sz="2400" spc="-7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past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history,</a:t>
            </a:r>
            <a:r>
              <a:rPr sz="2400" spc="-9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record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80" dirty="0">
                <a:latin typeface="Cambria"/>
                <a:cs typeface="Cambria"/>
              </a:rPr>
              <a:t>findings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of </a:t>
            </a:r>
            <a:r>
              <a:rPr sz="2400" spc="85" dirty="0">
                <a:latin typeface="Cambria"/>
                <a:cs typeface="Cambria"/>
              </a:rPr>
              <a:t>physical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examination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and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screening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tests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&amp;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record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services </a:t>
            </a:r>
            <a:r>
              <a:rPr sz="2400" spc="85" dirty="0">
                <a:latin typeface="Cambria"/>
                <a:cs typeface="Cambria"/>
              </a:rPr>
              <a:t>provided.</a:t>
            </a:r>
            <a:endParaRPr sz="2400">
              <a:latin typeface="Cambria"/>
              <a:cs typeface="Cambria"/>
            </a:endParaRPr>
          </a:p>
          <a:p>
            <a:pPr marL="194945" marR="38100" indent="-182880">
              <a:lnSpc>
                <a:spcPct val="90000"/>
              </a:lnSpc>
              <a:spcBef>
                <a:spcPts val="1200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spc="70" dirty="0">
                <a:latin typeface="Cambria"/>
                <a:cs typeface="Cambria"/>
              </a:rPr>
              <a:t>The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purpose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maintaining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school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record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is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have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health </a:t>
            </a:r>
            <a:r>
              <a:rPr sz="2400" dirty="0">
                <a:latin typeface="Cambria"/>
                <a:cs typeface="Cambria"/>
              </a:rPr>
              <a:t>information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on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the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health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school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children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order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105" dirty="0">
                <a:latin typeface="Cambria"/>
                <a:cs typeface="Cambria"/>
              </a:rPr>
              <a:t>give </a:t>
            </a:r>
            <a:r>
              <a:rPr sz="2400" spc="60" dirty="0">
                <a:latin typeface="Cambria"/>
                <a:cs typeface="Cambria"/>
              </a:rPr>
              <a:t>continuing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80" dirty="0">
                <a:latin typeface="Cambria"/>
                <a:cs typeface="Cambria"/>
              </a:rPr>
              <a:t>supervision.</a:t>
            </a:r>
            <a:r>
              <a:rPr sz="2400" spc="-195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These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records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will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useful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analyzing </a:t>
            </a:r>
            <a:r>
              <a:rPr sz="2400" spc="85" dirty="0">
                <a:latin typeface="Cambria"/>
                <a:cs typeface="Cambria"/>
              </a:rPr>
              <a:t>and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evaluating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80" dirty="0">
                <a:latin typeface="Cambria"/>
                <a:cs typeface="Cambria"/>
              </a:rPr>
              <a:t>school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program.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696" y="635762"/>
            <a:ext cx="4113631" cy="4966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48892" y="2092274"/>
            <a:ext cx="9483090" cy="330072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94945" marR="385445" indent="-182880">
              <a:lnSpc>
                <a:spcPts val="3460"/>
              </a:lnSpc>
              <a:spcBef>
                <a:spcPts val="535"/>
              </a:spcBef>
              <a:buClr>
                <a:srgbClr val="306885"/>
              </a:buClr>
              <a:buSzPct val="84375"/>
              <a:buFont typeface="Wingdings"/>
              <a:buChar char=""/>
              <a:tabLst>
                <a:tab pos="194945" algn="l"/>
              </a:tabLst>
            </a:pPr>
            <a:r>
              <a:rPr sz="3200" spc="120" dirty="0">
                <a:latin typeface="Cambria"/>
                <a:cs typeface="Cambria"/>
              </a:rPr>
              <a:t>School</a:t>
            </a:r>
            <a:r>
              <a:rPr sz="3200" spc="90" dirty="0">
                <a:latin typeface="Cambria"/>
                <a:cs typeface="Cambria"/>
              </a:rPr>
              <a:t> </a:t>
            </a:r>
            <a:r>
              <a:rPr sz="3200" spc="65" dirty="0">
                <a:latin typeface="Cambria"/>
                <a:cs typeface="Cambria"/>
              </a:rPr>
              <a:t>health</a:t>
            </a:r>
            <a:r>
              <a:rPr sz="3200" spc="120" dirty="0">
                <a:latin typeface="Cambria"/>
                <a:cs typeface="Cambria"/>
              </a:rPr>
              <a:t> </a:t>
            </a:r>
            <a:r>
              <a:rPr sz="3200" spc="65" dirty="0">
                <a:latin typeface="Cambria"/>
                <a:cs typeface="Cambria"/>
              </a:rPr>
              <a:t>is</a:t>
            </a:r>
            <a:r>
              <a:rPr sz="3200" spc="105" dirty="0">
                <a:latin typeface="Cambria"/>
                <a:cs typeface="Cambria"/>
              </a:rPr>
              <a:t> </a:t>
            </a:r>
            <a:r>
              <a:rPr sz="3200" spc="50" dirty="0">
                <a:latin typeface="Cambria"/>
                <a:cs typeface="Cambria"/>
              </a:rPr>
              <a:t>important</a:t>
            </a:r>
            <a:r>
              <a:rPr sz="3200" spc="125" dirty="0">
                <a:latin typeface="Cambria"/>
                <a:cs typeface="Cambria"/>
              </a:rPr>
              <a:t> </a:t>
            </a:r>
            <a:r>
              <a:rPr sz="3200" spc="114" dirty="0">
                <a:latin typeface="Cambria"/>
                <a:cs typeface="Cambria"/>
              </a:rPr>
              <a:t>branch</a:t>
            </a:r>
            <a:r>
              <a:rPr sz="3200" spc="105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of</a:t>
            </a:r>
            <a:r>
              <a:rPr sz="3200" spc="120" dirty="0">
                <a:latin typeface="Cambria"/>
                <a:cs typeface="Cambria"/>
              </a:rPr>
              <a:t> </a:t>
            </a:r>
            <a:r>
              <a:rPr sz="3200" spc="70" dirty="0">
                <a:latin typeface="Cambria"/>
                <a:cs typeface="Cambria"/>
              </a:rPr>
              <a:t>community </a:t>
            </a:r>
            <a:r>
              <a:rPr sz="3200" spc="95" dirty="0">
                <a:latin typeface="Cambria"/>
                <a:cs typeface="Cambria"/>
              </a:rPr>
              <a:t>health.</a:t>
            </a:r>
            <a:endParaRPr sz="3200">
              <a:latin typeface="Cambria"/>
              <a:cs typeface="Cambria"/>
            </a:endParaRPr>
          </a:p>
          <a:p>
            <a:pPr marL="194945" marR="5080" indent="-182880">
              <a:lnSpc>
                <a:spcPct val="90000"/>
              </a:lnSpc>
              <a:spcBef>
                <a:spcPts val="1145"/>
              </a:spcBef>
              <a:buClr>
                <a:srgbClr val="306885"/>
              </a:buClr>
              <a:buSzPct val="84375"/>
              <a:buFont typeface="Wingdings"/>
              <a:buChar char=""/>
              <a:tabLst>
                <a:tab pos="194945" algn="l"/>
              </a:tabLst>
            </a:pPr>
            <a:r>
              <a:rPr sz="3200" spc="95" dirty="0">
                <a:latin typeface="Cambria"/>
                <a:cs typeface="Cambria"/>
              </a:rPr>
              <a:t>The</a:t>
            </a:r>
            <a:r>
              <a:rPr sz="3200" spc="100" dirty="0">
                <a:latin typeface="Cambria"/>
                <a:cs typeface="Cambria"/>
              </a:rPr>
              <a:t> </a:t>
            </a:r>
            <a:r>
              <a:rPr sz="3200" spc="120" dirty="0">
                <a:latin typeface="Cambria"/>
                <a:cs typeface="Cambria"/>
              </a:rPr>
              <a:t>School</a:t>
            </a:r>
            <a:r>
              <a:rPr sz="3200" spc="105" dirty="0">
                <a:latin typeface="Cambria"/>
                <a:cs typeface="Cambria"/>
              </a:rPr>
              <a:t> </a:t>
            </a:r>
            <a:r>
              <a:rPr sz="3200" spc="65" dirty="0">
                <a:latin typeface="Cambria"/>
                <a:cs typeface="Cambria"/>
              </a:rPr>
              <a:t>health</a:t>
            </a:r>
            <a:r>
              <a:rPr sz="3200" spc="110" dirty="0">
                <a:latin typeface="Cambria"/>
                <a:cs typeface="Cambria"/>
              </a:rPr>
              <a:t> </a:t>
            </a:r>
            <a:r>
              <a:rPr sz="3200" spc="140" dirty="0">
                <a:latin typeface="Cambria"/>
                <a:cs typeface="Cambria"/>
              </a:rPr>
              <a:t>services</a:t>
            </a:r>
            <a:r>
              <a:rPr sz="3200" spc="95" dirty="0">
                <a:latin typeface="Cambria"/>
                <a:cs typeface="Cambria"/>
              </a:rPr>
              <a:t> </a:t>
            </a:r>
            <a:r>
              <a:rPr sz="3200" spc="165" dirty="0">
                <a:latin typeface="Cambria"/>
                <a:cs typeface="Cambria"/>
              </a:rPr>
              <a:t>developed</a:t>
            </a:r>
            <a:r>
              <a:rPr sz="3200" spc="105" dirty="0">
                <a:latin typeface="Cambria"/>
                <a:cs typeface="Cambria"/>
              </a:rPr>
              <a:t> </a:t>
            </a:r>
            <a:r>
              <a:rPr sz="3200" spc="130" dirty="0">
                <a:latin typeface="Cambria"/>
                <a:cs typeface="Cambria"/>
              </a:rPr>
              <a:t>during</a:t>
            </a:r>
            <a:r>
              <a:rPr sz="3200" spc="110" dirty="0">
                <a:latin typeface="Cambria"/>
                <a:cs typeface="Cambria"/>
              </a:rPr>
              <a:t> </a:t>
            </a:r>
            <a:r>
              <a:rPr sz="3200" spc="40" dirty="0">
                <a:latin typeface="Cambria"/>
                <a:cs typeface="Cambria"/>
              </a:rPr>
              <a:t>the </a:t>
            </a:r>
            <a:r>
              <a:rPr sz="3200" dirty="0">
                <a:latin typeface="Cambria"/>
                <a:cs typeface="Cambria"/>
              </a:rPr>
              <a:t>last</a:t>
            </a:r>
            <a:r>
              <a:rPr sz="3200" spc="140" dirty="0">
                <a:latin typeface="Cambria"/>
                <a:cs typeface="Cambria"/>
              </a:rPr>
              <a:t> </a:t>
            </a:r>
            <a:r>
              <a:rPr sz="3200" spc="70" dirty="0">
                <a:latin typeface="Cambria"/>
                <a:cs typeface="Cambria"/>
              </a:rPr>
              <a:t>past</a:t>
            </a:r>
            <a:r>
              <a:rPr sz="3200" spc="140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70</a:t>
            </a:r>
            <a:r>
              <a:rPr sz="3200" spc="160" dirty="0">
                <a:latin typeface="Cambria"/>
                <a:cs typeface="Cambria"/>
              </a:rPr>
              <a:t> </a:t>
            </a:r>
            <a:r>
              <a:rPr sz="3200" spc="95" dirty="0">
                <a:latin typeface="Cambria"/>
                <a:cs typeface="Cambria"/>
              </a:rPr>
              <a:t>years</a:t>
            </a:r>
            <a:r>
              <a:rPr sz="3200" spc="140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for</a:t>
            </a:r>
            <a:r>
              <a:rPr sz="3200" spc="165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narrower</a:t>
            </a:r>
            <a:r>
              <a:rPr sz="3200" spc="160" dirty="0">
                <a:latin typeface="Cambria"/>
                <a:cs typeface="Cambria"/>
              </a:rPr>
              <a:t> </a:t>
            </a:r>
            <a:r>
              <a:rPr sz="3200" spc="150" dirty="0">
                <a:latin typeface="Cambria"/>
                <a:cs typeface="Cambria"/>
              </a:rPr>
              <a:t>concept</a:t>
            </a:r>
            <a:r>
              <a:rPr sz="3200" spc="140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of</a:t>
            </a:r>
            <a:r>
              <a:rPr sz="3200" spc="165" dirty="0">
                <a:latin typeface="Cambria"/>
                <a:cs typeface="Cambria"/>
              </a:rPr>
              <a:t> </a:t>
            </a:r>
            <a:r>
              <a:rPr sz="3200" spc="140" dirty="0">
                <a:latin typeface="Cambria"/>
                <a:cs typeface="Cambria"/>
              </a:rPr>
              <a:t>medical </a:t>
            </a:r>
            <a:r>
              <a:rPr sz="3200" spc="85" dirty="0">
                <a:latin typeface="Cambria"/>
                <a:cs typeface="Cambria"/>
              </a:rPr>
              <a:t>examination</a:t>
            </a:r>
            <a:r>
              <a:rPr sz="3200" spc="95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of</a:t>
            </a:r>
            <a:r>
              <a:rPr sz="3200" spc="120" dirty="0">
                <a:latin typeface="Cambria"/>
                <a:cs typeface="Cambria"/>
              </a:rPr>
              <a:t> </a:t>
            </a:r>
            <a:r>
              <a:rPr sz="3200" spc="90" dirty="0">
                <a:latin typeface="Cambria"/>
                <a:cs typeface="Cambria"/>
              </a:rPr>
              <a:t>children</a:t>
            </a:r>
            <a:r>
              <a:rPr sz="3200" spc="114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to</a:t>
            </a:r>
            <a:r>
              <a:rPr sz="3200" spc="114" dirty="0">
                <a:latin typeface="Cambria"/>
                <a:cs typeface="Cambria"/>
              </a:rPr>
              <a:t> </a:t>
            </a:r>
            <a:r>
              <a:rPr sz="3200" spc="70" dirty="0">
                <a:latin typeface="Cambria"/>
                <a:cs typeface="Cambria"/>
              </a:rPr>
              <a:t>the</a:t>
            </a:r>
            <a:r>
              <a:rPr sz="3200" spc="114" dirty="0">
                <a:latin typeface="Cambria"/>
                <a:cs typeface="Cambria"/>
              </a:rPr>
              <a:t> </a:t>
            </a:r>
            <a:r>
              <a:rPr sz="3200" spc="85" dirty="0">
                <a:latin typeface="Cambria"/>
                <a:cs typeface="Cambria"/>
              </a:rPr>
              <a:t>present</a:t>
            </a:r>
            <a:r>
              <a:rPr sz="3200" spc="114" dirty="0">
                <a:latin typeface="Cambria"/>
                <a:cs typeface="Cambria"/>
              </a:rPr>
              <a:t> </a:t>
            </a:r>
            <a:r>
              <a:rPr sz="3200" spc="145" dirty="0">
                <a:latin typeface="Cambria"/>
                <a:cs typeface="Cambria"/>
              </a:rPr>
              <a:t>day</a:t>
            </a:r>
            <a:r>
              <a:rPr sz="3200" spc="100" dirty="0">
                <a:latin typeface="Cambria"/>
                <a:cs typeface="Cambria"/>
              </a:rPr>
              <a:t> </a:t>
            </a:r>
            <a:r>
              <a:rPr sz="3200" spc="114" dirty="0">
                <a:latin typeface="Cambria"/>
                <a:cs typeface="Cambria"/>
              </a:rPr>
              <a:t>border </a:t>
            </a:r>
            <a:r>
              <a:rPr sz="3200" spc="150" dirty="0">
                <a:latin typeface="Cambria"/>
                <a:cs typeface="Cambria"/>
              </a:rPr>
              <a:t>concept</a:t>
            </a:r>
            <a:r>
              <a:rPr sz="3200" spc="110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of</a:t>
            </a:r>
            <a:r>
              <a:rPr sz="3200" spc="140" dirty="0">
                <a:latin typeface="Cambria"/>
                <a:cs typeface="Cambria"/>
              </a:rPr>
              <a:t> </a:t>
            </a:r>
            <a:r>
              <a:rPr sz="3200" spc="114" dirty="0">
                <a:latin typeface="Cambria"/>
                <a:cs typeface="Cambria"/>
              </a:rPr>
              <a:t>comprehensive</a:t>
            </a:r>
            <a:r>
              <a:rPr sz="3200" spc="140" dirty="0">
                <a:latin typeface="Cambria"/>
                <a:cs typeface="Cambria"/>
              </a:rPr>
              <a:t> </a:t>
            </a:r>
            <a:r>
              <a:rPr sz="3200" spc="120" dirty="0">
                <a:latin typeface="Cambria"/>
                <a:cs typeface="Cambria"/>
              </a:rPr>
              <a:t>care</a:t>
            </a:r>
            <a:r>
              <a:rPr sz="3200" spc="145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of</a:t>
            </a:r>
            <a:r>
              <a:rPr sz="3200" spc="140" dirty="0">
                <a:latin typeface="Cambria"/>
                <a:cs typeface="Cambria"/>
              </a:rPr>
              <a:t> </a:t>
            </a:r>
            <a:r>
              <a:rPr sz="3200" spc="65" dirty="0">
                <a:latin typeface="Cambria"/>
                <a:cs typeface="Cambria"/>
              </a:rPr>
              <a:t>health</a:t>
            </a:r>
            <a:r>
              <a:rPr sz="3200" spc="145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of</a:t>
            </a:r>
            <a:r>
              <a:rPr sz="3200" spc="140" dirty="0">
                <a:latin typeface="Cambria"/>
                <a:cs typeface="Cambria"/>
              </a:rPr>
              <a:t> </a:t>
            </a:r>
            <a:r>
              <a:rPr sz="3200" spc="40" dirty="0">
                <a:latin typeface="Cambria"/>
                <a:cs typeface="Cambria"/>
              </a:rPr>
              <a:t>well </a:t>
            </a:r>
            <a:r>
              <a:rPr sz="3200" spc="210" dirty="0">
                <a:latin typeface="Cambria"/>
                <a:cs typeface="Cambria"/>
              </a:rPr>
              <a:t>being</a:t>
            </a:r>
            <a:r>
              <a:rPr sz="3200" spc="120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of</a:t>
            </a:r>
            <a:r>
              <a:rPr sz="3200" spc="145" dirty="0">
                <a:latin typeface="Cambria"/>
                <a:cs typeface="Cambria"/>
              </a:rPr>
              <a:t> </a:t>
            </a:r>
            <a:r>
              <a:rPr sz="3200" spc="100" dirty="0">
                <a:latin typeface="Cambria"/>
                <a:cs typeface="Cambria"/>
              </a:rPr>
              <a:t>children.</a:t>
            </a:r>
            <a:endParaRPr sz="3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1709" y="1006094"/>
            <a:ext cx="4594504" cy="4966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81953" y="1013460"/>
            <a:ext cx="1571117" cy="48158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48892" y="2115134"/>
            <a:ext cx="6630034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0" dirty="0">
                <a:latin typeface="Cambria"/>
                <a:cs typeface="Cambria"/>
              </a:rPr>
              <a:t>The </a:t>
            </a:r>
            <a:r>
              <a:rPr sz="2000" spc="75" dirty="0">
                <a:latin typeface="Cambria"/>
                <a:cs typeface="Cambria"/>
              </a:rPr>
              <a:t>school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team should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comprised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school: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8892" y="2580258"/>
            <a:ext cx="125095" cy="2419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50" dirty="0">
                <a:solidFill>
                  <a:srgbClr val="306885"/>
                </a:solidFill>
                <a:latin typeface="Wingdings"/>
                <a:cs typeface="Wingdings"/>
              </a:rPr>
              <a:t></a:t>
            </a:r>
            <a:endParaRPr sz="17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1700" spc="-50" dirty="0">
                <a:solidFill>
                  <a:srgbClr val="306885"/>
                </a:solidFill>
                <a:latin typeface="Wingdings"/>
                <a:cs typeface="Wingdings"/>
              </a:rPr>
              <a:t></a:t>
            </a:r>
            <a:endParaRPr sz="17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1700" spc="-50" dirty="0">
                <a:solidFill>
                  <a:srgbClr val="306885"/>
                </a:solidFill>
                <a:latin typeface="Wingdings"/>
                <a:cs typeface="Wingdings"/>
              </a:rPr>
              <a:t></a:t>
            </a:r>
            <a:endParaRPr sz="17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1700" spc="-50" dirty="0">
                <a:solidFill>
                  <a:srgbClr val="306885"/>
                </a:solidFill>
                <a:latin typeface="Wingdings"/>
                <a:cs typeface="Wingdings"/>
              </a:rPr>
              <a:t></a:t>
            </a:r>
            <a:endParaRPr sz="17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1700" spc="-50" dirty="0">
                <a:solidFill>
                  <a:srgbClr val="306885"/>
                </a:solidFill>
                <a:latin typeface="Wingdings"/>
                <a:cs typeface="Wingdings"/>
              </a:rPr>
              <a:t></a:t>
            </a:r>
            <a:endParaRPr sz="17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1700" spc="-50" dirty="0">
                <a:solidFill>
                  <a:srgbClr val="306885"/>
                </a:solidFill>
                <a:latin typeface="Wingdings"/>
                <a:cs typeface="Wingdings"/>
              </a:rPr>
              <a:t></a:t>
            </a:r>
            <a:endParaRPr sz="17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81529" y="2420848"/>
            <a:ext cx="512191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2806065">
              <a:lnSpc>
                <a:spcPct val="140000"/>
              </a:lnSpc>
              <a:spcBef>
                <a:spcPts val="100"/>
              </a:spcBef>
            </a:pPr>
            <a:r>
              <a:rPr sz="2000" spc="100" dirty="0">
                <a:latin typeface="Cambria"/>
                <a:cs typeface="Cambria"/>
              </a:rPr>
              <a:t>Medical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officer </a:t>
            </a:r>
            <a:r>
              <a:rPr sz="2000" spc="75" dirty="0">
                <a:latin typeface="Cambria"/>
                <a:cs typeface="Cambria"/>
              </a:rPr>
              <a:t>School</a:t>
            </a:r>
            <a:r>
              <a:rPr sz="2000" spc="50" dirty="0">
                <a:latin typeface="Cambria"/>
                <a:cs typeface="Cambria"/>
              </a:rPr>
              <a:t> health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40" dirty="0">
                <a:latin typeface="Cambria"/>
                <a:cs typeface="Cambria"/>
              </a:rPr>
              <a:t>nurse</a:t>
            </a:r>
            <a:endParaRPr sz="2000">
              <a:latin typeface="Cambria"/>
              <a:cs typeface="Cambria"/>
            </a:endParaRPr>
          </a:p>
          <a:p>
            <a:pPr marL="22860">
              <a:lnSpc>
                <a:spcPct val="100000"/>
              </a:lnSpc>
              <a:spcBef>
                <a:spcPts val="960"/>
              </a:spcBef>
            </a:pPr>
            <a:r>
              <a:rPr sz="2000" spc="80" dirty="0">
                <a:latin typeface="Cambria"/>
                <a:cs typeface="Cambria"/>
              </a:rPr>
              <a:t>An</a:t>
            </a:r>
            <a:r>
              <a:rPr sz="2000" spc="65" dirty="0">
                <a:latin typeface="Cambria"/>
                <a:cs typeface="Cambria"/>
              </a:rPr>
              <a:t> auxiliary</a:t>
            </a:r>
            <a:r>
              <a:rPr sz="2000" spc="3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worker</a:t>
            </a:r>
            <a:endParaRPr sz="2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000" spc="55" dirty="0">
                <a:latin typeface="Cambria"/>
                <a:cs typeface="Cambria"/>
              </a:rPr>
              <a:t>Teacher</a:t>
            </a:r>
            <a:endParaRPr sz="2000">
              <a:latin typeface="Cambria"/>
              <a:cs typeface="Cambria"/>
            </a:endParaRPr>
          </a:p>
          <a:p>
            <a:pPr marL="86995">
              <a:lnSpc>
                <a:spcPct val="100000"/>
              </a:lnSpc>
              <a:spcBef>
                <a:spcPts val="960"/>
              </a:spcBef>
            </a:pPr>
            <a:r>
              <a:rPr sz="2000" spc="-10" dirty="0">
                <a:latin typeface="Cambria"/>
                <a:cs typeface="Cambria"/>
              </a:rPr>
              <a:t>Parents</a:t>
            </a:r>
            <a:endParaRPr sz="2000">
              <a:latin typeface="Cambria"/>
              <a:cs typeface="Cambria"/>
            </a:endParaRPr>
          </a:p>
          <a:p>
            <a:pPr marL="86995">
              <a:lnSpc>
                <a:spcPct val="100000"/>
              </a:lnSpc>
              <a:spcBef>
                <a:spcPts val="960"/>
              </a:spcBef>
            </a:pPr>
            <a:r>
              <a:rPr sz="2000" dirty="0">
                <a:latin typeface="Cambria"/>
                <a:cs typeface="Cambria"/>
              </a:rPr>
              <a:t>Student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representative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from</a:t>
            </a:r>
            <a:r>
              <a:rPr sz="2000" spc="1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75" dirty="0">
                <a:latin typeface="Cambria"/>
                <a:cs typeface="Cambria"/>
              </a:rPr>
              <a:t> </a:t>
            </a:r>
            <a:r>
              <a:rPr sz="2000" spc="40" dirty="0">
                <a:latin typeface="Cambria"/>
                <a:cs typeface="Cambria"/>
              </a:rPr>
              <a:t>community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8892" y="1006830"/>
            <a:ext cx="9850120" cy="398843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spc="65" dirty="0">
                <a:latin typeface="Cambria"/>
                <a:cs typeface="Cambria"/>
              </a:rPr>
              <a:t>The</a:t>
            </a:r>
            <a:r>
              <a:rPr sz="2000" b="1" spc="50" dirty="0">
                <a:latin typeface="Cambria"/>
                <a:cs typeface="Cambria"/>
              </a:rPr>
              <a:t> </a:t>
            </a:r>
            <a:r>
              <a:rPr sz="2000" b="1" spc="70" dirty="0">
                <a:latin typeface="Cambria"/>
                <a:cs typeface="Cambria"/>
              </a:rPr>
              <a:t>school</a:t>
            </a:r>
            <a:r>
              <a:rPr sz="2000" b="1" spc="75" dirty="0">
                <a:latin typeface="Cambria"/>
                <a:cs typeface="Cambria"/>
              </a:rPr>
              <a:t> </a:t>
            </a:r>
            <a:r>
              <a:rPr sz="2000" b="1" spc="60" dirty="0">
                <a:latin typeface="Cambria"/>
                <a:cs typeface="Cambria"/>
              </a:rPr>
              <a:t>principal</a:t>
            </a:r>
            <a:endParaRPr sz="2000">
              <a:latin typeface="Cambria"/>
              <a:cs typeface="Cambria"/>
            </a:endParaRPr>
          </a:p>
          <a:p>
            <a:pPr marL="510540" indent="-497840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510540" algn="l"/>
              </a:tabLst>
            </a:pPr>
            <a:r>
              <a:rPr sz="2000" b="1" spc="65" dirty="0">
                <a:latin typeface="Cambria"/>
                <a:cs typeface="Cambria"/>
              </a:rPr>
              <a:t>Responsibility</a:t>
            </a:r>
            <a:r>
              <a:rPr sz="2000" b="1" spc="125" dirty="0">
                <a:latin typeface="Cambria"/>
                <a:cs typeface="Cambria"/>
              </a:rPr>
              <a:t> </a:t>
            </a:r>
            <a:r>
              <a:rPr sz="2000" b="1" spc="95" dirty="0">
                <a:latin typeface="Cambria"/>
                <a:cs typeface="Cambria"/>
              </a:rPr>
              <a:t>:</a:t>
            </a:r>
            <a:endParaRPr sz="2000">
              <a:latin typeface="Cambria"/>
              <a:cs typeface="Cambria"/>
            </a:endParaRPr>
          </a:p>
          <a:p>
            <a:pPr marL="257810" indent="-245110">
              <a:lnSpc>
                <a:spcPts val="228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257810" algn="l"/>
              </a:tabLst>
            </a:pPr>
            <a:r>
              <a:rPr sz="2000" dirty="0">
                <a:latin typeface="Cambria"/>
                <a:cs typeface="Cambria"/>
              </a:rPr>
              <a:t>Ensure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that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program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has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approval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support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 </a:t>
            </a:r>
            <a:r>
              <a:rPr sz="2000" spc="-10" dirty="0">
                <a:latin typeface="Cambria"/>
                <a:cs typeface="Cambria"/>
              </a:rPr>
              <a:t>administrative</a:t>
            </a:r>
            <a:endParaRPr sz="2000">
              <a:latin typeface="Cambria"/>
              <a:cs typeface="Cambria"/>
            </a:endParaRPr>
          </a:p>
          <a:p>
            <a:pPr marL="194945">
              <a:lnSpc>
                <a:spcPts val="2280"/>
              </a:lnSpc>
            </a:pPr>
            <a:r>
              <a:rPr sz="2000" spc="-10" dirty="0">
                <a:latin typeface="Cambria"/>
                <a:cs typeface="Cambria"/>
              </a:rPr>
              <a:t>authority</a:t>
            </a:r>
            <a:endParaRPr sz="2000">
              <a:latin typeface="Cambria"/>
              <a:cs typeface="Cambria"/>
            </a:endParaRPr>
          </a:p>
          <a:p>
            <a:pPr marL="194945" marR="572135" indent="-182880">
              <a:lnSpc>
                <a:spcPts val="2160"/>
              </a:lnSpc>
              <a:spcBef>
                <a:spcPts val="12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50" dirty="0">
                <a:latin typeface="Cambria"/>
                <a:cs typeface="Cambria"/>
              </a:rPr>
              <a:t>Set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up</a:t>
            </a:r>
            <a:r>
              <a:rPr sz="2000" spc="85" dirty="0">
                <a:latin typeface="Cambria"/>
                <a:cs typeface="Cambria"/>
              </a:rPr>
              <a:t> a </a:t>
            </a:r>
            <a:r>
              <a:rPr sz="2000" spc="70" dirty="0">
                <a:latin typeface="Cambria"/>
                <a:cs typeface="Cambria"/>
              </a:rPr>
              <a:t>school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committee/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council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work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out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school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plan</a:t>
            </a:r>
            <a:r>
              <a:rPr sz="2000" spc="85" dirty="0">
                <a:latin typeface="Cambria"/>
                <a:cs typeface="Cambria"/>
              </a:rPr>
              <a:t> and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its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implementation.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dirty="0">
                <a:latin typeface="Cambria"/>
                <a:cs typeface="Cambria"/>
              </a:rPr>
              <a:t>Ensure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that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teacher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are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adequately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trained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care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schoolchildren.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45" dirty="0">
                <a:latin typeface="Cambria"/>
                <a:cs typeface="Cambria"/>
              </a:rPr>
              <a:t>Provide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facilities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implementation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90" dirty="0">
                <a:latin typeface="Cambria"/>
                <a:cs typeface="Cambria"/>
              </a:rPr>
              <a:t> services.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95" dirty="0">
                <a:latin typeface="Cambria"/>
                <a:cs typeface="Cambria"/>
              </a:rPr>
              <a:t>Make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sure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that</a:t>
            </a:r>
            <a:r>
              <a:rPr sz="2000" spc="70" dirty="0">
                <a:latin typeface="Cambria"/>
                <a:cs typeface="Cambria"/>
              </a:rPr>
              <a:t> proper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records are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maintained.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dirty="0">
                <a:latin typeface="Cambria"/>
                <a:cs typeface="Cambria"/>
              </a:rPr>
              <a:t>Ensure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that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parents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are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involved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&amp;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follow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up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children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done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8892" y="307695"/>
            <a:ext cx="9814560" cy="469011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spc="80" dirty="0">
                <a:latin typeface="Cambria"/>
                <a:cs typeface="Cambria"/>
              </a:rPr>
              <a:t>2.</a:t>
            </a:r>
            <a:r>
              <a:rPr sz="2000" b="1" spc="-105" dirty="0">
                <a:latin typeface="Cambria"/>
                <a:cs typeface="Cambria"/>
              </a:rPr>
              <a:t> </a:t>
            </a:r>
            <a:r>
              <a:rPr sz="2000" b="1" spc="55" dirty="0">
                <a:latin typeface="Cambria"/>
                <a:cs typeface="Cambria"/>
              </a:rPr>
              <a:t>School</a:t>
            </a:r>
            <a:r>
              <a:rPr sz="2000" b="1" spc="60" dirty="0">
                <a:latin typeface="Cambria"/>
                <a:cs typeface="Cambria"/>
              </a:rPr>
              <a:t> </a:t>
            </a:r>
            <a:r>
              <a:rPr sz="2000" b="1" spc="40" dirty="0">
                <a:latin typeface="Cambria"/>
                <a:cs typeface="Cambria"/>
              </a:rPr>
              <a:t>teacher</a:t>
            </a:r>
            <a:endParaRPr sz="2000">
              <a:latin typeface="Cambria"/>
              <a:cs typeface="Cambria"/>
            </a:endParaRPr>
          </a:p>
          <a:p>
            <a:pPr marL="321945" indent="-309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321945" algn="l"/>
              </a:tabLst>
            </a:pPr>
            <a:r>
              <a:rPr sz="2000" spc="70" dirty="0">
                <a:latin typeface="Cambria"/>
                <a:cs typeface="Cambria"/>
              </a:rPr>
              <a:t>Daily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inspection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children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personal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105" dirty="0">
                <a:latin typeface="Cambria"/>
                <a:cs typeface="Cambria"/>
              </a:rPr>
              <a:t>hygiene </a:t>
            </a:r>
            <a:r>
              <a:rPr sz="2000" spc="70" dirty="0">
                <a:latin typeface="Cambria"/>
                <a:cs typeface="Cambria"/>
              </a:rPr>
              <a:t>cleanliness.</a:t>
            </a:r>
            <a:endParaRPr sz="2000">
              <a:latin typeface="Cambria"/>
              <a:cs typeface="Cambria"/>
            </a:endParaRPr>
          </a:p>
          <a:p>
            <a:pPr marL="194945" marR="731520" indent="-182880">
              <a:lnSpc>
                <a:spcPts val="2160"/>
              </a:lnSpc>
              <a:spcBef>
                <a:spcPts val="1230"/>
              </a:spcBef>
              <a:buFont typeface="Wingdings"/>
              <a:buChar char=""/>
              <a:tabLst>
                <a:tab pos="194945" algn="l"/>
                <a:tab pos="257810" algn="l"/>
              </a:tabLst>
            </a:pPr>
            <a:r>
              <a:rPr sz="1700" dirty="0">
                <a:solidFill>
                  <a:srgbClr val="306885"/>
                </a:solidFill>
                <a:latin typeface="Times New Roman"/>
                <a:cs typeface="Times New Roman"/>
              </a:rPr>
              <a:t>	</a:t>
            </a:r>
            <a:r>
              <a:rPr sz="2000" spc="70" dirty="0">
                <a:latin typeface="Cambria"/>
                <a:cs typeface="Cambria"/>
              </a:rPr>
              <a:t>Daily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observation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children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child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detecting </a:t>
            </a:r>
            <a:r>
              <a:rPr sz="2000" spc="50" dirty="0">
                <a:latin typeface="Cambria"/>
                <a:cs typeface="Cambria"/>
              </a:rPr>
              <a:t>any</a:t>
            </a:r>
            <a:r>
              <a:rPr sz="2000" spc="100" dirty="0">
                <a:latin typeface="Cambria"/>
                <a:cs typeface="Cambria"/>
              </a:rPr>
              <a:t> evidence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25" dirty="0">
                <a:latin typeface="Cambria"/>
                <a:cs typeface="Cambria"/>
              </a:rPr>
              <a:t>any </a:t>
            </a:r>
            <a:r>
              <a:rPr sz="2000" spc="100" dirty="0">
                <a:latin typeface="Cambria"/>
                <a:cs typeface="Cambria"/>
              </a:rPr>
              <a:t>evidence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any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deviation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from</a:t>
            </a:r>
            <a:r>
              <a:rPr sz="2000" spc="80" dirty="0">
                <a:latin typeface="Cambria"/>
                <a:cs typeface="Cambria"/>
              </a:rPr>
              <a:t>  </a:t>
            </a:r>
            <a:r>
              <a:rPr sz="2000" spc="50" dirty="0">
                <a:latin typeface="Cambria"/>
                <a:cs typeface="Cambria"/>
              </a:rPr>
              <a:t>normal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behavior,</a:t>
            </a:r>
            <a:r>
              <a:rPr sz="2000" spc="-10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any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communicable </a:t>
            </a:r>
            <a:r>
              <a:rPr sz="2000" spc="100" dirty="0">
                <a:latin typeface="Cambria"/>
                <a:cs typeface="Cambria"/>
              </a:rPr>
              <a:t>disease,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malnutrition</a:t>
            </a:r>
            <a:r>
              <a:rPr sz="2000" spc="22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etc.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100" dirty="0">
                <a:latin typeface="Cambria"/>
                <a:cs typeface="Cambria"/>
              </a:rPr>
              <a:t>Help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control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communicable</a:t>
            </a:r>
            <a:r>
              <a:rPr sz="2000" spc="90" dirty="0">
                <a:latin typeface="Cambria"/>
                <a:cs typeface="Cambria"/>
              </a:rPr>
              <a:t> diseases</a:t>
            </a:r>
            <a:r>
              <a:rPr sz="2000" spc="114" dirty="0">
                <a:latin typeface="Cambria"/>
                <a:cs typeface="Cambria"/>
              </a:rPr>
              <a:t> 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0" dirty="0">
                <a:latin typeface="Cambria"/>
                <a:cs typeface="Cambria"/>
              </a:rPr>
              <a:t>Referral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child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having </a:t>
            </a:r>
            <a:r>
              <a:rPr sz="2000" spc="50" dirty="0">
                <a:latin typeface="Cambria"/>
                <a:cs typeface="Cambria"/>
              </a:rPr>
              <a:t>any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problem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clinic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further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action.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55" dirty="0">
                <a:latin typeface="Cambria"/>
                <a:cs typeface="Cambria"/>
              </a:rPr>
              <a:t>Informing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parents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maintaining</a:t>
            </a:r>
            <a:r>
              <a:rPr sz="2000" spc="1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follow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up.</a:t>
            </a:r>
            <a:endParaRPr sz="2000">
              <a:latin typeface="Cambria"/>
              <a:cs typeface="Cambria"/>
            </a:endParaRPr>
          </a:p>
          <a:p>
            <a:pPr marL="194945" marR="224154" indent="-182880">
              <a:lnSpc>
                <a:spcPts val="2160"/>
              </a:lnSpc>
              <a:spcBef>
                <a:spcPts val="123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0" dirty="0">
                <a:latin typeface="Cambria"/>
                <a:cs typeface="Cambria"/>
              </a:rPr>
              <a:t>Maintaining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record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anthropomentric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measurements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other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record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of </a:t>
            </a:r>
            <a:r>
              <a:rPr sz="2000" spc="65" dirty="0">
                <a:latin typeface="Cambria"/>
                <a:cs typeface="Cambria"/>
              </a:rPr>
              <a:t>children.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2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100" dirty="0">
                <a:latin typeface="Cambria"/>
                <a:cs typeface="Cambria"/>
              </a:rPr>
              <a:t>Help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10" dirty="0">
                <a:latin typeface="Cambria"/>
                <a:cs typeface="Cambria"/>
              </a:rPr>
              <a:t>in</a:t>
            </a:r>
            <a:r>
              <a:rPr sz="2000" spc="16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providing</a:t>
            </a:r>
            <a:r>
              <a:rPr sz="2000" spc="16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safe</a:t>
            </a:r>
            <a:r>
              <a:rPr sz="2000" spc="170" dirty="0">
                <a:latin typeface="Cambria"/>
                <a:cs typeface="Cambria"/>
              </a:rPr>
              <a:t> </a:t>
            </a:r>
            <a:r>
              <a:rPr sz="2000" spc="10" dirty="0">
                <a:latin typeface="Cambria"/>
                <a:cs typeface="Cambria"/>
              </a:rPr>
              <a:t>environmental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sanitation.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125" dirty="0">
                <a:latin typeface="Cambria"/>
                <a:cs typeface="Cambria"/>
              </a:rPr>
              <a:t>Giving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first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aid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 </a:t>
            </a:r>
            <a:r>
              <a:rPr sz="2000" spc="110" dirty="0">
                <a:latin typeface="Cambria"/>
                <a:cs typeface="Cambria"/>
              </a:rPr>
              <a:t>emergency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care </a:t>
            </a:r>
            <a:r>
              <a:rPr sz="2000" dirty="0">
                <a:latin typeface="Cambria"/>
                <a:cs typeface="Cambria"/>
              </a:rPr>
              <a:t>for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children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8170" y="249394"/>
            <a:ext cx="10493375" cy="508698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spc="80" dirty="0">
                <a:latin typeface="Cambria"/>
                <a:cs typeface="Cambria"/>
              </a:rPr>
              <a:t>3.</a:t>
            </a:r>
            <a:r>
              <a:rPr sz="2000" b="1" spc="-260" dirty="0">
                <a:latin typeface="Cambria"/>
                <a:cs typeface="Cambria"/>
              </a:rPr>
              <a:t> </a:t>
            </a:r>
            <a:r>
              <a:rPr sz="2000" b="1" spc="70" dirty="0">
                <a:latin typeface="Cambria"/>
                <a:cs typeface="Cambria"/>
              </a:rPr>
              <a:t>The</a:t>
            </a:r>
            <a:r>
              <a:rPr sz="2000" b="1" spc="65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parents</a:t>
            </a:r>
            <a:endParaRPr sz="2000">
              <a:latin typeface="Cambria"/>
              <a:cs typeface="Cambria"/>
            </a:endParaRPr>
          </a:p>
          <a:p>
            <a:pPr marL="195580" marR="181610" indent="-182880" algn="just">
              <a:lnSpc>
                <a:spcPts val="2160"/>
              </a:lnSpc>
              <a:spcBef>
                <a:spcPts val="123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5580" algn="l"/>
              </a:tabLst>
            </a:pPr>
            <a:r>
              <a:rPr sz="2000" spc="60" dirty="0">
                <a:latin typeface="Cambria"/>
                <a:cs typeface="Cambria"/>
              </a:rPr>
              <a:t>The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parents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have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lots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responsibility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towards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their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120" dirty="0">
                <a:latin typeface="Cambria"/>
                <a:cs typeface="Cambria"/>
              </a:rPr>
              <a:t>going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children </a:t>
            </a:r>
            <a:r>
              <a:rPr sz="2000" dirty="0">
                <a:latin typeface="Cambria"/>
                <a:cs typeface="Cambria"/>
              </a:rPr>
              <a:t>while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they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are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.These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35" dirty="0">
                <a:latin typeface="Cambria"/>
                <a:cs typeface="Cambria"/>
              </a:rPr>
              <a:t>are:</a:t>
            </a:r>
            <a:endParaRPr sz="2000">
              <a:latin typeface="Cambria"/>
              <a:cs typeface="Cambria"/>
            </a:endParaRPr>
          </a:p>
          <a:p>
            <a:pPr marL="195580" marR="161290" indent="-182880" algn="just">
              <a:lnSpc>
                <a:spcPts val="2160"/>
              </a:lnSpc>
              <a:spcBef>
                <a:spcPts val="120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latin typeface="Cambria"/>
                <a:cs typeface="Cambria"/>
              </a:rPr>
              <a:t>-</a:t>
            </a:r>
            <a:r>
              <a:rPr sz="2000" spc="55" dirty="0">
                <a:latin typeface="Cambria"/>
                <a:cs typeface="Cambria"/>
              </a:rPr>
              <a:t>They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can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help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making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an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assessment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children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105" dirty="0">
                <a:latin typeface="Cambria"/>
                <a:cs typeface="Cambria"/>
              </a:rPr>
              <a:t>by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providing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information </a:t>
            </a:r>
            <a:r>
              <a:rPr sz="2000" spc="85" dirty="0">
                <a:latin typeface="Cambria"/>
                <a:cs typeface="Cambria"/>
              </a:rPr>
              <a:t>regarding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past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and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present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history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medical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problems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not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only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child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but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also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of </a:t>
            </a:r>
            <a:r>
              <a:rPr sz="2000" dirty="0">
                <a:latin typeface="Cambria"/>
                <a:cs typeface="Cambria"/>
              </a:rPr>
              <a:t>other</a:t>
            </a:r>
            <a:r>
              <a:rPr sz="2000" spc="145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members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80" dirty="0">
                <a:latin typeface="Cambria"/>
                <a:cs typeface="Cambria"/>
              </a:rPr>
              <a:t> </a:t>
            </a:r>
            <a:r>
              <a:rPr sz="2000" spc="40" dirty="0">
                <a:latin typeface="Cambria"/>
                <a:cs typeface="Cambria"/>
              </a:rPr>
              <a:t>family</a:t>
            </a:r>
            <a:endParaRPr sz="2000">
              <a:latin typeface="Cambria"/>
              <a:cs typeface="Cambria"/>
            </a:endParaRPr>
          </a:p>
          <a:p>
            <a:pPr marL="195580" marR="321310" indent="-182880">
              <a:lnSpc>
                <a:spcPts val="2160"/>
              </a:lnSpc>
              <a:spcBef>
                <a:spcPts val="120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latin typeface="Cambria"/>
                <a:cs typeface="Cambria"/>
              </a:rPr>
              <a:t>-</a:t>
            </a:r>
            <a:r>
              <a:rPr sz="2000" spc="55" dirty="0">
                <a:latin typeface="Cambria"/>
                <a:cs typeface="Cambria"/>
              </a:rPr>
              <a:t>They </a:t>
            </a:r>
            <a:r>
              <a:rPr sz="2000" spc="85" dirty="0">
                <a:latin typeface="Cambria"/>
                <a:cs typeface="Cambria"/>
              </a:rPr>
              <a:t>can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participate</a:t>
            </a:r>
            <a:r>
              <a:rPr sz="2000" spc="5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co-</a:t>
            </a:r>
            <a:r>
              <a:rPr sz="2000" spc="75" dirty="0">
                <a:latin typeface="Cambria"/>
                <a:cs typeface="Cambria"/>
              </a:rPr>
              <a:t>operate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physical</a:t>
            </a:r>
            <a:r>
              <a:rPr sz="2000" spc="75" dirty="0">
                <a:latin typeface="Cambria"/>
                <a:cs typeface="Cambria"/>
              </a:rPr>
              <a:t> and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medical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examination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children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also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immunization</a:t>
            </a:r>
            <a:r>
              <a:rPr sz="2000" spc="1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7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children.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dirty="0">
                <a:latin typeface="Cambria"/>
                <a:cs typeface="Cambria"/>
              </a:rPr>
              <a:t>-</a:t>
            </a:r>
            <a:r>
              <a:rPr sz="2000" spc="55" dirty="0">
                <a:latin typeface="Cambria"/>
                <a:cs typeface="Cambria"/>
              </a:rPr>
              <a:t>They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can</a:t>
            </a:r>
            <a:r>
              <a:rPr sz="2000" spc="95" dirty="0">
                <a:latin typeface="Cambria"/>
                <a:cs typeface="Cambria"/>
              </a:rPr>
              <a:t> help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correction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defects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if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any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follow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up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children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found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sick.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dirty="0">
                <a:latin typeface="Cambria"/>
                <a:cs typeface="Cambria"/>
              </a:rPr>
              <a:t>-</a:t>
            </a:r>
            <a:r>
              <a:rPr sz="2000" spc="50" dirty="0">
                <a:latin typeface="Cambria"/>
                <a:cs typeface="Cambria"/>
              </a:rPr>
              <a:t>They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can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spc="100" dirty="0">
                <a:latin typeface="Cambria"/>
                <a:cs typeface="Cambria"/>
              </a:rPr>
              <a:t>help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formation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55" dirty="0">
                <a:latin typeface="Cambria"/>
                <a:cs typeface="Cambria"/>
              </a:rPr>
              <a:t> </a:t>
            </a:r>
            <a:r>
              <a:rPr sz="2000" spc="125" dirty="0">
                <a:latin typeface="Cambria"/>
                <a:cs typeface="Cambria"/>
              </a:rPr>
              <a:t>good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healthful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living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habits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and</a:t>
            </a:r>
            <a:r>
              <a:rPr sz="2000" spc="16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behavior.</a:t>
            </a:r>
            <a:endParaRPr sz="2000">
              <a:latin typeface="Cambria"/>
              <a:cs typeface="Cambria"/>
            </a:endParaRPr>
          </a:p>
          <a:p>
            <a:pPr marL="195580" marR="5080" indent="-182880">
              <a:lnSpc>
                <a:spcPts val="2160"/>
              </a:lnSpc>
              <a:spcBef>
                <a:spcPts val="12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5580" algn="l"/>
              </a:tabLst>
            </a:pPr>
            <a:r>
              <a:rPr sz="2000" dirty="0">
                <a:latin typeface="Cambria"/>
                <a:cs typeface="Cambria"/>
              </a:rPr>
              <a:t>-</a:t>
            </a:r>
            <a:r>
              <a:rPr sz="2000" spc="50" dirty="0">
                <a:latin typeface="Cambria"/>
                <a:cs typeface="Cambria"/>
              </a:rPr>
              <a:t>Through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parent-</a:t>
            </a:r>
            <a:r>
              <a:rPr sz="2000" spc="75" dirty="0">
                <a:latin typeface="Cambria"/>
                <a:cs typeface="Cambria"/>
              </a:rPr>
              <a:t>teacher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association</a:t>
            </a:r>
            <a:r>
              <a:rPr sz="2000" spc="1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parents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can</a:t>
            </a:r>
            <a:r>
              <a:rPr sz="2000" spc="145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involved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planning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,organizing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4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implementation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programme.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ts val="2280"/>
              </a:lnSpc>
              <a:spcBef>
                <a:spcPts val="9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dirty="0">
                <a:latin typeface="Cambria"/>
                <a:cs typeface="Cambria"/>
              </a:rPr>
              <a:t>-</a:t>
            </a:r>
            <a:r>
              <a:rPr sz="2000" spc="90" dirty="0">
                <a:latin typeface="Cambria"/>
                <a:cs typeface="Cambria"/>
              </a:rPr>
              <a:t>above </a:t>
            </a:r>
            <a:r>
              <a:rPr sz="2000" spc="85" dirty="0">
                <a:latin typeface="Cambria"/>
                <a:cs typeface="Cambria"/>
              </a:rPr>
              <a:t>all,</a:t>
            </a:r>
            <a:r>
              <a:rPr sz="2000" spc="-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parents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must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relieve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child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work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pressure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at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home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so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that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child</a:t>
            </a:r>
            <a:endParaRPr sz="2000">
              <a:latin typeface="Cambria"/>
              <a:cs typeface="Cambria"/>
            </a:endParaRPr>
          </a:p>
          <a:p>
            <a:pPr marL="195580">
              <a:lnSpc>
                <a:spcPts val="2280"/>
              </a:lnSpc>
            </a:pPr>
            <a:r>
              <a:rPr sz="2000" spc="85" dirty="0">
                <a:latin typeface="Cambria"/>
                <a:cs typeface="Cambria"/>
              </a:rPr>
              <a:t>can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take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advantage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school.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5475" y="2227"/>
            <a:ext cx="9834245" cy="670179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96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b="1" spc="100" dirty="0">
                <a:latin typeface="Cambria"/>
                <a:cs typeface="Cambria"/>
              </a:rPr>
              <a:t>4.</a:t>
            </a:r>
            <a:r>
              <a:rPr sz="2800" b="1" spc="-345" dirty="0">
                <a:latin typeface="Cambria"/>
                <a:cs typeface="Cambria"/>
              </a:rPr>
              <a:t> </a:t>
            </a:r>
            <a:r>
              <a:rPr sz="2800" b="1" spc="95" dirty="0">
                <a:latin typeface="Cambria"/>
                <a:cs typeface="Cambria"/>
              </a:rPr>
              <a:t>The </a:t>
            </a:r>
            <a:r>
              <a:rPr sz="2800" b="1" spc="114" dirty="0">
                <a:latin typeface="Cambria"/>
                <a:cs typeface="Cambria"/>
              </a:rPr>
              <a:t>community</a:t>
            </a:r>
            <a:endParaRPr sz="2800">
              <a:latin typeface="Cambria"/>
              <a:cs typeface="Cambria"/>
            </a:endParaRPr>
          </a:p>
          <a:p>
            <a:pPr marL="195580" marR="5080" indent="-182880">
              <a:lnSpc>
                <a:spcPct val="90000"/>
              </a:lnSpc>
              <a:spcBef>
                <a:spcPts val="120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5580" algn="l"/>
              </a:tabLst>
            </a:pPr>
            <a:r>
              <a:rPr sz="2800" spc="100" dirty="0">
                <a:latin typeface="Cambria"/>
                <a:cs typeface="Cambria"/>
              </a:rPr>
              <a:t>School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spc="80" dirty="0">
                <a:latin typeface="Cambria"/>
                <a:cs typeface="Cambria"/>
              </a:rPr>
              <a:t>children</a:t>
            </a:r>
            <a:r>
              <a:rPr sz="2800" spc="145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are</a:t>
            </a:r>
            <a:r>
              <a:rPr sz="2800" spc="14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5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important</a:t>
            </a:r>
            <a:r>
              <a:rPr sz="2800" spc="150" dirty="0">
                <a:latin typeface="Cambria"/>
                <a:cs typeface="Cambria"/>
              </a:rPr>
              <a:t> </a:t>
            </a:r>
            <a:r>
              <a:rPr sz="2800" spc="130" dirty="0">
                <a:latin typeface="Cambria"/>
                <a:cs typeface="Cambria"/>
              </a:rPr>
              <a:t>segment</a:t>
            </a:r>
            <a:r>
              <a:rPr sz="2800" spc="14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55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community</a:t>
            </a:r>
            <a:r>
              <a:rPr sz="2800" spc="150" dirty="0">
                <a:latin typeface="Cambria"/>
                <a:cs typeface="Cambria"/>
              </a:rPr>
              <a:t> </a:t>
            </a:r>
            <a:r>
              <a:rPr sz="2800" spc="-25" dirty="0">
                <a:latin typeface="Cambria"/>
                <a:cs typeface="Cambria"/>
              </a:rPr>
              <a:t>in </a:t>
            </a:r>
            <a:r>
              <a:rPr sz="2800" spc="50" dirty="0">
                <a:latin typeface="Cambria"/>
                <a:cs typeface="Cambria"/>
              </a:rPr>
              <a:t>which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they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live.</a:t>
            </a:r>
            <a:r>
              <a:rPr sz="2800" spc="-25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The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health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these </a:t>
            </a:r>
            <a:r>
              <a:rPr sz="2800" spc="80" dirty="0">
                <a:latin typeface="Cambria"/>
                <a:cs typeface="Cambria"/>
              </a:rPr>
              <a:t>children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70" dirty="0">
                <a:latin typeface="Cambria"/>
                <a:cs typeface="Cambria"/>
              </a:rPr>
              <a:t>contribute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-25" dirty="0">
                <a:latin typeface="Cambria"/>
                <a:cs typeface="Cambria"/>
              </a:rPr>
              <a:t>to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55" dirty="0">
                <a:latin typeface="Cambria"/>
                <a:cs typeface="Cambria"/>
              </a:rPr>
              <a:t>health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55" dirty="0">
                <a:latin typeface="Cambria"/>
                <a:cs typeface="Cambria"/>
              </a:rPr>
              <a:t>community.</a:t>
            </a:r>
            <a:r>
              <a:rPr sz="2800" spc="-235" dirty="0">
                <a:latin typeface="Cambria"/>
                <a:cs typeface="Cambria"/>
              </a:rPr>
              <a:t> </a:t>
            </a:r>
            <a:r>
              <a:rPr sz="2800" spc="80" dirty="0">
                <a:latin typeface="Cambria"/>
                <a:cs typeface="Cambria"/>
              </a:rPr>
              <a:t>They</a:t>
            </a:r>
            <a:r>
              <a:rPr sz="2800" spc="110" dirty="0">
                <a:latin typeface="Cambria"/>
                <a:cs typeface="Cambria"/>
              </a:rPr>
              <a:t>  </a:t>
            </a:r>
            <a:r>
              <a:rPr sz="2800" spc="65" dirty="0">
                <a:latin typeface="Cambria"/>
                <a:cs typeface="Cambria"/>
              </a:rPr>
              <a:t>are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spc="80" dirty="0">
                <a:latin typeface="Cambria"/>
                <a:cs typeface="Cambria"/>
              </a:rPr>
              <a:t>also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future</a:t>
            </a:r>
            <a:r>
              <a:rPr sz="2800" spc="13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their </a:t>
            </a:r>
            <a:r>
              <a:rPr sz="2800" spc="75" dirty="0">
                <a:latin typeface="Cambria"/>
                <a:cs typeface="Cambria"/>
              </a:rPr>
              <a:t>community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240" dirty="0">
                <a:latin typeface="Cambria"/>
                <a:cs typeface="Cambria"/>
              </a:rPr>
              <a:t>.</a:t>
            </a:r>
            <a:r>
              <a:rPr sz="2800" spc="-12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if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they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are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healty,</a:t>
            </a:r>
            <a:r>
              <a:rPr sz="2800" spc="-13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spc="75" dirty="0">
                <a:latin typeface="Cambria"/>
                <a:cs typeface="Cambria"/>
              </a:rPr>
              <a:t>community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would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thrive </a:t>
            </a:r>
            <a:r>
              <a:rPr sz="2800" spc="105" dirty="0">
                <a:latin typeface="Cambria"/>
                <a:cs typeface="Cambria"/>
              </a:rPr>
              <a:t>and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240" dirty="0">
                <a:latin typeface="Cambria"/>
                <a:cs typeface="Cambria"/>
              </a:rPr>
              <a:t>be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70" dirty="0">
                <a:latin typeface="Cambria"/>
                <a:cs typeface="Cambria"/>
              </a:rPr>
              <a:t>prosperous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spc="235" dirty="0">
                <a:latin typeface="Cambria"/>
                <a:cs typeface="Cambria"/>
              </a:rPr>
              <a:t>.</a:t>
            </a:r>
            <a:r>
              <a:rPr sz="2800" spc="-135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so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community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75" dirty="0">
                <a:latin typeface="Cambria"/>
                <a:cs typeface="Cambria"/>
              </a:rPr>
              <a:t>has</a:t>
            </a:r>
            <a:r>
              <a:rPr sz="2800" spc="105" dirty="0">
                <a:latin typeface="Cambria"/>
                <a:cs typeface="Cambria"/>
              </a:rPr>
              <a:t> a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responsibility </a:t>
            </a:r>
            <a:r>
              <a:rPr sz="2800" dirty="0">
                <a:latin typeface="Cambria"/>
                <a:cs typeface="Cambria"/>
              </a:rPr>
              <a:t>towards</a:t>
            </a:r>
            <a:r>
              <a:rPr sz="2800" spc="18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promotion</a:t>
            </a:r>
            <a:r>
              <a:rPr sz="2800" spc="16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70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health</a:t>
            </a:r>
            <a:r>
              <a:rPr sz="2800" spc="17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85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children.</a:t>
            </a:r>
            <a:r>
              <a:rPr sz="2800" spc="-23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The</a:t>
            </a:r>
            <a:r>
              <a:rPr sz="2800" spc="160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community</a:t>
            </a:r>
            <a:r>
              <a:rPr sz="2800" spc="700" dirty="0">
                <a:latin typeface="Cambria"/>
                <a:cs typeface="Cambria"/>
              </a:rPr>
              <a:t> </a:t>
            </a:r>
            <a:r>
              <a:rPr sz="2800" spc="120" dirty="0">
                <a:latin typeface="Cambria"/>
                <a:cs typeface="Cambria"/>
              </a:rPr>
              <a:t>can</a:t>
            </a:r>
            <a:r>
              <a:rPr sz="2800" spc="90" dirty="0">
                <a:latin typeface="Cambria"/>
                <a:cs typeface="Cambria"/>
              </a:rPr>
              <a:t>  </a:t>
            </a:r>
            <a:r>
              <a:rPr sz="2800" spc="70" dirty="0">
                <a:latin typeface="Cambria"/>
                <a:cs typeface="Cambria"/>
              </a:rPr>
              <a:t>contribute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150" dirty="0">
                <a:latin typeface="Cambria"/>
                <a:cs typeface="Cambria"/>
              </a:rPr>
              <a:t>by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supporting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school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health</a:t>
            </a:r>
            <a:r>
              <a:rPr sz="2800" spc="90" dirty="0">
                <a:latin typeface="Cambria"/>
                <a:cs typeface="Cambria"/>
              </a:rPr>
              <a:t> programme</a:t>
            </a:r>
            <a:r>
              <a:rPr sz="2800" spc="700" dirty="0">
                <a:latin typeface="Cambria"/>
                <a:cs typeface="Cambria"/>
              </a:rPr>
              <a:t> </a:t>
            </a:r>
            <a:r>
              <a:rPr sz="2800" spc="100" dirty="0">
                <a:latin typeface="Cambria"/>
                <a:cs typeface="Cambria"/>
              </a:rPr>
              <a:t>by;</a:t>
            </a:r>
            <a:endParaRPr sz="28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86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spc="50" dirty="0">
                <a:latin typeface="Cambria"/>
                <a:cs typeface="Cambria"/>
              </a:rPr>
              <a:t>-</a:t>
            </a:r>
            <a:r>
              <a:rPr sz="2800" spc="90" dirty="0">
                <a:latin typeface="Cambria"/>
                <a:cs typeface="Cambria"/>
              </a:rPr>
              <a:t>providing</a:t>
            </a:r>
            <a:r>
              <a:rPr sz="2800" spc="75" dirty="0">
                <a:latin typeface="Cambria"/>
                <a:cs typeface="Cambria"/>
              </a:rPr>
              <a:t> </a:t>
            </a:r>
            <a:r>
              <a:rPr sz="2800" spc="70" dirty="0">
                <a:latin typeface="Cambria"/>
                <a:cs typeface="Cambria"/>
              </a:rPr>
              <a:t>suitable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land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for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school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114" dirty="0">
                <a:latin typeface="Cambria"/>
                <a:cs typeface="Cambria"/>
              </a:rPr>
              <a:t>building,</a:t>
            </a:r>
            <a:endParaRPr sz="28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86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spc="70" dirty="0">
                <a:latin typeface="Cambria"/>
                <a:cs typeface="Cambria"/>
              </a:rPr>
              <a:t>Providing</a:t>
            </a:r>
            <a:r>
              <a:rPr sz="2800" spc="60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funds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and </a:t>
            </a:r>
            <a:r>
              <a:rPr sz="2800" spc="95" dirty="0">
                <a:latin typeface="Cambria"/>
                <a:cs typeface="Cambria"/>
              </a:rPr>
              <a:t>labour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in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120" dirty="0">
                <a:latin typeface="Cambria"/>
                <a:cs typeface="Cambria"/>
              </a:rPr>
              <a:t>building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proper</a:t>
            </a:r>
            <a:r>
              <a:rPr sz="2800" spc="80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school,</a:t>
            </a:r>
            <a:endParaRPr sz="2800">
              <a:latin typeface="Cambria"/>
              <a:cs typeface="Cambria"/>
            </a:endParaRPr>
          </a:p>
          <a:p>
            <a:pPr marL="195580" marR="359410" indent="-182880">
              <a:lnSpc>
                <a:spcPts val="3020"/>
              </a:lnSpc>
              <a:spcBef>
                <a:spcPts val="125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5580" algn="l"/>
              </a:tabLst>
            </a:pPr>
            <a:r>
              <a:rPr sz="2800" spc="45" dirty="0">
                <a:latin typeface="Cambria"/>
                <a:cs typeface="Cambria"/>
              </a:rPr>
              <a:t>Participation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in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school </a:t>
            </a:r>
            <a:r>
              <a:rPr sz="2800" spc="60" dirty="0">
                <a:latin typeface="Cambria"/>
                <a:cs typeface="Cambria"/>
              </a:rPr>
              <a:t>health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spc="80" dirty="0">
                <a:latin typeface="Cambria"/>
                <a:cs typeface="Cambria"/>
              </a:rPr>
              <a:t>committees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or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councils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and </a:t>
            </a:r>
            <a:r>
              <a:rPr sz="2800" spc="70" dirty="0">
                <a:latin typeface="Cambria"/>
                <a:cs typeface="Cambria"/>
              </a:rPr>
              <a:t>contribute</a:t>
            </a:r>
            <a:r>
              <a:rPr sz="2800" spc="15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in</a:t>
            </a:r>
            <a:r>
              <a:rPr sz="2800" spc="17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formulation</a:t>
            </a:r>
            <a:r>
              <a:rPr sz="2800" spc="15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60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school</a:t>
            </a:r>
            <a:r>
              <a:rPr sz="2800" spc="165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health</a:t>
            </a:r>
            <a:r>
              <a:rPr sz="2800" spc="165" dirty="0">
                <a:latin typeface="Cambria"/>
                <a:cs typeface="Cambria"/>
              </a:rPr>
              <a:t> </a:t>
            </a:r>
            <a:r>
              <a:rPr sz="2800" spc="114" dirty="0">
                <a:latin typeface="Cambria"/>
                <a:cs typeface="Cambria"/>
              </a:rPr>
              <a:t>policies</a:t>
            </a:r>
            <a:r>
              <a:rPr sz="2800" spc="165" dirty="0">
                <a:latin typeface="Cambria"/>
                <a:cs typeface="Cambria"/>
              </a:rPr>
              <a:t> </a:t>
            </a:r>
            <a:r>
              <a:rPr sz="2800" spc="80" dirty="0">
                <a:latin typeface="Cambria"/>
                <a:cs typeface="Cambria"/>
              </a:rPr>
              <a:t>and </a:t>
            </a:r>
            <a:r>
              <a:rPr sz="2800" spc="95" dirty="0">
                <a:latin typeface="Cambria"/>
                <a:cs typeface="Cambria"/>
              </a:rPr>
              <a:t>plan.</a:t>
            </a:r>
            <a:endParaRPr sz="28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82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dirty="0">
                <a:latin typeface="Cambria"/>
                <a:cs typeface="Cambria"/>
              </a:rPr>
              <a:t>Participation</a:t>
            </a:r>
            <a:r>
              <a:rPr sz="2800" spc="22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in</a:t>
            </a:r>
            <a:r>
              <a:rPr sz="2800" spc="220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implementation</a:t>
            </a:r>
            <a:r>
              <a:rPr sz="2800" spc="204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225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programme</a:t>
            </a:r>
            <a:r>
              <a:rPr sz="2800" spc="210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activities.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8892" y="1983171"/>
            <a:ext cx="9808845" cy="395224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29870" indent="-225425">
              <a:lnSpc>
                <a:spcPct val="100000"/>
              </a:lnSpc>
              <a:spcBef>
                <a:spcPts val="770"/>
              </a:spcBef>
              <a:buClr>
                <a:srgbClr val="306885"/>
              </a:buClr>
              <a:buSzPct val="82954"/>
              <a:buFont typeface="Wingdings"/>
              <a:buChar char=""/>
              <a:tabLst>
                <a:tab pos="229870" algn="l"/>
              </a:tabLst>
            </a:pPr>
            <a:r>
              <a:rPr sz="4400" b="1" dirty="0">
                <a:latin typeface="Times New Roman"/>
                <a:cs typeface="Times New Roman"/>
              </a:rPr>
              <a:t>The</a:t>
            </a:r>
            <a:r>
              <a:rPr sz="4400" b="1" spc="-75" dirty="0">
                <a:latin typeface="Times New Roman"/>
                <a:cs typeface="Times New Roman"/>
              </a:rPr>
              <a:t> </a:t>
            </a:r>
            <a:r>
              <a:rPr sz="4400" b="1" dirty="0">
                <a:latin typeface="Times New Roman"/>
                <a:cs typeface="Times New Roman"/>
              </a:rPr>
              <a:t>children</a:t>
            </a:r>
            <a:r>
              <a:rPr sz="4400" b="1" spc="-45" dirty="0">
                <a:latin typeface="Times New Roman"/>
                <a:cs typeface="Times New Roman"/>
              </a:rPr>
              <a:t> </a:t>
            </a:r>
            <a:r>
              <a:rPr sz="4400" b="1" spc="-50" dirty="0">
                <a:latin typeface="Times New Roman"/>
                <a:cs typeface="Times New Roman"/>
              </a:rPr>
              <a:t>:</a:t>
            </a:r>
            <a:endParaRPr sz="4400">
              <a:latin typeface="Times New Roman"/>
              <a:cs typeface="Times New Roman"/>
            </a:endParaRPr>
          </a:p>
          <a:p>
            <a:pPr marL="194945" marR="5080" indent="-191135">
              <a:lnSpc>
                <a:spcPct val="90000"/>
              </a:lnSpc>
              <a:spcBef>
                <a:spcPts val="1200"/>
              </a:spcBef>
              <a:buClr>
                <a:srgbClr val="306885"/>
              </a:buClr>
              <a:buSzPct val="82954"/>
              <a:buFont typeface="Wingdings"/>
              <a:buChar char=""/>
              <a:tabLst>
                <a:tab pos="194945" algn="l"/>
                <a:tab pos="229235" algn="l"/>
              </a:tabLst>
            </a:pPr>
            <a:r>
              <a:rPr sz="4400" dirty="0">
                <a:latin typeface="Times New Roman"/>
                <a:cs typeface="Times New Roman"/>
              </a:rPr>
              <a:t>	The</a:t>
            </a:r>
            <a:r>
              <a:rPr sz="4400" spc="-3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childrens</a:t>
            </a:r>
            <a:r>
              <a:rPr sz="4400" spc="-2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are</a:t>
            </a:r>
            <a:r>
              <a:rPr sz="4400" spc="-2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the clients</a:t>
            </a:r>
            <a:r>
              <a:rPr sz="4400" spc="-1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for</a:t>
            </a:r>
            <a:r>
              <a:rPr sz="4400" spc="5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school </a:t>
            </a:r>
            <a:r>
              <a:rPr sz="4400" dirty="0">
                <a:latin typeface="Times New Roman"/>
                <a:cs typeface="Times New Roman"/>
              </a:rPr>
              <a:t>health</a:t>
            </a:r>
            <a:r>
              <a:rPr sz="4400" spc="-4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services</a:t>
            </a:r>
            <a:r>
              <a:rPr sz="4400" spc="-3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and need</a:t>
            </a:r>
            <a:r>
              <a:rPr sz="4400" spc="-2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to</a:t>
            </a:r>
            <a:r>
              <a:rPr sz="4400" spc="-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know</a:t>
            </a:r>
            <a:r>
              <a:rPr sz="4400" spc="-2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about</a:t>
            </a:r>
            <a:r>
              <a:rPr sz="4400" spc="-35" dirty="0">
                <a:latin typeface="Times New Roman"/>
                <a:cs typeface="Times New Roman"/>
              </a:rPr>
              <a:t> </a:t>
            </a:r>
            <a:r>
              <a:rPr sz="4400" spc="-25" dirty="0">
                <a:latin typeface="Times New Roman"/>
                <a:cs typeface="Times New Roman"/>
              </a:rPr>
              <a:t>the </a:t>
            </a:r>
            <a:r>
              <a:rPr sz="4400" dirty="0">
                <a:latin typeface="Times New Roman"/>
                <a:cs typeface="Times New Roman"/>
              </a:rPr>
              <a:t>importance</a:t>
            </a:r>
            <a:r>
              <a:rPr sz="4400" spc="-4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of school</a:t>
            </a:r>
            <a:r>
              <a:rPr sz="4400" spc="-4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health services</a:t>
            </a:r>
            <a:r>
              <a:rPr sz="4400" spc="-30" dirty="0">
                <a:latin typeface="Times New Roman"/>
                <a:cs typeface="Times New Roman"/>
              </a:rPr>
              <a:t> </a:t>
            </a:r>
            <a:r>
              <a:rPr sz="4400" spc="-25" dirty="0">
                <a:latin typeface="Times New Roman"/>
                <a:cs typeface="Times New Roman"/>
              </a:rPr>
              <a:t>and </a:t>
            </a:r>
            <a:r>
              <a:rPr sz="4400" dirty="0">
                <a:latin typeface="Times New Roman"/>
                <a:cs typeface="Times New Roman"/>
              </a:rPr>
              <a:t>the</a:t>
            </a:r>
            <a:r>
              <a:rPr sz="4400" spc="-2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activities</a:t>
            </a:r>
            <a:r>
              <a:rPr sz="4400" spc="-2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which are</a:t>
            </a:r>
            <a:r>
              <a:rPr sz="4400" spc="-30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to be carried</a:t>
            </a:r>
            <a:r>
              <a:rPr sz="4400" spc="-35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under </a:t>
            </a:r>
            <a:r>
              <a:rPr sz="4400" dirty="0">
                <a:latin typeface="Times New Roman"/>
                <a:cs typeface="Times New Roman"/>
              </a:rPr>
              <a:t>the</a:t>
            </a:r>
            <a:r>
              <a:rPr sz="4400" spc="-2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school</a:t>
            </a:r>
            <a:r>
              <a:rPr sz="4400" spc="-35" dirty="0">
                <a:latin typeface="Times New Roman"/>
                <a:cs typeface="Times New Roman"/>
              </a:rPr>
              <a:t> </a:t>
            </a:r>
            <a:r>
              <a:rPr sz="4400" dirty="0">
                <a:latin typeface="Times New Roman"/>
                <a:cs typeface="Times New Roman"/>
              </a:rPr>
              <a:t>health</a:t>
            </a:r>
            <a:r>
              <a:rPr sz="4400" spc="-25" dirty="0">
                <a:latin typeface="Times New Roman"/>
                <a:cs typeface="Times New Roman"/>
              </a:rPr>
              <a:t> </a:t>
            </a:r>
            <a:r>
              <a:rPr sz="4400" spc="-10" dirty="0">
                <a:latin typeface="Times New Roman"/>
                <a:cs typeface="Times New Roman"/>
              </a:rPr>
              <a:t>programme.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758" y="360679"/>
            <a:ext cx="9158605" cy="45021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8566" y="1032763"/>
            <a:ext cx="3372675" cy="45021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07028" y="1285680"/>
            <a:ext cx="160299" cy="7347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48892" y="1993739"/>
            <a:ext cx="8945880" cy="158051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  <a:tab pos="610870" algn="l"/>
              </a:tabLst>
            </a:pPr>
            <a:r>
              <a:rPr sz="2000" b="1" spc="-25" dirty="0">
                <a:latin typeface="Cambria"/>
                <a:cs typeface="Cambria"/>
              </a:rPr>
              <a:t>1)</a:t>
            </a:r>
            <a:r>
              <a:rPr sz="2000" b="1" dirty="0">
                <a:latin typeface="Cambria"/>
                <a:cs typeface="Cambria"/>
              </a:rPr>
              <a:t>	</a:t>
            </a:r>
            <a:r>
              <a:rPr sz="2000" b="1" spc="55" dirty="0">
                <a:latin typeface="Cambria"/>
                <a:cs typeface="Cambria"/>
              </a:rPr>
              <a:t>Health</a:t>
            </a:r>
            <a:r>
              <a:rPr sz="2000" b="1" spc="15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Promotion</a:t>
            </a:r>
            <a:r>
              <a:rPr sz="2000" b="1" spc="160" dirty="0">
                <a:latin typeface="Cambria"/>
                <a:cs typeface="Cambria"/>
              </a:rPr>
              <a:t> </a:t>
            </a:r>
            <a:r>
              <a:rPr sz="2000" b="1" spc="130" dirty="0">
                <a:latin typeface="Cambria"/>
                <a:cs typeface="Cambria"/>
              </a:rPr>
              <a:t>&amp;</a:t>
            </a:r>
            <a:r>
              <a:rPr sz="2000" b="1" spc="140" dirty="0">
                <a:latin typeface="Cambria"/>
                <a:cs typeface="Cambria"/>
              </a:rPr>
              <a:t> </a:t>
            </a:r>
            <a:r>
              <a:rPr sz="2000" b="1" spc="100" dirty="0">
                <a:latin typeface="Cambria"/>
                <a:cs typeface="Cambria"/>
              </a:rPr>
              <a:t>specific</a:t>
            </a:r>
            <a:r>
              <a:rPr sz="2000" b="1" spc="170" dirty="0">
                <a:latin typeface="Cambria"/>
                <a:cs typeface="Cambria"/>
              </a:rPr>
              <a:t> </a:t>
            </a:r>
            <a:r>
              <a:rPr sz="2000" b="1" spc="-10" dirty="0">
                <a:latin typeface="Cambria"/>
                <a:cs typeface="Cambria"/>
              </a:rPr>
              <a:t>protection-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  <a:tab pos="612140" algn="l"/>
              </a:tabLst>
            </a:pPr>
            <a:r>
              <a:rPr sz="2000" b="1" spc="-25" dirty="0">
                <a:latin typeface="Cambria"/>
                <a:cs typeface="Cambria"/>
              </a:rPr>
              <a:t>2)</a:t>
            </a:r>
            <a:r>
              <a:rPr sz="2000" b="1" dirty="0">
                <a:latin typeface="Cambria"/>
                <a:cs typeface="Cambria"/>
              </a:rPr>
              <a:t>	</a:t>
            </a:r>
            <a:r>
              <a:rPr sz="2000" b="1" spc="80" dirty="0">
                <a:latin typeface="Cambria"/>
                <a:cs typeface="Cambria"/>
              </a:rPr>
              <a:t>Early</a:t>
            </a:r>
            <a:r>
              <a:rPr sz="2000" b="1" spc="150" dirty="0">
                <a:latin typeface="Cambria"/>
                <a:cs typeface="Cambria"/>
              </a:rPr>
              <a:t> </a:t>
            </a:r>
            <a:r>
              <a:rPr sz="2000" b="1" spc="100" dirty="0">
                <a:latin typeface="Cambria"/>
                <a:cs typeface="Cambria"/>
              </a:rPr>
              <a:t>Diagnosis</a:t>
            </a:r>
            <a:r>
              <a:rPr sz="2000" b="1" spc="135" dirty="0">
                <a:latin typeface="Cambria"/>
                <a:cs typeface="Cambria"/>
              </a:rPr>
              <a:t> </a:t>
            </a:r>
            <a:r>
              <a:rPr sz="2000" b="1" spc="114" dirty="0">
                <a:latin typeface="Cambria"/>
                <a:cs typeface="Cambria"/>
              </a:rPr>
              <a:t>&amp;</a:t>
            </a:r>
            <a:r>
              <a:rPr sz="2000" b="1" spc="-3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Treatment-</a:t>
            </a:r>
            <a:r>
              <a:rPr sz="2000" b="1" spc="12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(Secondary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level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prevention)</a:t>
            </a:r>
            <a:endParaRPr sz="2000">
              <a:latin typeface="Cambria"/>
              <a:cs typeface="Cambria"/>
            </a:endParaRPr>
          </a:p>
          <a:p>
            <a:pPr marL="194945" marR="5080" indent="-182880">
              <a:lnSpc>
                <a:spcPts val="2160"/>
              </a:lnSpc>
              <a:spcBef>
                <a:spcPts val="123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  <a:tab pos="612140" algn="l"/>
              </a:tabLst>
            </a:pPr>
            <a:r>
              <a:rPr sz="2000" b="1" spc="-25" dirty="0">
                <a:latin typeface="Cambria"/>
                <a:cs typeface="Cambria"/>
              </a:rPr>
              <a:t>3)</a:t>
            </a:r>
            <a:r>
              <a:rPr sz="2000" b="1" dirty="0">
                <a:latin typeface="Cambria"/>
                <a:cs typeface="Cambria"/>
              </a:rPr>
              <a:t>	Prevention</a:t>
            </a:r>
            <a:r>
              <a:rPr sz="2000" b="1" spc="175" dirty="0">
                <a:latin typeface="Cambria"/>
                <a:cs typeface="Cambria"/>
              </a:rPr>
              <a:t> </a:t>
            </a:r>
            <a:r>
              <a:rPr sz="2000" b="1" dirty="0">
                <a:latin typeface="Cambria"/>
                <a:cs typeface="Cambria"/>
              </a:rPr>
              <a:t>of</a:t>
            </a:r>
            <a:r>
              <a:rPr sz="2000" b="1" spc="175" dirty="0">
                <a:latin typeface="Cambria"/>
                <a:cs typeface="Cambria"/>
              </a:rPr>
              <a:t> </a:t>
            </a:r>
            <a:r>
              <a:rPr sz="2000" b="1" spc="70" dirty="0">
                <a:latin typeface="Cambria"/>
                <a:cs typeface="Cambria"/>
              </a:rPr>
              <a:t>complication</a:t>
            </a:r>
            <a:r>
              <a:rPr sz="2000" b="1" spc="180" dirty="0">
                <a:latin typeface="Cambria"/>
                <a:cs typeface="Cambria"/>
              </a:rPr>
              <a:t> </a:t>
            </a:r>
            <a:r>
              <a:rPr sz="2000" b="1" spc="114" dirty="0">
                <a:latin typeface="Cambria"/>
                <a:cs typeface="Cambria"/>
              </a:rPr>
              <a:t>&amp;</a:t>
            </a:r>
            <a:r>
              <a:rPr sz="2000" b="1" spc="170" dirty="0">
                <a:latin typeface="Cambria"/>
                <a:cs typeface="Cambria"/>
              </a:rPr>
              <a:t> </a:t>
            </a:r>
            <a:r>
              <a:rPr sz="2000" b="1" spc="50" dirty="0">
                <a:latin typeface="Cambria"/>
                <a:cs typeface="Cambria"/>
              </a:rPr>
              <a:t>Rehabilitation-</a:t>
            </a:r>
            <a:r>
              <a:rPr sz="2000" b="1" spc="2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(This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1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tertiary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level</a:t>
            </a:r>
            <a:r>
              <a:rPr sz="2000" spc="175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of </a:t>
            </a:r>
            <a:r>
              <a:rPr sz="2000" spc="-10" dirty="0">
                <a:latin typeface="Cambria"/>
                <a:cs typeface="Cambria"/>
              </a:rPr>
              <a:t>prevention)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4111" y="438150"/>
            <a:ext cx="3594979" cy="49657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48892" y="1396005"/>
            <a:ext cx="9853930" cy="4257040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15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b="1" spc="70" dirty="0">
                <a:latin typeface="Cambria"/>
                <a:cs typeface="Cambria"/>
              </a:rPr>
              <a:t>School </a:t>
            </a:r>
            <a:r>
              <a:rPr sz="2400" b="1" spc="50" dirty="0">
                <a:latin typeface="Cambria"/>
                <a:cs typeface="Cambria"/>
              </a:rPr>
              <a:t>health</a:t>
            </a:r>
            <a:r>
              <a:rPr sz="2400" spc="50" dirty="0">
                <a:latin typeface="Cambria"/>
                <a:cs typeface="Cambria"/>
              </a:rPr>
              <a:t>:</a:t>
            </a:r>
            <a:endParaRPr sz="2400">
              <a:latin typeface="Cambria"/>
              <a:cs typeface="Cambria"/>
            </a:endParaRPr>
          </a:p>
          <a:p>
            <a:pPr marL="1229995">
              <a:lnSpc>
                <a:spcPts val="2735"/>
              </a:lnSpc>
              <a:spcBef>
                <a:spcPts val="910"/>
              </a:spcBef>
            </a:pPr>
            <a:r>
              <a:rPr sz="2400" spc="85" dirty="0">
                <a:latin typeface="Cambria"/>
                <a:cs typeface="Cambria"/>
              </a:rPr>
              <a:t>School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refers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a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state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100" dirty="0">
                <a:latin typeface="Cambria"/>
                <a:cs typeface="Cambria"/>
              </a:rPr>
              <a:t> complete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95" dirty="0">
                <a:latin typeface="Cambria"/>
                <a:cs typeface="Cambria"/>
              </a:rPr>
              <a:t>physical,</a:t>
            </a:r>
            <a:r>
              <a:rPr sz="2400" spc="509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mental</a:t>
            </a:r>
            <a:endParaRPr sz="2400">
              <a:latin typeface="Cambria"/>
              <a:cs typeface="Cambria"/>
            </a:endParaRPr>
          </a:p>
          <a:p>
            <a:pPr marL="12700" marR="48260">
              <a:lnSpc>
                <a:spcPts val="2590"/>
              </a:lnSpc>
              <a:spcBef>
                <a:spcPts val="185"/>
              </a:spcBef>
            </a:pPr>
            <a:r>
              <a:rPr sz="2400" spc="95" dirty="0">
                <a:latin typeface="Cambria"/>
                <a:cs typeface="Cambria"/>
              </a:rPr>
              <a:t>,social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&amp;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spiritual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well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160" dirty="0">
                <a:latin typeface="Cambria"/>
                <a:cs typeface="Cambria"/>
              </a:rPr>
              <a:t>being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and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not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75" dirty="0">
                <a:latin typeface="Cambria"/>
                <a:cs typeface="Cambria"/>
              </a:rPr>
              <a:t>merely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30" dirty="0">
                <a:latin typeface="Cambria"/>
                <a:cs typeface="Cambria"/>
              </a:rPr>
              <a:t> absence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disease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30" dirty="0">
                <a:latin typeface="Cambria"/>
                <a:cs typeface="Cambria"/>
              </a:rPr>
              <a:t>or </a:t>
            </a:r>
            <a:r>
              <a:rPr sz="2400" dirty="0">
                <a:latin typeface="Cambria"/>
                <a:cs typeface="Cambria"/>
              </a:rPr>
              <a:t>infirmity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114" dirty="0">
                <a:latin typeface="Cambria"/>
                <a:cs typeface="Cambria"/>
              </a:rPr>
              <a:t>among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95" dirty="0">
                <a:latin typeface="Cambria"/>
                <a:cs typeface="Cambria"/>
              </a:rPr>
              <a:t>pupils,</a:t>
            </a:r>
            <a:r>
              <a:rPr sz="2400" spc="-7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teachers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&amp;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other</a:t>
            </a:r>
            <a:r>
              <a:rPr sz="2400" spc="120" dirty="0">
                <a:latin typeface="Cambria"/>
                <a:cs typeface="Cambria"/>
              </a:rPr>
              <a:t>  </a:t>
            </a:r>
            <a:r>
              <a:rPr sz="2400" spc="80" dirty="0">
                <a:latin typeface="Cambria"/>
                <a:cs typeface="Cambria"/>
              </a:rPr>
              <a:t>school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personnel.</a:t>
            </a:r>
            <a:endParaRPr sz="24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880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b="1" spc="70" dirty="0">
                <a:latin typeface="Cambria"/>
                <a:cs typeface="Cambria"/>
              </a:rPr>
              <a:t>School </a:t>
            </a:r>
            <a:r>
              <a:rPr sz="2400" b="1" spc="60" dirty="0">
                <a:latin typeface="Cambria"/>
                <a:cs typeface="Cambria"/>
              </a:rPr>
              <a:t>health</a:t>
            </a:r>
            <a:r>
              <a:rPr sz="2400" b="1" spc="75" dirty="0">
                <a:latin typeface="Cambria"/>
                <a:cs typeface="Cambria"/>
              </a:rPr>
              <a:t> </a:t>
            </a:r>
            <a:r>
              <a:rPr sz="2400" b="1" spc="114" dirty="0">
                <a:latin typeface="Cambria"/>
                <a:cs typeface="Cambria"/>
              </a:rPr>
              <a:t>services:</a:t>
            </a:r>
            <a:endParaRPr sz="2400">
              <a:latin typeface="Cambria"/>
              <a:cs typeface="Cambria"/>
            </a:endParaRPr>
          </a:p>
          <a:p>
            <a:pPr marL="12700" marR="5080" indent="2970530">
              <a:lnSpc>
                <a:spcPct val="90000"/>
              </a:lnSpc>
              <a:spcBef>
                <a:spcPts val="1200"/>
              </a:spcBef>
            </a:pPr>
            <a:r>
              <a:rPr sz="2400" spc="85" dirty="0">
                <a:latin typeface="Cambria"/>
                <a:cs typeface="Cambria"/>
              </a:rPr>
              <a:t>Ideally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school</a:t>
            </a:r>
            <a:r>
              <a:rPr sz="2400" spc="50" dirty="0">
                <a:latin typeface="Cambria"/>
                <a:cs typeface="Cambria"/>
              </a:rPr>
              <a:t> health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services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60" dirty="0">
                <a:latin typeface="Cambria"/>
                <a:cs typeface="Cambria"/>
              </a:rPr>
              <a:t>refer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120" dirty="0">
                <a:latin typeface="Cambria"/>
                <a:cs typeface="Cambria"/>
              </a:rPr>
              <a:t>need </a:t>
            </a:r>
            <a:r>
              <a:rPr sz="2400" spc="140" dirty="0">
                <a:latin typeface="Cambria"/>
                <a:cs typeface="Cambria"/>
              </a:rPr>
              <a:t>based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comprehensive</a:t>
            </a:r>
            <a:r>
              <a:rPr sz="2400" spc="60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services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rendered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75" dirty="0">
                <a:latin typeface="Cambria"/>
                <a:cs typeface="Cambria"/>
              </a:rPr>
              <a:t>pupils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204" dirty="0">
                <a:latin typeface="Cambria"/>
                <a:cs typeface="Cambria"/>
              </a:rPr>
              <a:t>,</a:t>
            </a:r>
            <a:r>
              <a:rPr sz="2400" spc="-114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teacher,</a:t>
            </a:r>
            <a:r>
              <a:rPr sz="2400" spc="-12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and </a:t>
            </a:r>
            <a:r>
              <a:rPr sz="2400" spc="40" dirty="0">
                <a:latin typeface="Cambria"/>
                <a:cs typeface="Cambria"/>
              </a:rPr>
              <a:t>other </a:t>
            </a:r>
            <a:r>
              <a:rPr sz="2400" spc="85" dirty="0">
                <a:latin typeface="Cambria"/>
                <a:cs typeface="Cambria"/>
              </a:rPr>
              <a:t>personnel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school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promote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and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protect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their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,prevent </a:t>
            </a:r>
            <a:r>
              <a:rPr sz="2400" spc="85" dirty="0">
                <a:latin typeface="Cambria"/>
                <a:cs typeface="Cambria"/>
              </a:rPr>
              <a:t>and</a:t>
            </a:r>
            <a:r>
              <a:rPr sz="2400" spc="1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control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105" dirty="0">
                <a:latin typeface="Cambria"/>
                <a:cs typeface="Cambria"/>
              </a:rPr>
              <a:t>diseases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and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maintain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their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health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204" dirty="0">
                <a:latin typeface="Cambria"/>
                <a:cs typeface="Cambria"/>
              </a:rPr>
              <a:t>.</a:t>
            </a:r>
            <a:r>
              <a:rPr sz="2400" spc="-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But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practically,</a:t>
            </a:r>
            <a:r>
              <a:rPr sz="2400" spc="-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it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refers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75" dirty="0">
                <a:latin typeface="Cambria"/>
                <a:cs typeface="Cambria"/>
              </a:rPr>
              <a:t>providing</a:t>
            </a:r>
            <a:r>
              <a:rPr sz="2400" spc="90" dirty="0">
                <a:latin typeface="Cambria"/>
                <a:cs typeface="Cambria"/>
              </a:rPr>
              <a:t>  </a:t>
            </a:r>
            <a:r>
              <a:rPr sz="2400" spc="140" dirty="0">
                <a:latin typeface="Cambria"/>
                <a:cs typeface="Cambria"/>
              </a:rPr>
              <a:t>need</a:t>
            </a:r>
            <a:r>
              <a:rPr sz="2400" spc="75" dirty="0">
                <a:latin typeface="Cambria"/>
                <a:cs typeface="Cambria"/>
              </a:rPr>
              <a:t>  </a:t>
            </a:r>
            <a:r>
              <a:rPr sz="2400" spc="140" dirty="0">
                <a:latin typeface="Cambria"/>
                <a:cs typeface="Cambria"/>
              </a:rPr>
              <a:t>based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80" dirty="0">
                <a:latin typeface="Cambria"/>
                <a:cs typeface="Cambria"/>
              </a:rPr>
              <a:t>comprehensive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services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pupils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to </a:t>
            </a:r>
            <a:r>
              <a:rPr sz="2400" spc="55" dirty="0">
                <a:latin typeface="Cambria"/>
                <a:cs typeface="Cambria"/>
              </a:rPr>
              <a:t>promote</a:t>
            </a:r>
            <a:r>
              <a:rPr sz="2400" spc="165" dirty="0">
                <a:latin typeface="Cambria"/>
                <a:cs typeface="Cambria"/>
              </a:rPr>
              <a:t>  </a:t>
            </a:r>
            <a:r>
              <a:rPr sz="2400" dirty="0">
                <a:latin typeface="Cambria"/>
                <a:cs typeface="Cambria"/>
              </a:rPr>
              <a:t>their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health,</a:t>
            </a:r>
            <a:r>
              <a:rPr sz="2400" spc="-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control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spc="95" dirty="0">
                <a:latin typeface="Cambria"/>
                <a:cs typeface="Cambria"/>
              </a:rPr>
              <a:t>diseases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and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maintain</a:t>
            </a:r>
            <a:r>
              <a:rPr sz="2400" spc="1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their</a:t>
            </a:r>
            <a:r>
              <a:rPr sz="2400" spc="180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health.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7023" y="982091"/>
            <a:ext cx="9206496" cy="52133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48892" y="2115134"/>
            <a:ext cx="9500235" cy="4142104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94945" marR="5080" indent="-182880">
              <a:lnSpc>
                <a:spcPts val="2160"/>
              </a:lnSpc>
              <a:spcBef>
                <a:spcPts val="37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80" dirty="0">
                <a:latin typeface="Cambria"/>
                <a:cs typeface="Cambria"/>
              </a:rPr>
              <a:t>School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90" dirty="0">
                <a:latin typeface="Cambria"/>
                <a:cs typeface="Cambria"/>
              </a:rPr>
              <a:t> services</a:t>
            </a:r>
            <a:r>
              <a:rPr sz="2000" spc="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must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130" dirty="0">
                <a:latin typeface="Cambria"/>
                <a:cs typeface="Cambria"/>
              </a:rPr>
              <a:t>based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on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local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80" dirty="0">
                <a:latin typeface="Cambria"/>
                <a:cs typeface="Cambria"/>
              </a:rPr>
              <a:t> problem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school,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culture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community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available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resources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team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40" dirty="0">
                <a:latin typeface="Cambria"/>
                <a:cs typeface="Cambria"/>
              </a:rPr>
              <a:t>money, </a:t>
            </a:r>
            <a:r>
              <a:rPr sz="2000" spc="55" dirty="0">
                <a:latin typeface="Cambria"/>
                <a:cs typeface="Cambria"/>
              </a:rPr>
              <a:t>material</a:t>
            </a:r>
            <a:r>
              <a:rPr sz="2000" spc="3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40" dirty="0">
                <a:latin typeface="Cambria"/>
                <a:cs typeface="Cambria"/>
              </a:rPr>
              <a:t>manpower.</a:t>
            </a:r>
            <a:endParaRPr sz="2000">
              <a:latin typeface="Cambria"/>
              <a:cs typeface="Cambria"/>
            </a:endParaRPr>
          </a:p>
          <a:p>
            <a:pPr marL="194945" marR="119380" indent="-182880">
              <a:lnSpc>
                <a:spcPts val="2160"/>
              </a:lnSpc>
              <a:spcBef>
                <a:spcPts val="120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90" dirty="0">
                <a:latin typeface="Cambria"/>
                <a:cs typeface="Cambria"/>
              </a:rPr>
              <a:t>While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problem</a:t>
            </a:r>
            <a:r>
              <a:rPr sz="2000" spc="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children </a:t>
            </a:r>
            <a:r>
              <a:rPr sz="2000" spc="70" dirty="0">
                <a:latin typeface="Cambria"/>
                <a:cs typeface="Cambria"/>
              </a:rPr>
              <a:t>vary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from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one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110" dirty="0">
                <a:latin typeface="Cambria"/>
                <a:cs typeface="Cambria"/>
              </a:rPr>
              <a:t>place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another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survey </a:t>
            </a:r>
            <a:r>
              <a:rPr sz="2000" spc="90" dirty="0">
                <a:latin typeface="Cambria"/>
                <a:cs typeface="Cambria"/>
              </a:rPr>
              <a:t>carried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out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India.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3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b="1" spc="114" dirty="0">
                <a:latin typeface="Cambria"/>
                <a:cs typeface="Cambria"/>
              </a:rPr>
              <a:t>THE</a:t>
            </a:r>
            <a:r>
              <a:rPr sz="2000" b="1" spc="55" dirty="0">
                <a:latin typeface="Cambria"/>
                <a:cs typeface="Cambria"/>
              </a:rPr>
              <a:t> </a:t>
            </a:r>
            <a:r>
              <a:rPr sz="2000" b="1" spc="210" dirty="0">
                <a:latin typeface="Cambria"/>
                <a:cs typeface="Cambria"/>
              </a:rPr>
              <a:t>MAIN</a:t>
            </a:r>
            <a:r>
              <a:rPr sz="2000" b="1" spc="55" dirty="0">
                <a:latin typeface="Cambria"/>
                <a:cs typeface="Cambria"/>
              </a:rPr>
              <a:t> </a:t>
            </a:r>
            <a:r>
              <a:rPr sz="2000" b="1" spc="170" dirty="0">
                <a:latin typeface="Cambria"/>
                <a:cs typeface="Cambria"/>
              </a:rPr>
              <a:t>PROBLEMS</a:t>
            </a:r>
            <a:r>
              <a:rPr sz="2000" b="1" spc="65" dirty="0">
                <a:latin typeface="Cambria"/>
                <a:cs typeface="Cambria"/>
              </a:rPr>
              <a:t> </a:t>
            </a:r>
            <a:r>
              <a:rPr sz="2000" b="1" spc="110" dirty="0">
                <a:latin typeface="Cambria"/>
                <a:cs typeface="Cambria"/>
              </a:rPr>
              <a:t>ARE</a:t>
            </a:r>
            <a:endParaRPr sz="2000">
              <a:latin typeface="Cambria"/>
              <a:cs typeface="Cambria"/>
            </a:endParaRPr>
          </a:p>
          <a:p>
            <a:pPr marL="257810" indent="-245110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257810" algn="l"/>
              </a:tabLst>
            </a:pPr>
            <a:r>
              <a:rPr sz="2000" spc="65" dirty="0">
                <a:latin typeface="Cambria"/>
                <a:cs typeface="Cambria"/>
              </a:rPr>
              <a:t>1.</a:t>
            </a:r>
            <a:r>
              <a:rPr sz="2000" spc="-9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Malnutrition,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5" dirty="0">
                <a:latin typeface="Cambria"/>
                <a:cs typeface="Cambria"/>
              </a:rPr>
              <a:t>2.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Infectious</a:t>
            </a:r>
            <a:r>
              <a:rPr sz="2000" spc="31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diseases,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5" dirty="0">
                <a:latin typeface="Cambria"/>
                <a:cs typeface="Cambria"/>
              </a:rPr>
              <a:t>3.</a:t>
            </a:r>
            <a:r>
              <a:rPr sz="2000" dirty="0">
                <a:latin typeface="Cambria"/>
                <a:cs typeface="Cambria"/>
              </a:rPr>
              <a:t> Intestinal</a:t>
            </a:r>
            <a:r>
              <a:rPr sz="2000" spc="22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parasites,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5" dirty="0">
                <a:latin typeface="Cambria"/>
                <a:cs typeface="Cambria"/>
              </a:rPr>
              <a:t>4.</a:t>
            </a:r>
            <a:r>
              <a:rPr sz="2000" spc="-7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Diseases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95" dirty="0">
                <a:latin typeface="Cambria"/>
                <a:cs typeface="Cambria"/>
              </a:rPr>
              <a:t>eye,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ear,</a:t>
            </a:r>
            <a:r>
              <a:rPr sz="2000" spc="-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skin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-50" dirty="0">
                <a:latin typeface="Cambria"/>
                <a:cs typeface="Cambria"/>
              </a:rPr>
              <a:t>&amp;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i="1" spc="-95" dirty="0">
                <a:latin typeface="Trebuchet MS"/>
                <a:cs typeface="Trebuchet MS"/>
              </a:rPr>
              <a:t>5.</a:t>
            </a:r>
            <a:r>
              <a:rPr sz="2000" i="1" spc="-320" dirty="0">
                <a:latin typeface="Trebuchet MS"/>
                <a:cs typeface="Trebuchet MS"/>
              </a:rPr>
              <a:t> </a:t>
            </a:r>
            <a:r>
              <a:rPr sz="2000" spc="65" dirty="0">
                <a:latin typeface="Cambria"/>
                <a:cs typeface="Cambria"/>
              </a:rPr>
              <a:t>Dental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caries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114" dirty="0">
                <a:latin typeface="Cambria"/>
                <a:cs typeface="Cambria"/>
              </a:rPr>
              <a:t>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434" y="360679"/>
            <a:ext cx="10618285" cy="5825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329" y="1292621"/>
            <a:ext cx="318185" cy="5586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48892" y="1349871"/>
            <a:ext cx="9610090" cy="439737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94945" indent="-184150">
              <a:lnSpc>
                <a:spcPct val="100000"/>
              </a:lnSpc>
              <a:spcBef>
                <a:spcPts val="865"/>
              </a:spcBef>
              <a:buClr>
                <a:srgbClr val="306885"/>
              </a:buClr>
              <a:buSzPct val="81944"/>
              <a:buFont typeface="Wingdings"/>
              <a:buChar char=""/>
              <a:tabLst>
                <a:tab pos="194945" algn="l"/>
              </a:tabLst>
            </a:pPr>
            <a:r>
              <a:rPr sz="3600" b="1" spc="155" dirty="0">
                <a:latin typeface="Cambria"/>
                <a:cs typeface="Cambria"/>
              </a:rPr>
              <a:t>Specific</a:t>
            </a:r>
            <a:r>
              <a:rPr sz="3600" b="1" spc="120" dirty="0">
                <a:latin typeface="Cambria"/>
                <a:cs typeface="Cambria"/>
              </a:rPr>
              <a:t> </a:t>
            </a:r>
            <a:r>
              <a:rPr sz="3600" b="1" spc="110" dirty="0">
                <a:latin typeface="Cambria"/>
                <a:cs typeface="Cambria"/>
              </a:rPr>
              <a:t>objective:</a:t>
            </a:r>
            <a:endParaRPr sz="3600">
              <a:latin typeface="Cambria"/>
              <a:cs typeface="Cambria"/>
            </a:endParaRPr>
          </a:p>
          <a:p>
            <a:pPr marL="194945" indent="-184150">
              <a:lnSpc>
                <a:spcPct val="100000"/>
              </a:lnSpc>
              <a:spcBef>
                <a:spcPts val="770"/>
              </a:spcBef>
              <a:buClr>
                <a:srgbClr val="306885"/>
              </a:buClr>
              <a:buSzPct val="81944"/>
              <a:buFont typeface="Wingdings"/>
              <a:buChar char=""/>
              <a:tabLst>
                <a:tab pos="194945" algn="l"/>
              </a:tabLst>
            </a:pPr>
            <a:r>
              <a:rPr sz="3600" spc="110" dirty="0">
                <a:latin typeface="Cambria"/>
                <a:cs typeface="Cambria"/>
              </a:rPr>
              <a:t>The </a:t>
            </a:r>
            <a:r>
              <a:rPr sz="3600" spc="60" dirty="0">
                <a:latin typeface="Cambria"/>
                <a:cs typeface="Cambria"/>
              </a:rPr>
              <a:t>promotion</a:t>
            </a:r>
            <a:r>
              <a:rPr sz="3600" spc="114" dirty="0">
                <a:latin typeface="Cambria"/>
                <a:cs typeface="Cambria"/>
              </a:rPr>
              <a:t> </a:t>
            </a:r>
            <a:r>
              <a:rPr sz="3600" dirty="0">
                <a:latin typeface="Cambria"/>
                <a:cs typeface="Cambria"/>
              </a:rPr>
              <a:t>of</a:t>
            </a:r>
            <a:r>
              <a:rPr sz="3600" spc="135" dirty="0">
                <a:latin typeface="Cambria"/>
                <a:cs typeface="Cambria"/>
              </a:rPr>
              <a:t> </a:t>
            </a:r>
            <a:r>
              <a:rPr sz="3600" spc="90" dirty="0">
                <a:latin typeface="Cambria"/>
                <a:cs typeface="Cambria"/>
              </a:rPr>
              <a:t>positive</a:t>
            </a:r>
            <a:r>
              <a:rPr sz="3600" spc="105" dirty="0">
                <a:latin typeface="Cambria"/>
                <a:cs typeface="Cambria"/>
              </a:rPr>
              <a:t> </a:t>
            </a:r>
            <a:r>
              <a:rPr sz="3600" spc="65" dirty="0">
                <a:latin typeface="Cambria"/>
                <a:cs typeface="Cambria"/>
              </a:rPr>
              <a:t>health</a:t>
            </a:r>
            <a:endParaRPr sz="3600">
              <a:latin typeface="Cambria"/>
              <a:cs typeface="Cambria"/>
            </a:endParaRPr>
          </a:p>
          <a:p>
            <a:pPr marL="194945" indent="-184150">
              <a:lnSpc>
                <a:spcPct val="100000"/>
              </a:lnSpc>
              <a:spcBef>
                <a:spcPts val="770"/>
              </a:spcBef>
              <a:buClr>
                <a:srgbClr val="306885"/>
              </a:buClr>
              <a:buSzPct val="81944"/>
              <a:buFont typeface="Wingdings"/>
              <a:buChar char=""/>
              <a:tabLst>
                <a:tab pos="194945" algn="l"/>
              </a:tabLst>
            </a:pPr>
            <a:r>
              <a:rPr sz="3600" spc="110" dirty="0">
                <a:latin typeface="Cambria"/>
                <a:cs typeface="Cambria"/>
              </a:rPr>
              <a:t>The</a:t>
            </a:r>
            <a:r>
              <a:rPr sz="3600" spc="125" dirty="0">
                <a:latin typeface="Cambria"/>
                <a:cs typeface="Cambria"/>
              </a:rPr>
              <a:t> </a:t>
            </a:r>
            <a:r>
              <a:rPr sz="3600" spc="70" dirty="0">
                <a:latin typeface="Cambria"/>
                <a:cs typeface="Cambria"/>
              </a:rPr>
              <a:t>presentation</a:t>
            </a:r>
            <a:r>
              <a:rPr sz="3600" spc="150" dirty="0">
                <a:latin typeface="Cambria"/>
                <a:cs typeface="Cambria"/>
              </a:rPr>
              <a:t> </a:t>
            </a:r>
            <a:r>
              <a:rPr sz="3600" dirty="0">
                <a:latin typeface="Cambria"/>
                <a:cs typeface="Cambria"/>
              </a:rPr>
              <a:t>of</a:t>
            </a:r>
            <a:r>
              <a:rPr sz="3600" spc="155" dirty="0">
                <a:latin typeface="Cambria"/>
                <a:cs typeface="Cambria"/>
              </a:rPr>
              <a:t> </a:t>
            </a:r>
            <a:r>
              <a:rPr sz="3600" spc="165" dirty="0">
                <a:latin typeface="Cambria"/>
                <a:cs typeface="Cambria"/>
              </a:rPr>
              <a:t>diseases.</a:t>
            </a:r>
            <a:endParaRPr sz="3600">
              <a:latin typeface="Cambria"/>
              <a:cs typeface="Cambria"/>
            </a:endParaRPr>
          </a:p>
          <a:p>
            <a:pPr marL="194945" marR="989965" indent="-184785">
              <a:lnSpc>
                <a:spcPts val="3890"/>
              </a:lnSpc>
              <a:spcBef>
                <a:spcPts val="1260"/>
              </a:spcBef>
              <a:buClr>
                <a:srgbClr val="306885"/>
              </a:buClr>
              <a:buSzPct val="81944"/>
              <a:buFont typeface="Wingdings"/>
              <a:buChar char=""/>
              <a:tabLst>
                <a:tab pos="194945" algn="l"/>
              </a:tabLst>
            </a:pPr>
            <a:r>
              <a:rPr sz="3600" spc="85" dirty="0">
                <a:latin typeface="Cambria"/>
                <a:cs typeface="Cambria"/>
              </a:rPr>
              <a:t>Early</a:t>
            </a:r>
            <a:r>
              <a:rPr sz="3600" spc="180" dirty="0">
                <a:latin typeface="Cambria"/>
                <a:cs typeface="Cambria"/>
              </a:rPr>
              <a:t> </a:t>
            </a:r>
            <a:r>
              <a:rPr sz="3600" spc="135" dirty="0">
                <a:latin typeface="Cambria"/>
                <a:cs typeface="Cambria"/>
              </a:rPr>
              <a:t>diagnosis;</a:t>
            </a:r>
            <a:r>
              <a:rPr sz="3600" spc="-120" dirty="0">
                <a:latin typeface="Cambria"/>
                <a:cs typeface="Cambria"/>
              </a:rPr>
              <a:t> </a:t>
            </a:r>
            <a:r>
              <a:rPr sz="3600" dirty="0">
                <a:latin typeface="Cambria"/>
                <a:cs typeface="Cambria"/>
              </a:rPr>
              <a:t>treatment</a:t>
            </a:r>
            <a:r>
              <a:rPr sz="3600" spc="185" dirty="0">
                <a:latin typeface="Cambria"/>
                <a:cs typeface="Cambria"/>
              </a:rPr>
              <a:t> </a:t>
            </a:r>
            <a:r>
              <a:rPr sz="3600" dirty="0">
                <a:latin typeface="Cambria"/>
                <a:cs typeface="Cambria"/>
              </a:rPr>
              <a:t>&amp;</a:t>
            </a:r>
            <a:r>
              <a:rPr sz="3600" spc="210" dirty="0">
                <a:latin typeface="Cambria"/>
                <a:cs typeface="Cambria"/>
              </a:rPr>
              <a:t> </a:t>
            </a:r>
            <a:r>
              <a:rPr sz="3600" dirty="0">
                <a:latin typeface="Cambria"/>
                <a:cs typeface="Cambria"/>
              </a:rPr>
              <a:t>follow</a:t>
            </a:r>
            <a:r>
              <a:rPr sz="3600" spc="180" dirty="0">
                <a:latin typeface="Cambria"/>
                <a:cs typeface="Cambria"/>
              </a:rPr>
              <a:t> </a:t>
            </a:r>
            <a:r>
              <a:rPr sz="3600" spc="135" dirty="0">
                <a:latin typeface="Cambria"/>
                <a:cs typeface="Cambria"/>
              </a:rPr>
              <a:t>up</a:t>
            </a:r>
            <a:r>
              <a:rPr sz="3600" spc="210" dirty="0">
                <a:latin typeface="Cambria"/>
                <a:cs typeface="Cambria"/>
              </a:rPr>
              <a:t> </a:t>
            </a:r>
            <a:r>
              <a:rPr sz="3600" spc="-25" dirty="0">
                <a:latin typeface="Cambria"/>
                <a:cs typeface="Cambria"/>
              </a:rPr>
              <a:t>of </a:t>
            </a:r>
            <a:r>
              <a:rPr sz="3600" spc="160" dirty="0">
                <a:latin typeface="Cambria"/>
                <a:cs typeface="Cambria"/>
              </a:rPr>
              <a:t>defects.</a:t>
            </a:r>
            <a:endParaRPr sz="3600">
              <a:latin typeface="Cambria"/>
              <a:cs typeface="Cambria"/>
            </a:endParaRPr>
          </a:p>
          <a:p>
            <a:pPr marL="194945" indent="-184150">
              <a:lnSpc>
                <a:spcPct val="100000"/>
              </a:lnSpc>
              <a:spcBef>
                <a:spcPts val="705"/>
              </a:spcBef>
              <a:buClr>
                <a:srgbClr val="306885"/>
              </a:buClr>
              <a:buSzPct val="81944"/>
              <a:buFont typeface="Wingdings"/>
              <a:buChar char=""/>
              <a:tabLst>
                <a:tab pos="194945" algn="l"/>
              </a:tabLst>
            </a:pPr>
            <a:r>
              <a:rPr sz="3600" spc="135" dirty="0">
                <a:latin typeface="Cambria"/>
                <a:cs typeface="Cambria"/>
              </a:rPr>
              <a:t>Awakening</a:t>
            </a:r>
            <a:r>
              <a:rPr sz="3600" spc="140" dirty="0">
                <a:latin typeface="Cambria"/>
                <a:cs typeface="Cambria"/>
              </a:rPr>
              <a:t> </a:t>
            </a:r>
            <a:r>
              <a:rPr sz="3600" spc="75" dirty="0">
                <a:latin typeface="Cambria"/>
                <a:cs typeface="Cambria"/>
              </a:rPr>
              <a:t>health</a:t>
            </a:r>
            <a:r>
              <a:rPr sz="3600" spc="140" dirty="0">
                <a:latin typeface="Cambria"/>
                <a:cs typeface="Cambria"/>
              </a:rPr>
              <a:t> </a:t>
            </a:r>
            <a:r>
              <a:rPr sz="3600" spc="125" dirty="0">
                <a:latin typeface="Cambria"/>
                <a:cs typeface="Cambria"/>
              </a:rPr>
              <a:t>consciousness</a:t>
            </a:r>
            <a:r>
              <a:rPr sz="3600" spc="140" dirty="0">
                <a:latin typeface="Cambria"/>
                <a:cs typeface="Cambria"/>
              </a:rPr>
              <a:t> </a:t>
            </a:r>
            <a:r>
              <a:rPr sz="3600" dirty="0">
                <a:latin typeface="Cambria"/>
                <a:cs typeface="Cambria"/>
              </a:rPr>
              <a:t>in</a:t>
            </a:r>
            <a:r>
              <a:rPr sz="3600" spc="140" dirty="0">
                <a:latin typeface="Cambria"/>
                <a:cs typeface="Cambria"/>
              </a:rPr>
              <a:t> </a:t>
            </a:r>
            <a:r>
              <a:rPr sz="3600" spc="114" dirty="0">
                <a:latin typeface="Cambria"/>
                <a:cs typeface="Cambria"/>
              </a:rPr>
              <a:t>children.</a:t>
            </a:r>
            <a:endParaRPr sz="3600">
              <a:latin typeface="Cambria"/>
              <a:cs typeface="Cambria"/>
            </a:endParaRPr>
          </a:p>
          <a:p>
            <a:pPr marL="194945" indent="-184150">
              <a:lnSpc>
                <a:spcPct val="100000"/>
              </a:lnSpc>
              <a:spcBef>
                <a:spcPts val="770"/>
              </a:spcBef>
              <a:buClr>
                <a:srgbClr val="306885"/>
              </a:buClr>
              <a:buSzPct val="81944"/>
              <a:buFont typeface="Wingdings"/>
              <a:buChar char=""/>
              <a:tabLst>
                <a:tab pos="194945" algn="l"/>
              </a:tabLst>
            </a:pPr>
            <a:r>
              <a:rPr sz="3600" spc="110" dirty="0">
                <a:latin typeface="Cambria"/>
                <a:cs typeface="Cambria"/>
              </a:rPr>
              <a:t>The</a:t>
            </a:r>
            <a:r>
              <a:rPr sz="3600" spc="90" dirty="0">
                <a:latin typeface="Cambria"/>
                <a:cs typeface="Cambria"/>
              </a:rPr>
              <a:t> </a:t>
            </a:r>
            <a:r>
              <a:rPr sz="3600" spc="60" dirty="0">
                <a:latin typeface="Cambria"/>
                <a:cs typeface="Cambria"/>
              </a:rPr>
              <a:t>provision</a:t>
            </a:r>
            <a:r>
              <a:rPr sz="3600" spc="100" dirty="0">
                <a:latin typeface="Cambria"/>
                <a:cs typeface="Cambria"/>
              </a:rPr>
              <a:t> </a:t>
            </a:r>
            <a:r>
              <a:rPr sz="3600" spc="75" dirty="0">
                <a:latin typeface="Cambria"/>
                <a:cs typeface="Cambria"/>
              </a:rPr>
              <a:t>environment.</a:t>
            </a:r>
            <a:endParaRPr sz="3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0329" y="215925"/>
            <a:ext cx="10724515" cy="608584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96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b="1" spc="145" dirty="0">
                <a:latin typeface="Cambria"/>
                <a:cs typeface="Cambria"/>
              </a:rPr>
              <a:t>General</a:t>
            </a:r>
            <a:r>
              <a:rPr sz="2800" b="1" spc="80" dirty="0">
                <a:latin typeface="Cambria"/>
                <a:cs typeface="Cambria"/>
              </a:rPr>
              <a:t> </a:t>
            </a:r>
            <a:r>
              <a:rPr sz="2800" b="1" spc="85" dirty="0">
                <a:latin typeface="Cambria"/>
                <a:cs typeface="Cambria"/>
              </a:rPr>
              <a:t>objective:</a:t>
            </a:r>
            <a:endParaRPr sz="2800">
              <a:latin typeface="Cambria"/>
              <a:cs typeface="Cambria"/>
            </a:endParaRPr>
          </a:p>
          <a:p>
            <a:pPr marL="195580" marR="615950" indent="-182880">
              <a:lnSpc>
                <a:spcPts val="3020"/>
              </a:lnSpc>
              <a:spcBef>
                <a:spcPts val="124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5580" algn="l"/>
              </a:tabLst>
            </a:pPr>
            <a:r>
              <a:rPr sz="2800" dirty="0">
                <a:latin typeface="Cambria"/>
                <a:cs typeface="Cambria"/>
              </a:rPr>
              <a:t>To</a:t>
            </a:r>
            <a:r>
              <a:rPr sz="2800" spc="135" dirty="0">
                <a:latin typeface="Cambria"/>
                <a:cs typeface="Cambria"/>
              </a:rPr>
              <a:t> </a:t>
            </a:r>
            <a:r>
              <a:rPr sz="2800" spc="75" dirty="0">
                <a:latin typeface="Cambria"/>
                <a:cs typeface="Cambria"/>
              </a:rPr>
              <a:t>understand</a:t>
            </a:r>
            <a:r>
              <a:rPr sz="2800" spc="16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60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school</a:t>
            </a:r>
            <a:r>
              <a:rPr sz="2800" spc="150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health</a:t>
            </a:r>
            <a:r>
              <a:rPr sz="2800" spc="18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organization</a:t>
            </a:r>
            <a:r>
              <a:rPr sz="2800" spc="15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as</a:t>
            </a:r>
            <a:r>
              <a:rPr sz="2800" spc="180" dirty="0">
                <a:latin typeface="Cambria"/>
                <a:cs typeface="Cambria"/>
              </a:rPr>
              <a:t> </a:t>
            </a:r>
            <a:r>
              <a:rPr sz="2800" spc="70" dirty="0">
                <a:latin typeface="Cambria"/>
                <a:cs typeface="Cambria"/>
              </a:rPr>
              <a:t>an</a:t>
            </a:r>
            <a:r>
              <a:rPr sz="2800" spc="170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important </a:t>
            </a:r>
            <a:r>
              <a:rPr sz="2800" spc="55" dirty="0">
                <a:latin typeface="Cambria"/>
                <a:cs typeface="Cambria"/>
              </a:rPr>
              <a:t>part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5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65" dirty="0">
                <a:latin typeface="Cambria"/>
                <a:cs typeface="Cambria"/>
              </a:rPr>
              <a:t> </a:t>
            </a:r>
            <a:r>
              <a:rPr sz="2800" spc="45" dirty="0">
                <a:latin typeface="Cambria"/>
                <a:cs typeface="Cambria"/>
              </a:rPr>
              <a:t>community.</a:t>
            </a:r>
            <a:endParaRPr sz="2800">
              <a:latin typeface="Cambria"/>
              <a:cs typeface="Cambria"/>
            </a:endParaRPr>
          </a:p>
          <a:p>
            <a:pPr marL="195580" marR="236854" indent="-182880">
              <a:lnSpc>
                <a:spcPts val="3020"/>
              </a:lnSpc>
              <a:spcBef>
                <a:spcPts val="121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5580" algn="l"/>
              </a:tabLst>
            </a:pPr>
            <a:r>
              <a:rPr sz="2800" dirty="0">
                <a:latin typeface="Cambria"/>
                <a:cs typeface="Cambria"/>
              </a:rPr>
              <a:t>To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110" dirty="0">
                <a:latin typeface="Cambria"/>
                <a:cs typeface="Cambria"/>
              </a:rPr>
              <a:t>recognize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114" dirty="0">
                <a:latin typeface="Cambria"/>
                <a:cs typeface="Cambria"/>
              </a:rPr>
              <a:t>every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child</a:t>
            </a:r>
            <a:r>
              <a:rPr sz="2800" spc="85" dirty="0">
                <a:latin typeface="Cambria"/>
                <a:cs typeface="Cambria"/>
              </a:rPr>
              <a:t> as </a:t>
            </a:r>
            <a:r>
              <a:rPr sz="2800" spc="70" dirty="0">
                <a:latin typeface="Cambria"/>
                <a:cs typeface="Cambria"/>
              </a:rPr>
              <a:t>an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spc="70" dirty="0">
                <a:latin typeface="Cambria"/>
                <a:cs typeface="Cambria"/>
              </a:rPr>
              <a:t>individual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114" dirty="0">
                <a:latin typeface="Cambria"/>
                <a:cs typeface="Cambria"/>
              </a:rPr>
              <a:t>and</a:t>
            </a:r>
            <a:r>
              <a:rPr sz="2800" spc="7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as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150" dirty="0">
                <a:latin typeface="Cambria"/>
                <a:cs typeface="Cambria"/>
              </a:rPr>
              <a:t>member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75" dirty="0">
                <a:latin typeface="Cambria"/>
                <a:cs typeface="Cambria"/>
              </a:rPr>
              <a:t> </a:t>
            </a:r>
            <a:r>
              <a:rPr sz="2800" spc="-25" dirty="0">
                <a:latin typeface="Cambria"/>
                <a:cs typeface="Cambria"/>
              </a:rPr>
              <a:t>the </a:t>
            </a:r>
            <a:r>
              <a:rPr sz="2800" spc="65" dirty="0">
                <a:latin typeface="Cambria"/>
                <a:cs typeface="Cambria"/>
              </a:rPr>
              <a:t>family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unit.</a:t>
            </a:r>
            <a:endParaRPr sz="28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825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dirty="0">
                <a:latin typeface="Cambria"/>
                <a:cs typeface="Cambria"/>
              </a:rPr>
              <a:t>To</a:t>
            </a:r>
            <a:r>
              <a:rPr sz="2800" spc="60" dirty="0">
                <a:latin typeface="Cambria"/>
                <a:cs typeface="Cambria"/>
              </a:rPr>
              <a:t> </a:t>
            </a:r>
            <a:r>
              <a:rPr sz="2800" spc="135" dirty="0">
                <a:latin typeface="Cambria"/>
                <a:cs typeface="Cambria"/>
              </a:rPr>
              <a:t>observe</a:t>
            </a:r>
            <a:r>
              <a:rPr sz="2800" spc="60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and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75" dirty="0">
                <a:latin typeface="Cambria"/>
                <a:cs typeface="Cambria"/>
              </a:rPr>
              <a:t>correct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health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spc="100" dirty="0">
                <a:latin typeface="Cambria"/>
                <a:cs typeface="Cambria"/>
              </a:rPr>
              <a:t>problems</a:t>
            </a:r>
            <a:r>
              <a:rPr sz="2800" spc="8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75" dirty="0">
                <a:latin typeface="Cambria"/>
                <a:cs typeface="Cambria"/>
              </a:rPr>
              <a:t> </a:t>
            </a:r>
            <a:r>
              <a:rPr sz="2800" spc="150" dirty="0">
                <a:latin typeface="Cambria"/>
                <a:cs typeface="Cambria"/>
              </a:rPr>
              <a:t>each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70" dirty="0">
                <a:latin typeface="Cambria"/>
                <a:cs typeface="Cambria"/>
              </a:rPr>
              <a:t>individual </a:t>
            </a:r>
            <a:r>
              <a:rPr sz="2800" spc="114" dirty="0">
                <a:latin typeface="Cambria"/>
                <a:cs typeface="Cambria"/>
              </a:rPr>
              <a:t>child.</a:t>
            </a:r>
            <a:endParaRPr sz="2800">
              <a:latin typeface="Cambria"/>
              <a:cs typeface="Cambria"/>
            </a:endParaRPr>
          </a:p>
          <a:p>
            <a:pPr marL="195580" marR="684530" indent="-182880">
              <a:lnSpc>
                <a:spcPts val="3020"/>
              </a:lnSpc>
              <a:spcBef>
                <a:spcPts val="125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5580" algn="l"/>
              </a:tabLst>
            </a:pPr>
            <a:r>
              <a:rPr sz="2800" dirty="0">
                <a:latin typeface="Cambria"/>
                <a:cs typeface="Cambria"/>
              </a:rPr>
              <a:t>To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assist</a:t>
            </a:r>
            <a:r>
              <a:rPr sz="2800" spc="140" dirty="0">
                <a:latin typeface="Cambria"/>
                <a:cs typeface="Cambria"/>
              </a:rPr>
              <a:t> </a:t>
            </a:r>
            <a:r>
              <a:rPr sz="2800" spc="100" dirty="0">
                <a:latin typeface="Cambria"/>
                <a:cs typeface="Cambria"/>
              </a:rPr>
              <a:t>teacher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in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early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detection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130" dirty="0">
                <a:latin typeface="Cambria"/>
                <a:cs typeface="Cambria"/>
              </a:rPr>
              <a:t>disease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114" dirty="0">
                <a:latin typeface="Cambria"/>
                <a:cs typeface="Cambria"/>
              </a:rPr>
              <a:t>and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deviations </a:t>
            </a:r>
            <a:r>
              <a:rPr sz="2800" dirty="0">
                <a:latin typeface="Cambria"/>
                <a:cs typeface="Cambria"/>
              </a:rPr>
              <a:t>from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normal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and </a:t>
            </a:r>
            <a:r>
              <a:rPr sz="2800" dirty="0">
                <a:latin typeface="Cambria"/>
                <a:cs typeface="Cambria"/>
              </a:rPr>
              <a:t>to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130" dirty="0">
                <a:latin typeface="Cambria"/>
                <a:cs typeface="Cambria"/>
              </a:rPr>
              <a:t>help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for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referral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children.</a:t>
            </a:r>
            <a:endParaRPr sz="2800">
              <a:latin typeface="Cambria"/>
              <a:cs typeface="Cambria"/>
            </a:endParaRPr>
          </a:p>
          <a:p>
            <a:pPr marL="195580" marR="388620" indent="-182880">
              <a:lnSpc>
                <a:spcPct val="90000"/>
              </a:lnSpc>
              <a:spcBef>
                <a:spcPts val="116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5580" algn="l"/>
              </a:tabLst>
            </a:pPr>
            <a:r>
              <a:rPr sz="2800" dirty="0">
                <a:latin typeface="Cambria"/>
                <a:cs typeface="Cambria"/>
              </a:rPr>
              <a:t>To</a:t>
            </a:r>
            <a:r>
              <a:rPr sz="2800" spc="75" dirty="0">
                <a:latin typeface="Cambria"/>
                <a:cs typeface="Cambria"/>
              </a:rPr>
              <a:t> </a:t>
            </a:r>
            <a:r>
              <a:rPr sz="2800" spc="130" dirty="0">
                <a:latin typeface="Cambria"/>
                <a:cs typeface="Cambria"/>
              </a:rPr>
              <a:t>help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100" dirty="0">
                <a:latin typeface="Cambria"/>
                <a:cs typeface="Cambria"/>
              </a:rPr>
              <a:t>teacher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to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assume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spc="70" dirty="0">
                <a:latin typeface="Cambria"/>
                <a:cs typeface="Cambria"/>
              </a:rPr>
              <a:t>responsibility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for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taking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45" dirty="0">
                <a:latin typeface="Cambria"/>
                <a:cs typeface="Cambria"/>
              </a:rPr>
              <a:t>prompt </a:t>
            </a:r>
            <a:r>
              <a:rPr sz="2800" spc="60" dirty="0">
                <a:latin typeface="Cambria"/>
                <a:cs typeface="Cambria"/>
              </a:rPr>
              <a:t>action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55" dirty="0">
                <a:latin typeface="Cambria"/>
                <a:cs typeface="Cambria"/>
              </a:rPr>
              <a:t>when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child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55" dirty="0">
                <a:latin typeface="Cambria"/>
                <a:cs typeface="Cambria"/>
              </a:rPr>
              <a:t>is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ill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or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for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55" dirty="0">
                <a:latin typeface="Cambria"/>
                <a:cs typeface="Cambria"/>
              </a:rPr>
              <a:t>returning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75" dirty="0">
                <a:latin typeface="Cambria"/>
                <a:cs typeface="Cambria"/>
              </a:rPr>
              <a:t>children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to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their </a:t>
            </a:r>
            <a:r>
              <a:rPr sz="2800" spc="110" dirty="0">
                <a:latin typeface="Cambria"/>
                <a:cs typeface="Cambria"/>
              </a:rPr>
              <a:t>homes</a:t>
            </a:r>
            <a:r>
              <a:rPr sz="2800" spc="8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who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180" dirty="0">
                <a:latin typeface="Cambria"/>
                <a:cs typeface="Cambria"/>
              </a:rPr>
              <a:t>became</a:t>
            </a:r>
            <a:r>
              <a:rPr sz="2800" spc="110" dirty="0">
                <a:latin typeface="Cambria"/>
                <a:cs typeface="Cambria"/>
              </a:rPr>
              <a:t> sick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at</a:t>
            </a:r>
            <a:r>
              <a:rPr sz="2800" spc="105" dirty="0">
                <a:latin typeface="Cambria"/>
                <a:cs typeface="Cambria"/>
              </a:rPr>
              <a:t> school.</a:t>
            </a:r>
            <a:endParaRPr sz="2800">
              <a:latin typeface="Cambria"/>
              <a:cs typeface="Cambria"/>
            </a:endParaRPr>
          </a:p>
          <a:p>
            <a:pPr marL="195580" marR="2082164" indent="-182880">
              <a:lnSpc>
                <a:spcPts val="3020"/>
              </a:lnSpc>
              <a:spcBef>
                <a:spcPts val="125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5580" algn="l"/>
              </a:tabLst>
            </a:pPr>
            <a:r>
              <a:rPr sz="2800" dirty="0">
                <a:latin typeface="Cambria"/>
                <a:cs typeface="Cambria"/>
              </a:rPr>
              <a:t>To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130" dirty="0">
                <a:latin typeface="Cambria"/>
                <a:cs typeface="Cambria"/>
              </a:rPr>
              <a:t>help</a:t>
            </a:r>
            <a:r>
              <a:rPr sz="2800" spc="8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in</a:t>
            </a:r>
            <a:r>
              <a:rPr sz="2800" spc="80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maintenance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healthy</a:t>
            </a:r>
            <a:r>
              <a:rPr sz="2800" spc="75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teacher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spc="114" dirty="0">
                <a:latin typeface="Cambria"/>
                <a:cs typeface="Cambria"/>
              </a:rPr>
              <a:t>and</a:t>
            </a:r>
            <a:r>
              <a:rPr sz="2800" spc="80" dirty="0">
                <a:latin typeface="Cambria"/>
                <a:cs typeface="Cambria"/>
              </a:rPr>
              <a:t> </a:t>
            </a:r>
            <a:r>
              <a:rPr sz="2800" spc="75" dirty="0">
                <a:latin typeface="Cambria"/>
                <a:cs typeface="Cambria"/>
              </a:rPr>
              <a:t>pupil </a:t>
            </a:r>
            <a:r>
              <a:rPr sz="2800" spc="50" dirty="0">
                <a:latin typeface="Cambria"/>
                <a:cs typeface="Cambria"/>
              </a:rPr>
              <a:t>relationship.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8892" y="332359"/>
            <a:ext cx="9645015" cy="55860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94945" marR="749935" indent="-182880">
              <a:lnSpc>
                <a:spcPts val="2590"/>
              </a:lnSpc>
              <a:spcBef>
                <a:spcPts val="425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dirty="0">
                <a:latin typeface="Cambria"/>
                <a:cs typeface="Cambria"/>
              </a:rPr>
              <a:t>To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120" dirty="0">
                <a:latin typeface="Cambria"/>
                <a:cs typeface="Cambria"/>
              </a:rPr>
              <a:t>observe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if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possible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attitudes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parents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and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other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family </a:t>
            </a:r>
            <a:r>
              <a:rPr sz="2400" spc="114" dirty="0">
                <a:latin typeface="Cambria"/>
                <a:cs typeface="Cambria"/>
              </a:rPr>
              <a:t>members</a:t>
            </a:r>
            <a:r>
              <a:rPr sz="2400" spc="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towards</a:t>
            </a:r>
            <a:r>
              <a:rPr sz="2400" spc="1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child.</a:t>
            </a:r>
            <a:endParaRPr sz="2400">
              <a:latin typeface="Cambria"/>
              <a:cs typeface="Cambria"/>
            </a:endParaRPr>
          </a:p>
          <a:p>
            <a:pPr marL="194945" marR="640715" indent="-182880">
              <a:lnSpc>
                <a:spcPts val="2590"/>
              </a:lnSpc>
              <a:spcBef>
                <a:spcPts val="1205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dirty="0">
                <a:latin typeface="Cambria"/>
                <a:cs typeface="Cambria"/>
              </a:rPr>
              <a:t>To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spc="110" dirty="0">
                <a:latin typeface="Cambria"/>
                <a:cs typeface="Cambria"/>
              </a:rPr>
              <a:t>help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maintain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95" dirty="0">
                <a:latin typeface="Cambria"/>
                <a:cs typeface="Cambria"/>
              </a:rPr>
              <a:t>adequate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health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and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sanitation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standards</a:t>
            </a:r>
            <a:r>
              <a:rPr sz="2400" spc="14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in </a:t>
            </a:r>
            <a:r>
              <a:rPr sz="2400" spc="80" dirty="0">
                <a:latin typeface="Cambria"/>
                <a:cs typeface="Cambria"/>
              </a:rPr>
              <a:t>school</a:t>
            </a:r>
            <a:r>
              <a:rPr sz="2400" spc="55" dirty="0">
                <a:latin typeface="Cambria"/>
                <a:cs typeface="Cambria"/>
              </a:rPr>
              <a:t> health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environment.</a:t>
            </a:r>
            <a:endParaRPr sz="2400">
              <a:latin typeface="Cambria"/>
              <a:cs typeface="Cambria"/>
            </a:endParaRPr>
          </a:p>
          <a:p>
            <a:pPr marL="194945" marR="520065" indent="-182880">
              <a:lnSpc>
                <a:spcPts val="2590"/>
              </a:lnSpc>
              <a:spcBef>
                <a:spcPts val="1205"/>
              </a:spcBef>
              <a:buSzPct val="85416"/>
              <a:buFont typeface="Wingdings"/>
              <a:buChar char=""/>
              <a:tabLst>
                <a:tab pos="194945" algn="l"/>
                <a:tab pos="256540" algn="l"/>
              </a:tabLst>
            </a:pPr>
            <a:r>
              <a:rPr sz="2400" dirty="0">
                <a:solidFill>
                  <a:srgbClr val="306885"/>
                </a:solidFill>
                <a:latin typeface="Cambria"/>
                <a:cs typeface="Cambria"/>
              </a:rPr>
              <a:t>	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110" dirty="0">
                <a:latin typeface="Cambria"/>
                <a:cs typeface="Cambria"/>
              </a:rPr>
              <a:t>help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70" dirty="0">
                <a:latin typeface="Cambria"/>
                <a:cs typeface="Cambria"/>
              </a:rPr>
              <a:t>maintenance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healthy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physical</a:t>
            </a:r>
            <a:r>
              <a:rPr sz="2400" spc="75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and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mental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10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of </a:t>
            </a:r>
            <a:r>
              <a:rPr sz="2400" spc="80" dirty="0">
                <a:latin typeface="Cambria"/>
                <a:cs typeface="Cambria"/>
              </a:rPr>
              <a:t>school</a:t>
            </a:r>
            <a:r>
              <a:rPr sz="2400" spc="50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personnel.</a:t>
            </a:r>
            <a:endParaRPr sz="2400">
              <a:latin typeface="Cambria"/>
              <a:cs typeface="Cambria"/>
            </a:endParaRPr>
          </a:p>
          <a:p>
            <a:pPr marL="194945" marR="734060" indent="-182880">
              <a:lnSpc>
                <a:spcPts val="2600"/>
              </a:lnSpc>
              <a:spcBef>
                <a:spcPts val="1195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dirty="0">
                <a:latin typeface="Cambria"/>
                <a:cs typeface="Cambria"/>
              </a:rPr>
              <a:t>To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110" dirty="0">
                <a:latin typeface="Cambria"/>
                <a:cs typeface="Cambria"/>
              </a:rPr>
              <a:t>help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85" dirty="0">
                <a:latin typeface="Cambria"/>
                <a:cs typeface="Cambria"/>
              </a:rPr>
              <a:t> pupil</a:t>
            </a:r>
            <a:r>
              <a:rPr sz="2400" spc="90" dirty="0">
                <a:latin typeface="Cambria"/>
                <a:cs typeface="Cambria"/>
              </a:rPr>
              <a:t> and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teacher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improve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105" dirty="0">
                <a:latin typeface="Cambria"/>
                <a:cs typeface="Cambria"/>
              </a:rPr>
              <a:t>school,</a:t>
            </a:r>
            <a:r>
              <a:rPr sz="2400" spc="-130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home </a:t>
            </a:r>
            <a:r>
              <a:rPr sz="2400" spc="65" dirty="0">
                <a:latin typeface="Cambria"/>
                <a:cs typeface="Cambria"/>
              </a:rPr>
              <a:t>and </a:t>
            </a:r>
            <a:r>
              <a:rPr sz="2400" spc="60" dirty="0">
                <a:latin typeface="Cambria"/>
                <a:cs typeface="Cambria"/>
              </a:rPr>
              <a:t>community</a:t>
            </a:r>
            <a:r>
              <a:rPr sz="2400" spc="50" dirty="0">
                <a:latin typeface="Cambria"/>
                <a:cs typeface="Cambria"/>
              </a:rPr>
              <a:t> </a:t>
            </a:r>
            <a:r>
              <a:rPr sz="2400" spc="40" dirty="0">
                <a:latin typeface="Cambria"/>
                <a:cs typeface="Cambria"/>
              </a:rPr>
              <a:t>relationship.</a:t>
            </a:r>
            <a:endParaRPr sz="2400">
              <a:latin typeface="Cambria"/>
              <a:cs typeface="Cambria"/>
            </a:endParaRPr>
          </a:p>
          <a:p>
            <a:pPr marL="194945" marR="614045" indent="-182880">
              <a:lnSpc>
                <a:spcPts val="2590"/>
              </a:lnSpc>
              <a:spcBef>
                <a:spcPts val="1195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dirty="0">
                <a:latin typeface="Cambria"/>
                <a:cs typeface="Cambria"/>
              </a:rPr>
              <a:t>To</a:t>
            </a:r>
            <a:r>
              <a:rPr sz="2400" spc="100" dirty="0">
                <a:latin typeface="Cambria"/>
                <a:cs typeface="Cambria"/>
              </a:rPr>
              <a:t> </a:t>
            </a:r>
            <a:r>
              <a:rPr sz="2400" spc="110" dirty="0">
                <a:latin typeface="Cambria"/>
                <a:cs typeface="Cambria"/>
              </a:rPr>
              <a:t>help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2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teacher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spc="110" dirty="0">
                <a:latin typeface="Cambria"/>
                <a:cs typeface="Cambria"/>
              </a:rPr>
              <a:t>developing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course</a:t>
            </a:r>
            <a:r>
              <a:rPr sz="2400" spc="1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study</a:t>
            </a:r>
            <a:r>
              <a:rPr sz="2400" spc="114" dirty="0">
                <a:latin typeface="Cambria"/>
                <a:cs typeface="Cambria"/>
              </a:rPr>
              <a:t> </a:t>
            </a:r>
            <a:r>
              <a:rPr sz="2400" spc="65" dirty="0">
                <a:latin typeface="Cambria"/>
                <a:cs typeface="Cambria"/>
              </a:rPr>
              <a:t>related</a:t>
            </a:r>
            <a:r>
              <a:rPr sz="2400" spc="12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to </a:t>
            </a:r>
            <a:r>
              <a:rPr sz="2400" spc="125" dirty="0">
                <a:latin typeface="Cambria"/>
                <a:cs typeface="Cambria"/>
              </a:rPr>
              <a:t>hygiene</a:t>
            </a:r>
            <a:r>
              <a:rPr sz="2400" spc="4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and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nutrition.</a:t>
            </a:r>
            <a:endParaRPr sz="2400">
              <a:latin typeface="Cambria"/>
              <a:cs typeface="Cambria"/>
            </a:endParaRPr>
          </a:p>
          <a:p>
            <a:pPr marL="194945" marR="5080" indent="-182880">
              <a:lnSpc>
                <a:spcPts val="2590"/>
              </a:lnSpc>
              <a:spcBef>
                <a:spcPts val="1205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spc="60" dirty="0">
                <a:latin typeface="Cambria"/>
                <a:cs typeface="Cambria"/>
              </a:rPr>
              <a:t>Learn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120" dirty="0">
                <a:latin typeface="Cambria"/>
                <a:cs typeface="Cambria"/>
              </a:rPr>
              <a:t>give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95" dirty="0">
                <a:latin typeface="Cambria"/>
                <a:cs typeface="Cambria"/>
              </a:rPr>
              <a:t>planned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90" dirty="0">
                <a:latin typeface="Cambria"/>
                <a:cs typeface="Cambria"/>
              </a:rPr>
              <a:t>and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75" dirty="0">
                <a:latin typeface="Cambria"/>
                <a:cs typeface="Cambria"/>
              </a:rPr>
              <a:t>unplanned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spc="55" dirty="0">
                <a:latin typeface="Cambria"/>
                <a:cs typeface="Cambria"/>
              </a:rPr>
              <a:t>health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95" dirty="0">
                <a:latin typeface="Cambria"/>
                <a:cs typeface="Cambria"/>
              </a:rPr>
              <a:t>teaching</a:t>
            </a:r>
            <a:r>
              <a:rPr sz="2400" spc="8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8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individuals </a:t>
            </a:r>
            <a:r>
              <a:rPr sz="2400" spc="85" dirty="0">
                <a:latin typeface="Cambria"/>
                <a:cs typeface="Cambria"/>
              </a:rPr>
              <a:t>and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95" dirty="0">
                <a:latin typeface="Cambria"/>
                <a:cs typeface="Cambria"/>
              </a:rPr>
              <a:t>groups.</a:t>
            </a:r>
            <a:endParaRPr sz="2400">
              <a:latin typeface="Cambria"/>
              <a:cs typeface="Cambria"/>
            </a:endParaRPr>
          </a:p>
          <a:p>
            <a:pPr marL="194945" marR="157480" indent="-182880">
              <a:lnSpc>
                <a:spcPts val="2590"/>
              </a:lnSpc>
              <a:spcBef>
                <a:spcPts val="1205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dirty="0">
                <a:latin typeface="Cambria"/>
                <a:cs typeface="Cambria"/>
              </a:rPr>
              <a:t>To</a:t>
            </a:r>
            <a:r>
              <a:rPr sz="2400" spc="135" dirty="0">
                <a:latin typeface="Cambria"/>
                <a:cs typeface="Cambria"/>
              </a:rPr>
              <a:t> </a:t>
            </a:r>
            <a:r>
              <a:rPr sz="2400" spc="140" dirty="0">
                <a:latin typeface="Cambria"/>
                <a:cs typeface="Cambria"/>
              </a:rPr>
              <a:t>guide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promotion</a:t>
            </a:r>
            <a:r>
              <a:rPr sz="2400" spc="165" dirty="0">
                <a:latin typeface="Cambria"/>
                <a:cs typeface="Cambria"/>
              </a:rPr>
              <a:t> </a:t>
            </a:r>
            <a:r>
              <a:rPr sz="2400" spc="85" dirty="0">
                <a:latin typeface="Cambria"/>
                <a:cs typeface="Cambria"/>
              </a:rPr>
              <a:t>and</a:t>
            </a:r>
            <a:r>
              <a:rPr sz="2400" spc="150" dirty="0">
                <a:latin typeface="Cambria"/>
                <a:cs typeface="Cambria"/>
              </a:rPr>
              <a:t>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160" dirty="0">
                <a:latin typeface="Cambria"/>
                <a:cs typeface="Cambria"/>
              </a:rPr>
              <a:t> </a:t>
            </a:r>
            <a:r>
              <a:rPr sz="2400" spc="75" dirty="0">
                <a:latin typeface="Cambria"/>
                <a:cs typeface="Cambria"/>
              </a:rPr>
              <a:t>education</a:t>
            </a:r>
            <a:r>
              <a:rPr sz="2400" spc="19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through:</a:t>
            </a:r>
            <a:r>
              <a:rPr sz="2400" spc="-75" dirty="0">
                <a:latin typeface="Cambria"/>
                <a:cs typeface="Cambria"/>
              </a:rPr>
              <a:t> </a:t>
            </a:r>
            <a:r>
              <a:rPr sz="2400" spc="75" dirty="0">
                <a:latin typeface="Cambria"/>
                <a:cs typeface="Cambria"/>
              </a:rPr>
              <a:t>School </a:t>
            </a:r>
            <a:r>
              <a:rPr sz="2400" spc="50" dirty="0">
                <a:latin typeface="Cambria"/>
                <a:cs typeface="Cambria"/>
              </a:rPr>
              <a:t>health</a:t>
            </a:r>
            <a:r>
              <a:rPr sz="2400" spc="90" dirty="0">
                <a:latin typeface="Cambria"/>
                <a:cs typeface="Cambria"/>
              </a:rPr>
              <a:t> </a:t>
            </a:r>
            <a:r>
              <a:rPr sz="2400" spc="100" dirty="0">
                <a:latin typeface="Cambria"/>
                <a:cs typeface="Cambria"/>
              </a:rPr>
              <a:t>services.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2927" y="1006094"/>
            <a:ext cx="7645438" cy="4966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73795" y="1006094"/>
            <a:ext cx="2610475" cy="4966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48892" y="2101418"/>
            <a:ext cx="9817735" cy="30613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94945" marR="62865" indent="-182880">
              <a:lnSpc>
                <a:spcPts val="3020"/>
              </a:lnSpc>
              <a:spcBef>
                <a:spcPts val="48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spc="100" dirty="0">
                <a:latin typeface="Cambria"/>
                <a:cs typeface="Cambria"/>
              </a:rPr>
              <a:t>School</a:t>
            </a:r>
            <a:r>
              <a:rPr sz="2800" spc="185" dirty="0">
                <a:latin typeface="Cambria"/>
                <a:cs typeface="Cambria"/>
              </a:rPr>
              <a:t> </a:t>
            </a:r>
            <a:r>
              <a:rPr sz="2800" spc="75" dirty="0">
                <a:latin typeface="Cambria"/>
                <a:cs typeface="Cambria"/>
              </a:rPr>
              <a:t>children</a:t>
            </a:r>
            <a:r>
              <a:rPr sz="2800" spc="20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constitute</a:t>
            </a:r>
            <a:r>
              <a:rPr sz="2800" spc="229" dirty="0">
                <a:latin typeface="Cambria"/>
                <a:cs typeface="Cambria"/>
              </a:rPr>
              <a:t> </a:t>
            </a:r>
            <a:r>
              <a:rPr sz="2800" spc="120" dirty="0">
                <a:latin typeface="Cambria"/>
                <a:cs typeface="Cambria"/>
              </a:rPr>
              <a:t>a</a:t>
            </a:r>
            <a:r>
              <a:rPr sz="2800" spc="21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vital</a:t>
            </a:r>
            <a:r>
              <a:rPr sz="2800" spc="210" dirty="0">
                <a:latin typeface="Cambria"/>
                <a:cs typeface="Cambria"/>
              </a:rPr>
              <a:t> </a:t>
            </a:r>
            <a:r>
              <a:rPr sz="2800" spc="114" dirty="0">
                <a:latin typeface="Cambria"/>
                <a:cs typeface="Cambria"/>
              </a:rPr>
              <a:t>and</a:t>
            </a:r>
            <a:r>
              <a:rPr sz="2800" spc="21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important</a:t>
            </a:r>
            <a:r>
              <a:rPr sz="2800" spc="215" dirty="0">
                <a:latin typeface="Cambria"/>
                <a:cs typeface="Cambria"/>
              </a:rPr>
              <a:t> </a:t>
            </a:r>
            <a:r>
              <a:rPr sz="2800" spc="125" dirty="0">
                <a:latin typeface="Cambria"/>
                <a:cs typeface="Cambria"/>
              </a:rPr>
              <a:t>segment</a:t>
            </a:r>
            <a:r>
              <a:rPr sz="2800" spc="195" dirty="0">
                <a:latin typeface="Cambria"/>
                <a:cs typeface="Cambria"/>
              </a:rPr>
              <a:t> </a:t>
            </a:r>
            <a:r>
              <a:rPr sz="2800" spc="-25" dirty="0">
                <a:latin typeface="Cambria"/>
                <a:cs typeface="Cambria"/>
              </a:rPr>
              <a:t>of </a:t>
            </a:r>
            <a:r>
              <a:rPr sz="2800" spc="70" dirty="0">
                <a:latin typeface="Cambria"/>
                <a:cs typeface="Cambria"/>
              </a:rPr>
              <a:t>population.</a:t>
            </a:r>
            <a:endParaRPr sz="2800">
              <a:latin typeface="Cambria"/>
              <a:cs typeface="Cambria"/>
            </a:endParaRPr>
          </a:p>
          <a:p>
            <a:pPr marL="194945" marR="5080" indent="-182880">
              <a:lnSpc>
                <a:spcPts val="3020"/>
              </a:lnSpc>
              <a:spcBef>
                <a:spcPts val="121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spc="80" dirty="0">
                <a:latin typeface="Cambria"/>
                <a:cs typeface="Cambria"/>
              </a:rPr>
              <a:t>They</a:t>
            </a:r>
            <a:r>
              <a:rPr sz="2800" spc="75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are</a:t>
            </a:r>
            <a:r>
              <a:rPr sz="2800" spc="12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future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spc="50" dirty="0">
                <a:latin typeface="Cambria"/>
                <a:cs typeface="Cambria"/>
              </a:rPr>
              <a:t>citizens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and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spc="120" dirty="0">
                <a:latin typeface="Cambria"/>
                <a:cs typeface="Cambria"/>
              </a:rPr>
              <a:t>benefited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for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their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80" dirty="0">
                <a:latin typeface="Cambria"/>
                <a:cs typeface="Cambria"/>
              </a:rPr>
              <a:t>families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80" dirty="0">
                <a:latin typeface="Cambria"/>
                <a:cs typeface="Cambria"/>
              </a:rPr>
              <a:t>and </a:t>
            </a:r>
            <a:r>
              <a:rPr sz="2800" spc="55" dirty="0">
                <a:latin typeface="Cambria"/>
                <a:cs typeface="Cambria"/>
              </a:rPr>
              <a:t>nation.</a:t>
            </a:r>
            <a:endParaRPr sz="2800">
              <a:latin typeface="Cambria"/>
              <a:cs typeface="Cambria"/>
            </a:endParaRPr>
          </a:p>
          <a:p>
            <a:pPr marL="194945" marR="622935" indent="-182880">
              <a:lnSpc>
                <a:spcPts val="3020"/>
              </a:lnSpc>
              <a:spcBef>
                <a:spcPts val="1210"/>
              </a:spcBef>
              <a:buClr>
                <a:srgbClr val="306885"/>
              </a:buClr>
              <a:buSzPct val="83928"/>
              <a:buFont typeface="Wingdings"/>
              <a:buChar char=""/>
              <a:tabLst>
                <a:tab pos="194945" algn="l"/>
              </a:tabLst>
            </a:pPr>
            <a:r>
              <a:rPr sz="2800" spc="100" dirty="0">
                <a:latin typeface="Cambria"/>
                <a:cs typeface="Cambria"/>
              </a:rPr>
              <a:t>School</a:t>
            </a:r>
            <a:r>
              <a:rPr sz="2800" spc="80" dirty="0">
                <a:latin typeface="Cambria"/>
                <a:cs typeface="Cambria"/>
              </a:rPr>
              <a:t> children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65" dirty="0">
                <a:latin typeface="Cambria"/>
                <a:cs typeface="Cambria"/>
              </a:rPr>
              <a:t>are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vulnerable </a:t>
            </a:r>
            <a:r>
              <a:rPr sz="2800" spc="80" dirty="0">
                <a:latin typeface="Cambria"/>
                <a:cs typeface="Cambria"/>
              </a:rPr>
              <a:t>section</a:t>
            </a:r>
            <a:r>
              <a:rPr sz="2800" spc="114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spc="60" dirty="0">
                <a:latin typeface="Cambria"/>
                <a:cs typeface="Cambria"/>
              </a:rPr>
              <a:t>population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130" dirty="0">
                <a:latin typeface="Cambria"/>
                <a:cs typeface="Cambria"/>
              </a:rPr>
              <a:t>by </a:t>
            </a:r>
            <a:r>
              <a:rPr sz="2800" spc="50" dirty="0">
                <a:latin typeface="Cambria"/>
                <a:cs typeface="Cambria"/>
              </a:rPr>
              <a:t>virtue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of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their</a:t>
            </a:r>
            <a:r>
              <a:rPr sz="2800" spc="145" dirty="0">
                <a:latin typeface="Cambria"/>
                <a:cs typeface="Cambria"/>
              </a:rPr>
              <a:t> </a:t>
            </a:r>
            <a:r>
              <a:rPr sz="2800" spc="110" dirty="0">
                <a:latin typeface="Cambria"/>
                <a:cs typeface="Cambria"/>
              </a:rPr>
              <a:t>physical,</a:t>
            </a:r>
            <a:r>
              <a:rPr sz="2800" spc="-110" dirty="0">
                <a:latin typeface="Cambria"/>
                <a:cs typeface="Cambria"/>
              </a:rPr>
              <a:t> </a:t>
            </a:r>
            <a:r>
              <a:rPr sz="2800" spc="90" dirty="0">
                <a:latin typeface="Cambria"/>
                <a:cs typeface="Cambria"/>
              </a:rPr>
              <a:t>mental,</a:t>
            </a:r>
            <a:r>
              <a:rPr sz="2800" spc="-10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emotional,</a:t>
            </a:r>
            <a:r>
              <a:rPr sz="2800" spc="-135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and</a:t>
            </a:r>
            <a:r>
              <a:rPr sz="2800" spc="13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social </a:t>
            </a:r>
            <a:r>
              <a:rPr sz="2800" dirty="0">
                <a:latin typeface="Cambria"/>
                <a:cs typeface="Cambria"/>
              </a:rPr>
              <a:t>growth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and</a:t>
            </a:r>
            <a:r>
              <a:rPr sz="2800" spc="110" dirty="0">
                <a:latin typeface="Cambria"/>
                <a:cs typeface="Cambria"/>
              </a:rPr>
              <a:t> </a:t>
            </a:r>
            <a:r>
              <a:rPr sz="2800" spc="105" dirty="0">
                <a:latin typeface="Cambria"/>
                <a:cs typeface="Cambria"/>
              </a:rPr>
              <a:t>development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spc="110" dirty="0">
                <a:latin typeface="Cambria"/>
                <a:cs typeface="Cambria"/>
              </a:rPr>
              <a:t>during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this</a:t>
            </a:r>
            <a:r>
              <a:rPr sz="2800" spc="120" dirty="0">
                <a:latin typeface="Cambria"/>
                <a:cs typeface="Cambria"/>
              </a:rPr>
              <a:t> </a:t>
            </a:r>
            <a:r>
              <a:rPr sz="2800" spc="135" dirty="0">
                <a:latin typeface="Cambria"/>
                <a:cs typeface="Cambria"/>
              </a:rPr>
              <a:t>period.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08" y="377063"/>
            <a:ext cx="11056702" cy="45021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9824" y="1293104"/>
            <a:ext cx="10201275" cy="4779010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265"/>
              </a:spcBef>
              <a:buClr>
                <a:srgbClr val="306885"/>
              </a:buClr>
              <a:buSzPct val="85416"/>
              <a:buFont typeface="Wingdings"/>
              <a:buChar char=""/>
              <a:tabLst>
                <a:tab pos="194945" algn="l"/>
              </a:tabLst>
            </a:pPr>
            <a:r>
              <a:rPr sz="2400" b="1" spc="65" dirty="0">
                <a:latin typeface="Cambria"/>
                <a:cs typeface="Cambria"/>
              </a:rPr>
              <a:t>School</a:t>
            </a:r>
            <a:r>
              <a:rPr sz="2400" b="1" spc="60" dirty="0">
                <a:latin typeface="Cambria"/>
                <a:cs typeface="Cambria"/>
              </a:rPr>
              <a:t> health</a:t>
            </a:r>
            <a:r>
              <a:rPr sz="2400" b="1" spc="75" dirty="0">
                <a:latin typeface="Cambria"/>
                <a:cs typeface="Cambria"/>
              </a:rPr>
              <a:t> </a:t>
            </a:r>
            <a:r>
              <a:rPr sz="2400" b="1" spc="120" dirty="0">
                <a:latin typeface="Cambria"/>
                <a:cs typeface="Cambria"/>
              </a:rPr>
              <a:t>services</a:t>
            </a:r>
            <a:r>
              <a:rPr sz="2400" b="1" spc="45" dirty="0">
                <a:latin typeface="Cambria"/>
                <a:cs typeface="Cambria"/>
              </a:rPr>
              <a:t> </a:t>
            </a:r>
            <a:r>
              <a:rPr sz="2400" b="1" spc="70" dirty="0">
                <a:latin typeface="Cambria"/>
                <a:cs typeface="Cambria"/>
              </a:rPr>
              <a:t>should</a:t>
            </a:r>
            <a:r>
              <a:rPr sz="2400" b="1" spc="80" dirty="0">
                <a:latin typeface="Cambria"/>
                <a:cs typeface="Cambria"/>
              </a:rPr>
              <a:t> </a:t>
            </a:r>
            <a:r>
              <a:rPr sz="2400" b="1" spc="50" dirty="0">
                <a:latin typeface="Cambria"/>
                <a:cs typeface="Cambria"/>
              </a:rPr>
              <a:t>be</a:t>
            </a:r>
            <a:endParaRPr sz="24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75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50" dirty="0">
                <a:latin typeface="Cambria"/>
                <a:cs typeface="Cambria"/>
              </a:rPr>
              <a:t>Be</a:t>
            </a:r>
            <a:r>
              <a:rPr sz="2000" spc="45" dirty="0">
                <a:latin typeface="Cambria"/>
                <a:cs typeface="Cambria"/>
              </a:rPr>
              <a:t> </a:t>
            </a:r>
            <a:r>
              <a:rPr sz="2000" spc="120" dirty="0">
                <a:latin typeface="Cambria"/>
                <a:cs typeface="Cambria"/>
              </a:rPr>
              <a:t>based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on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110" dirty="0">
                <a:latin typeface="Cambria"/>
                <a:cs typeface="Cambria"/>
              </a:rPr>
              <a:t>needs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children’s.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ts val="228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50" dirty="0">
                <a:latin typeface="Cambria"/>
                <a:cs typeface="Cambria"/>
              </a:rPr>
              <a:t>Be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planned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co-</a:t>
            </a:r>
            <a:r>
              <a:rPr sz="2000" dirty="0">
                <a:latin typeface="Cambria"/>
                <a:cs typeface="Cambria"/>
              </a:rPr>
              <a:t>ordination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with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12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personnel,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parents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40" dirty="0">
                <a:latin typeface="Cambria"/>
                <a:cs typeface="Cambria"/>
              </a:rPr>
              <a:t>community</a:t>
            </a:r>
            <a:endParaRPr sz="2000">
              <a:latin typeface="Cambria"/>
              <a:cs typeface="Cambria"/>
            </a:endParaRPr>
          </a:p>
          <a:p>
            <a:pPr marL="195580">
              <a:lnSpc>
                <a:spcPts val="2280"/>
              </a:lnSpc>
            </a:pPr>
            <a:r>
              <a:rPr sz="2000" spc="110" dirty="0">
                <a:latin typeface="Cambria"/>
                <a:cs typeface="Cambria"/>
              </a:rPr>
              <a:t>people.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50" dirty="0">
                <a:latin typeface="Cambria"/>
                <a:cs typeface="Cambria"/>
              </a:rPr>
              <a:t>Be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part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community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105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services.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5" dirty="0">
                <a:latin typeface="Cambria"/>
                <a:cs typeface="Cambria"/>
              </a:rPr>
              <a:t>Emphasis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on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promotion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and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preventive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80" dirty="0">
                <a:latin typeface="Cambria"/>
                <a:cs typeface="Cambria"/>
              </a:rPr>
              <a:t>aspects.</a:t>
            </a:r>
            <a:endParaRPr sz="2000">
              <a:latin typeface="Cambria"/>
              <a:cs typeface="Cambria"/>
            </a:endParaRPr>
          </a:p>
          <a:p>
            <a:pPr marL="195580" marR="5080" indent="-182880">
              <a:lnSpc>
                <a:spcPct val="90000"/>
              </a:lnSpc>
              <a:spcBef>
                <a:spcPts val="120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5580" algn="l"/>
              </a:tabLst>
            </a:pPr>
            <a:r>
              <a:rPr sz="2000" spc="80" dirty="0">
                <a:latin typeface="Cambria"/>
                <a:cs typeface="Cambria"/>
              </a:rPr>
              <a:t>Emphases</a:t>
            </a:r>
            <a:r>
              <a:rPr sz="2000" spc="7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on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education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promote,</a:t>
            </a:r>
            <a:r>
              <a:rPr sz="2000" spc="-8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protect,</a:t>
            </a:r>
            <a:r>
              <a:rPr sz="2000" spc="-75" dirty="0">
                <a:latin typeface="Cambria"/>
                <a:cs typeface="Cambria"/>
              </a:rPr>
              <a:t> </a:t>
            </a:r>
            <a:r>
              <a:rPr sz="2000" spc="45" dirty="0">
                <a:latin typeface="Cambria"/>
                <a:cs typeface="Cambria"/>
              </a:rPr>
              <a:t>improve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and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maintain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the </a:t>
            </a:r>
            <a:r>
              <a:rPr sz="2000" spc="70" dirty="0">
                <a:latin typeface="Cambria"/>
                <a:cs typeface="Cambria"/>
              </a:rPr>
              <a:t>pupils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and </a:t>
            </a:r>
            <a:r>
              <a:rPr sz="2000" spc="75" dirty="0">
                <a:latin typeface="Cambria"/>
                <a:cs typeface="Cambria"/>
              </a:rPr>
              <a:t>school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personnel,</a:t>
            </a:r>
            <a:r>
              <a:rPr sz="2000" spc="-8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rather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health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education</a:t>
            </a:r>
            <a:r>
              <a:rPr sz="2000" spc="7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should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170" dirty="0">
                <a:latin typeface="Cambria"/>
                <a:cs typeface="Cambria"/>
              </a:rPr>
              <a:t>be</a:t>
            </a:r>
            <a:r>
              <a:rPr sz="2000" spc="90" dirty="0">
                <a:latin typeface="Cambria"/>
                <a:cs typeface="Cambria"/>
              </a:rPr>
              <a:t> </a:t>
            </a:r>
            <a:r>
              <a:rPr sz="2000" spc="65" dirty="0">
                <a:latin typeface="Cambria"/>
                <a:cs typeface="Cambria"/>
              </a:rPr>
              <a:t>integrated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in</a:t>
            </a:r>
            <a:r>
              <a:rPr sz="2000" spc="9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regular </a:t>
            </a:r>
            <a:r>
              <a:rPr sz="2000" spc="70" dirty="0">
                <a:latin typeface="Cambria"/>
                <a:cs typeface="Cambria"/>
              </a:rPr>
              <a:t>school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curriculum.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5" dirty="0">
                <a:latin typeface="Cambria"/>
                <a:cs typeface="Cambria"/>
              </a:rPr>
              <a:t>Emphasis</a:t>
            </a:r>
            <a:r>
              <a:rPr sz="2000" spc="135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on</a:t>
            </a:r>
            <a:r>
              <a:rPr sz="2000" spc="170" dirty="0">
                <a:latin typeface="Cambria"/>
                <a:cs typeface="Cambria"/>
              </a:rPr>
              <a:t> </a:t>
            </a:r>
            <a:r>
              <a:rPr sz="2000" spc="90" dirty="0">
                <a:latin typeface="Cambria"/>
                <a:cs typeface="Cambria"/>
              </a:rPr>
              <a:t>learning</a:t>
            </a:r>
            <a:r>
              <a:rPr sz="2000" spc="1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through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activities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55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desirable</a:t>
            </a:r>
            <a:r>
              <a:rPr sz="2000" spc="150" dirty="0">
                <a:latin typeface="Cambria"/>
                <a:cs typeface="Cambria"/>
              </a:rPr>
              <a:t> </a:t>
            </a:r>
            <a:r>
              <a:rPr sz="2000" spc="50" dirty="0">
                <a:latin typeface="Cambria"/>
                <a:cs typeface="Cambria"/>
              </a:rPr>
              <a:t>participation.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50" dirty="0">
                <a:latin typeface="Cambria"/>
                <a:cs typeface="Cambria"/>
              </a:rPr>
              <a:t>Be</a:t>
            </a:r>
            <a:r>
              <a:rPr sz="2000" spc="140" dirty="0">
                <a:latin typeface="Cambria"/>
                <a:cs typeface="Cambria"/>
              </a:rPr>
              <a:t> </a:t>
            </a:r>
            <a:r>
              <a:rPr sz="2000" spc="100" dirty="0">
                <a:latin typeface="Cambria"/>
                <a:cs typeface="Cambria"/>
              </a:rPr>
              <a:t>ongoing</a:t>
            </a:r>
            <a:r>
              <a:rPr sz="2000" spc="160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and</a:t>
            </a:r>
            <a:r>
              <a:rPr sz="2000" spc="1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continuous</a:t>
            </a:r>
            <a:r>
              <a:rPr sz="2000" spc="155" dirty="0">
                <a:latin typeface="Cambria"/>
                <a:cs typeface="Cambria"/>
              </a:rPr>
              <a:t> </a:t>
            </a:r>
            <a:r>
              <a:rPr sz="2000" spc="75" dirty="0">
                <a:latin typeface="Cambria"/>
                <a:cs typeface="Cambria"/>
              </a:rPr>
              <a:t>programme.</a:t>
            </a:r>
            <a:endParaRPr sz="2000">
              <a:latin typeface="Cambria"/>
              <a:cs typeface="Cambri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306885"/>
              </a:buClr>
              <a:buSzPct val="85000"/>
              <a:buFont typeface="Wingdings"/>
              <a:buChar char=""/>
              <a:tabLst>
                <a:tab pos="194945" algn="l"/>
              </a:tabLst>
            </a:pPr>
            <a:r>
              <a:rPr sz="2000" spc="65" dirty="0">
                <a:latin typeface="Cambria"/>
                <a:cs typeface="Cambria"/>
              </a:rPr>
              <a:t>Have</a:t>
            </a:r>
            <a:r>
              <a:rPr sz="2000" spc="40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an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70" dirty="0">
                <a:latin typeface="Cambria"/>
                <a:cs typeface="Cambria"/>
              </a:rPr>
              <a:t>effective</a:t>
            </a:r>
            <a:r>
              <a:rPr sz="2000" spc="4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system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85" dirty="0">
                <a:latin typeface="Cambria"/>
                <a:cs typeface="Cambria"/>
              </a:rPr>
              <a:t> </a:t>
            </a:r>
            <a:r>
              <a:rPr sz="2000" spc="60" dirty="0">
                <a:latin typeface="Cambria"/>
                <a:cs typeface="Cambria"/>
              </a:rPr>
              <a:t>record</a:t>
            </a:r>
            <a:r>
              <a:rPr sz="2000" spc="50" dirty="0">
                <a:latin typeface="Cambria"/>
                <a:cs typeface="Cambria"/>
              </a:rPr>
              <a:t> </a:t>
            </a:r>
            <a:r>
              <a:rPr sz="2000" spc="114" dirty="0">
                <a:latin typeface="Cambria"/>
                <a:cs typeface="Cambria"/>
              </a:rPr>
              <a:t>keeping</a:t>
            </a:r>
            <a:r>
              <a:rPr sz="2000" spc="80" dirty="0">
                <a:latin typeface="Cambria"/>
                <a:cs typeface="Cambria"/>
              </a:rPr>
              <a:t> </a:t>
            </a:r>
            <a:r>
              <a:rPr sz="2000" spc="85" dirty="0">
                <a:latin typeface="Cambria"/>
                <a:cs typeface="Cambria"/>
              </a:rPr>
              <a:t>and</a:t>
            </a:r>
            <a:r>
              <a:rPr sz="2000" spc="65" dirty="0">
                <a:latin typeface="Cambria"/>
                <a:cs typeface="Cambria"/>
              </a:rPr>
              <a:t> </a:t>
            </a:r>
            <a:r>
              <a:rPr sz="2000" spc="55" dirty="0">
                <a:latin typeface="Cambria"/>
                <a:cs typeface="Cambria"/>
              </a:rPr>
              <a:t>reporting.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2563</Words>
  <Application>Microsoft Macintosh PowerPoint</Application>
  <PresentationFormat>Widescreen</PresentationFormat>
  <Paragraphs>206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Cambria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HEALTH SERVICES </dc:title>
  <dc:creator>KUN4692</dc:creator>
  <cp:lastModifiedBy>Haneen Hajjir</cp:lastModifiedBy>
  <cp:revision>1</cp:revision>
  <dcterms:created xsi:type="dcterms:W3CDTF">2026-07-22T06:38:01Z</dcterms:created>
  <dcterms:modified xsi:type="dcterms:W3CDTF">2026-07-22T06:41:51Z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2019-04-22T00:00:00Z</vt:filetime>
  </property>
  <property fmtid="{D5CDD505-2E9C-101B-9397-08002B2CF9AE}" pid="4" name="Creator">
    <vt:lpwstr>Microsoft® Office PowerPoint® 2007</vt:lpwstr>
  </property>
  <property fmtid="{D5CDD505-2E9C-101B-9397-08002B2CF9AE}" pid="5" name="LastSaved">
    <vt:filetime>2026-07-22T00:00:00Z</vt:filetime>
  </property>
  <property fmtid="{D5CDD505-2E9C-101B-9397-08002B2CF9AE}" pid="6" name="Producer">
    <vt:lpwstr>Microsoft® Office PowerPoint® 2007</vt:lpwstr>
  </property>
</Properties>
</file>