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7" r:id="rId11"/>
    <p:sldId id="265" r:id="rId12"/>
    <p:sldId id="266" r:id="rId13"/>
    <p:sldId id="269" r:id="rId14"/>
    <p:sldId id="270" r:id="rId15"/>
    <p:sldId id="271" r:id="rId16"/>
    <p:sldId id="272" r:id="rId17"/>
    <p:sldId id="273" r:id="rId18"/>
    <p:sldId id="274" r:id="rId19"/>
    <p:sldId id="275" r:id="rId20"/>
    <p:sldId id="276" r:id="rId21"/>
    <p:sldId id="277" r:id="rId22"/>
    <p:sldId id="278" r:id="rId23"/>
    <p:sldId id="279" r:id="rId24"/>
    <p:sldId id="268"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snapToGrid="0">
      <p:cViewPr varScale="1">
        <p:scale>
          <a:sx n="65" d="100"/>
          <a:sy n="65" d="100"/>
        </p:scale>
        <p:origin x="912"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ar-SA"/>
              <a:t>انقر لتحرير نمط عنوان الشكل الرئيسي</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ar-SA"/>
              <a:t>انقر لتحرير نمط العنوان الفرعي للشكل الرئيسي</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7/13/2026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صورة بانورامية مع تسمية توضيحية">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ar-SA"/>
              <a:t>انقر لتحرير نمط عنوان الشكل الرئيسي</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ar-SA"/>
              <a:t>انقر فوق الأيقونة لإضافة صورة</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نص الشكل الرئيسي</a:t>
            </a:r>
          </a:p>
        </p:txBody>
      </p:sp>
      <p:sp>
        <p:nvSpPr>
          <p:cNvPr id="5" name="Date Placeholder 4"/>
          <p:cNvSpPr>
            <a:spLocks noGrp="1"/>
          </p:cNvSpPr>
          <p:nvPr>
            <p:ph type="dt" sz="half" idx="10"/>
          </p:nvPr>
        </p:nvSpPr>
        <p:spPr/>
        <p:txBody>
          <a:bodyPr/>
          <a:lstStyle/>
          <a:p>
            <a:fld id="{48A87A34-81AB-432B-8DAE-1953F412C126}" type="datetimeFigureOut">
              <a:rPr lang="en-US" dirty="0"/>
              <a:t>7/13/2026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العنوان والتسمية التوضيحية">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ar-SA"/>
              <a:t>انقر لتحرير نمط عنوان الشكل الرئيسي</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نص الشكل الرئيسي</a:t>
            </a:r>
          </a:p>
        </p:txBody>
      </p:sp>
      <p:sp>
        <p:nvSpPr>
          <p:cNvPr id="5" name="Date Placeholder 4"/>
          <p:cNvSpPr>
            <a:spLocks noGrp="1"/>
          </p:cNvSpPr>
          <p:nvPr>
            <p:ph type="dt" sz="half" idx="10"/>
          </p:nvPr>
        </p:nvSpPr>
        <p:spPr/>
        <p:txBody>
          <a:bodyPr/>
          <a:lstStyle/>
          <a:p>
            <a:fld id="{48A87A34-81AB-432B-8DAE-1953F412C126}" type="datetimeFigureOut">
              <a:rPr lang="en-US" dirty="0"/>
              <a:t>7/13/2026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اقتباس مع تسمية توضيحية">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ar-SA"/>
              <a:t>انقر لتحرير نمط عنوان الشكل الرئيسي</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نص الشكل الرئيسي</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نص الشكل الرئيسي</a:t>
            </a:r>
          </a:p>
        </p:txBody>
      </p:sp>
      <p:sp>
        <p:nvSpPr>
          <p:cNvPr id="5" name="Date Placeholder 4"/>
          <p:cNvSpPr>
            <a:spLocks noGrp="1"/>
          </p:cNvSpPr>
          <p:nvPr>
            <p:ph type="dt" sz="half" idx="10"/>
          </p:nvPr>
        </p:nvSpPr>
        <p:spPr/>
        <p:txBody>
          <a:bodyPr/>
          <a:lstStyle/>
          <a:p>
            <a:fld id="{48A87A34-81AB-432B-8DAE-1953F412C126}" type="datetimeFigureOut">
              <a:rPr lang="en-US" dirty="0"/>
              <a:t>7/13/2026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بطاقة اسم">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ar-SA"/>
              <a:t>انقر لتحرير نمط عنوان الشكل الرئيسي</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نص الشكل الرئيسي</a:t>
            </a:r>
          </a:p>
        </p:txBody>
      </p:sp>
      <p:sp>
        <p:nvSpPr>
          <p:cNvPr id="5" name="Date Placeholder 4"/>
          <p:cNvSpPr>
            <a:spLocks noGrp="1"/>
          </p:cNvSpPr>
          <p:nvPr>
            <p:ph type="dt" sz="half" idx="10"/>
          </p:nvPr>
        </p:nvSpPr>
        <p:spPr/>
        <p:txBody>
          <a:bodyPr/>
          <a:lstStyle/>
          <a:p>
            <a:fld id="{48A87A34-81AB-432B-8DAE-1953F412C126}" type="datetimeFigureOut">
              <a:rPr lang="en-US" dirty="0"/>
              <a:t>7/13/2026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أعمدة">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ar-SA"/>
              <a:t>انقر لتحرير نمط عنوان الشكل الرئيسي</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sp>
        <p:nvSpPr>
          <p:cNvPr id="3" name="Date Placeholder 2"/>
          <p:cNvSpPr>
            <a:spLocks noGrp="1"/>
          </p:cNvSpPr>
          <p:nvPr>
            <p:ph type="dt" sz="half" idx="10"/>
          </p:nvPr>
        </p:nvSpPr>
        <p:spPr/>
        <p:txBody>
          <a:bodyPr/>
          <a:lstStyle/>
          <a:p>
            <a:fld id="{48A87A34-81AB-432B-8DAE-1953F412C126}" type="datetimeFigureOut">
              <a:rPr lang="en-US" dirty="0"/>
              <a:t>7/13/2026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أعمدة صور">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ar-SA"/>
              <a:t>انقر لتحرير نمط عنوان الشكل الرئيسي</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ar-SA"/>
              <a:t>انقر فوق الأيقونة لإضافة صورة</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ar-SA"/>
              <a:t>انقر فوق الأيقونة لإضافة صورة</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ar-SA"/>
              <a:t>انقر فوق الأيقونة لإضافة صورة</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sp>
        <p:nvSpPr>
          <p:cNvPr id="3" name="Date Placeholder 2"/>
          <p:cNvSpPr>
            <a:spLocks noGrp="1"/>
          </p:cNvSpPr>
          <p:nvPr>
            <p:ph type="dt" sz="half" idx="10"/>
          </p:nvPr>
        </p:nvSpPr>
        <p:spPr/>
        <p:txBody>
          <a:bodyPr/>
          <a:lstStyle/>
          <a:p>
            <a:fld id="{48A87A34-81AB-432B-8DAE-1953F412C126}" type="datetimeFigureOut">
              <a:rPr lang="en-US" dirty="0"/>
              <a:t>7/13/2026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7/13/2026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r">
              <a:defRPr/>
            </a:lvl1pPr>
          </a:lstStyle>
          <a:p>
            <a:r>
              <a:rPr lang="ar-SA"/>
              <a:t>انقر لتحرير نمط عنوان الشكل الرئيسي</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7/13/2026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7/13/2026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48A87A34-81AB-432B-8DAE-1953F412C126}" type="datetimeFigureOut">
              <a:rPr lang="en-US" dirty="0"/>
              <a:t>7/13/2026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ان">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ar-SA"/>
              <a:t>انقر لتحرير نمط عنوان الشكل الرئيسي</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7/13/2026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12" name="Content Placeholder 3"/>
          <p:cNvSpPr>
            <a:spLocks noGrp="1"/>
          </p:cNvSpPr>
          <p:nvPr>
            <p:ph sz="quarter" idx="13"/>
          </p:nvPr>
        </p:nvSpPr>
        <p:spPr>
          <a:xfrm>
            <a:off x="913774" y="3051012"/>
            <a:ext cx="5106027" cy="2740187"/>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13" name="Content Placeholder 5"/>
          <p:cNvSpPr>
            <a:spLocks noGrp="1"/>
          </p:cNvSpPr>
          <p:nvPr>
            <p:ph sz="quarter" idx="14"/>
          </p:nvPr>
        </p:nvSpPr>
        <p:spPr>
          <a:xfrm>
            <a:off x="6172200" y="3051012"/>
            <a:ext cx="5105401" cy="2740187"/>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7/13/2026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7/13/2026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48A87A34-81AB-432B-8DAE-1953F412C126}" type="datetimeFigureOut">
              <a:rPr lang="en-US" dirty="0"/>
              <a:t>7/13/2026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مع تسمية توضيحية">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ar-SA"/>
              <a:t>انقر لتحرير نمط عنوان الشكل الرئيسي</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نص الشكل الرئيسي</a:t>
            </a:r>
          </a:p>
        </p:txBody>
      </p:sp>
      <p:sp>
        <p:nvSpPr>
          <p:cNvPr id="5" name="Date Placeholder 4"/>
          <p:cNvSpPr>
            <a:spLocks noGrp="1"/>
          </p:cNvSpPr>
          <p:nvPr>
            <p:ph type="dt" sz="half" idx="10"/>
          </p:nvPr>
        </p:nvSpPr>
        <p:spPr/>
        <p:txBody>
          <a:bodyPr/>
          <a:lstStyle/>
          <a:p>
            <a:fld id="{48A87A34-81AB-432B-8DAE-1953F412C126}" type="datetimeFigureOut">
              <a:rPr lang="en-US" dirty="0"/>
              <a:t>7/13/2026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ar-SA"/>
              <a:t>انقر لتحرير نمط عنوان الشكل الرئيسي</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ar-SA"/>
              <a:t>انقر فوق الأيقونة لإضافة صورة</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نص الشكل الرئيسي</a:t>
            </a:r>
          </a:p>
        </p:txBody>
      </p:sp>
      <p:sp>
        <p:nvSpPr>
          <p:cNvPr id="5" name="Date Placeholder 4"/>
          <p:cNvSpPr>
            <a:spLocks noGrp="1"/>
          </p:cNvSpPr>
          <p:nvPr>
            <p:ph type="dt" sz="half" idx="10"/>
          </p:nvPr>
        </p:nvSpPr>
        <p:spPr/>
        <p:txBody>
          <a:bodyPr/>
          <a:lstStyle/>
          <a:p>
            <a:fld id="{48A87A34-81AB-432B-8DAE-1953F412C126}" type="datetimeFigureOut">
              <a:rPr lang="en-US" dirty="0"/>
              <a:t>7/13/2026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48A87A34-81AB-432B-8DAE-1953F412C126}" type="datetimeFigureOut">
              <a:rPr lang="en-US" dirty="0"/>
              <a:pPr/>
              <a:t>7/13/2026</a:t>
            </a:fld>
            <a:endParaRPr lang="en-US" dirty="0"/>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r">
              <a:defRPr sz="1000">
                <a:solidFill>
                  <a:schemeClr val="tx1"/>
                </a:solidFill>
              </a:defRPr>
            </a:lvl1pPr>
          </a:lstStyle>
          <a:p>
            <a:endParaRPr lang="en-US" dirty="0"/>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6D22F896-40B5-4ADD-8801-0D06FADFA09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ctr" defTabSz="914400" rtl="1"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r" defTabSz="914400" rtl="1"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r" defTabSz="914400" rtl="1"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r" defTabSz="914400" rtl="1"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A9D47081-9744-D16B-AFF2-F7253C148206}"/>
              </a:ext>
            </a:extLst>
          </p:cNvPr>
          <p:cNvSpPr>
            <a:spLocks noGrp="1"/>
          </p:cNvSpPr>
          <p:nvPr>
            <p:ph type="ctrTitle"/>
          </p:nvPr>
        </p:nvSpPr>
        <p:spPr/>
        <p:txBody>
          <a:bodyPr/>
          <a:lstStyle/>
          <a:p>
            <a:r>
              <a:rPr lang="ar-EG" dirty="0" err="1"/>
              <a:t>Intravenous</a:t>
            </a:r>
            <a:r>
              <a:rPr lang="ar-EG" dirty="0"/>
              <a:t> </a:t>
            </a:r>
            <a:r>
              <a:rPr lang="ar-EG" dirty="0" err="1"/>
              <a:t>access</a:t>
            </a:r>
            <a:r>
              <a:rPr lang="ar-EG" dirty="0"/>
              <a:t> </a:t>
            </a:r>
          </a:p>
        </p:txBody>
      </p:sp>
      <p:sp>
        <p:nvSpPr>
          <p:cNvPr id="3" name="عنوان فرعي 2">
            <a:extLst>
              <a:ext uri="{FF2B5EF4-FFF2-40B4-BE49-F238E27FC236}">
                <a16:creationId xmlns:a16="http://schemas.microsoft.com/office/drawing/2014/main" id="{611F1A13-E265-7A6B-51B0-AE3A0680C470}"/>
              </a:ext>
            </a:extLst>
          </p:cNvPr>
          <p:cNvSpPr>
            <a:spLocks noGrp="1"/>
          </p:cNvSpPr>
          <p:nvPr>
            <p:ph type="subTitle" idx="1"/>
          </p:nvPr>
        </p:nvSpPr>
        <p:spPr/>
        <p:txBody>
          <a:bodyPr/>
          <a:lstStyle/>
          <a:p>
            <a:endParaRPr lang="ar-EG"/>
          </a:p>
        </p:txBody>
      </p:sp>
    </p:spTree>
    <p:extLst>
      <p:ext uri="{BB962C8B-B14F-4D97-AF65-F5344CB8AC3E}">
        <p14:creationId xmlns:p14="http://schemas.microsoft.com/office/powerpoint/2010/main" val="5484514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D6476BA1-5F2F-0E39-C570-42D46FF15E18}"/>
              </a:ext>
            </a:extLst>
          </p:cNvPr>
          <p:cNvSpPr>
            <a:spLocks noGrp="1"/>
          </p:cNvSpPr>
          <p:nvPr>
            <p:ph sz="quarter" idx="13"/>
          </p:nvPr>
        </p:nvSpPr>
        <p:spPr>
          <a:xfrm>
            <a:off x="913774" y="704336"/>
            <a:ext cx="10363826" cy="5086864"/>
          </a:xfrm>
        </p:spPr>
        <p:txBody>
          <a:bodyPr>
            <a:normAutofit/>
          </a:bodyPr>
          <a:lstStyle/>
          <a:p>
            <a:pPr algn="l" rtl="0"/>
            <a:r>
              <a:rPr lang="ar-EG" dirty="0"/>
              <a:t>4.	</a:t>
            </a:r>
            <a:r>
              <a:rPr lang="ar-EG" sz="3000" dirty="0" err="1"/>
              <a:t>Secure</a:t>
            </a:r>
            <a:r>
              <a:rPr lang="ar-EG" sz="3000" dirty="0"/>
              <a:t> </a:t>
            </a:r>
            <a:r>
              <a:rPr lang="ar-EG" sz="3000" dirty="0" err="1"/>
              <a:t>and</a:t>
            </a:r>
            <a:r>
              <a:rPr lang="ar-EG" sz="3000" dirty="0"/>
              <a:t> </a:t>
            </a:r>
            <a:r>
              <a:rPr lang="ar-EG" sz="3000" dirty="0" err="1"/>
              <a:t>Confirm</a:t>
            </a:r>
            <a:r>
              <a:rPr lang="ar-EG" dirty="0"/>
              <a:t>:</a:t>
            </a:r>
          </a:p>
          <a:p>
            <a:pPr marL="0" indent="0" algn="l" rtl="0">
              <a:buNone/>
            </a:pPr>
            <a:r>
              <a:rPr lang="ar-EG" dirty="0"/>
              <a:t>
•	</a:t>
            </a:r>
            <a:r>
              <a:rPr lang="ar-EG" dirty="0" err="1"/>
              <a:t>Secure</a:t>
            </a:r>
            <a:r>
              <a:rPr lang="ar-EG" dirty="0"/>
              <a:t> </a:t>
            </a:r>
            <a:r>
              <a:rPr lang="ar-EG" dirty="0" err="1"/>
              <a:t>the</a:t>
            </a:r>
            <a:r>
              <a:rPr lang="ar-EG" dirty="0"/>
              <a:t> catheter </a:t>
            </a:r>
            <a:r>
              <a:rPr lang="ar-EG" dirty="0" err="1"/>
              <a:t>with</a:t>
            </a:r>
            <a:r>
              <a:rPr lang="ar-EG" dirty="0"/>
              <a:t> </a:t>
            </a:r>
            <a:r>
              <a:rPr lang="ar-EG" dirty="0" err="1"/>
              <a:t>adhesive</a:t>
            </a:r>
            <a:r>
              <a:rPr lang="ar-EG" dirty="0"/>
              <a:t> </a:t>
            </a:r>
            <a:r>
              <a:rPr lang="ar-EG" dirty="0" err="1"/>
              <a:t>tape</a:t>
            </a:r>
            <a:r>
              <a:rPr lang="ar-EG" dirty="0"/>
              <a:t> </a:t>
            </a:r>
            <a:r>
              <a:rPr lang="ar-EG" dirty="0" err="1"/>
              <a:t>or</a:t>
            </a:r>
            <a:r>
              <a:rPr lang="ar-EG" dirty="0"/>
              <a:t> a </a:t>
            </a:r>
            <a:r>
              <a:rPr lang="ar-EG" dirty="0" err="1"/>
              <a:t>dressing</a:t>
            </a:r>
            <a:r>
              <a:rPr lang="ar-EG" dirty="0"/>
              <a:t>.</a:t>
            </a:r>
          </a:p>
          <a:p>
            <a:pPr marL="0" indent="0" algn="l" rtl="0">
              <a:buNone/>
            </a:pPr>
            <a:r>
              <a:rPr lang="ar-EG" dirty="0"/>
              <a:t>
•	</a:t>
            </a:r>
            <a:r>
              <a:rPr lang="ar-EG" dirty="0" err="1"/>
              <a:t>Attach</a:t>
            </a:r>
            <a:r>
              <a:rPr lang="ar-EG" dirty="0"/>
              <a:t> IV </a:t>
            </a:r>
            <a:r>
              <a:rPr lang="ar-EG" dirty="0" err="1"/>
              <a:t>tubing</a:t>
            </a:r>
            <a:r>
              <a:rPr lang="ar-EG" dirty="0"/>
              <a:t> </a:t>
            </a:r>
            <a:r>
              <a:rPr lang="ar-EG" dirty="0" err="1"/>
              <a:t>and</a:t>
            </a:r>
            <a:r>
              <a:rPr lang="ar-EG" dirty="0"/>
              <a:t> </a:t>
            </a:r>
            <a:r>
              <a:rPr lang="ar-EG" dirty="0" err="1"/>
              <a:t>begin</a:t>
            </a:r>
            <a:r>
              <a:rPr lang="ar-EG" dirty="0"/>
              <a:t> </a:t>
            </a:r>
            <a:r>
              <a:rPr lang="ar-EG" dirty="0" err="1"/>
              <a:t>infusion</a:t>
            </a:r>
            <a:r>
              <a:rPr lang="ar-EG" dirty="0"/>
              <a:t>.</a:t>
            </a:r>
          </a:p>
          <a:p>
            <a:pPr marL="0" indent="0" algn="l" rtl="0">
              <a:buNone/>
            </a:pPr>
            <a:r>
              <a:rPr lang="ar-EG" dirty="0"/>
              <a:t>
•	</a:t>
            </a:r>
            <a:r>
              <a:rPr lang="ar-EG" dirty="0" err="1"/>
              <a:t>Ensure</a:t>
            </a:r>
            <a:r>
              <a:rPr lang="ar-EG" dirty="0"/>
              <a:t> </a:t>
            </a:r>
            <a:r>
              <a:rPr lang="ar-EG" dirty="0" err="1"/>
              <a:t>proper</a:t>
            </a:r>
            <a:r>
              <a:rPr lang="ar-EG" dirty="0"/>
              <a:t> </a:t>
            </a:r>
            <a:r>
              <a:rPr lang="ar-EG" dirty="0" err="1"/>
              <a:t>flow</a:t>
            </a:r>
            <a:r>
              <a:rPr lang="ar-EG" dirty="0"/>
              <a:t> </a:t>
            </a:r>
            <a:r>
              <a:rPr lang="ar-EG" dirty="0" err="1"/>
              <a:t>and</a:t>
            </a:r>
            <a:r>
              <a:rPr lang="ar-EG" dirty="0"/>
              <a:t> </a:t>
            </a:r>
            <a:r>
              <a:rPr lang="ar-EG" dirty="0" err="1"/>
              <a:t>monitor</a:t>
            </a:r>
            <a:r>
              <a:rPr lang="ar-EG" dirty="0"/>
              <a:t> </a:t>
            </a:r>
            <a:r>
              <a:rPr lang="ar-EG" dirty="0" err="1"/>
              <a:t>for</a:t>
            </a:r>
            <a:r>
              <a:rPr lang="ar-EG" dirty="0"/>
              <a:t> </a:t>
            </a:r>
            <a:r>
              <a:rPr lang="ar-EG" dirty="0" err="1"/>
              <a:t>any</a:t>
            </a:r>
            <a:r>
              <a:rPr lang="ar-EG" dirty="0"/>
              <a:t> </a:t>
            </a:r>
            <a:r>
              <a:rPr lang="ar-EG" dirty="0" err="1"/>
              <a:t>complications</a:t>
            </a:r>
            <a:r>
              <a:rPr lang="ar-EG" dirty="0"/>
              <a:t> (</a:t>
            </a:r>
            <a:r>
              <a:rPr lang="ar-EG" dirty="0" err="1"/>
              <a:t>e.g</a:t>
            </a:r>
            <a:r>
              <a:rPr lang="ar-EG" dirty="0"/>
              <a:t>., </a:t>
            </a:r>
            <a:r>
              <a:rPr lang="ar-EG" dirty="0" err="1"/>
              <a:t>swelling</a:t>
            </a:r>
            <a:r>
              <a:rPr lang="ar-EG" dirty="0"/>
              <a:t>, </a:t>
            </a:r>
            <a:r>
              <a:rPr lang="ar-EG" dirty="0" err="1"/>
              <a:t>infiltration</a:t>
            </a:r>
            <a:r>
              <a:rPr lang="ar-EG" dirty="0"/>
              <a:t>).</a:t>
            </a:r>
          </a:p>
          <a:p>
            <a:pPr algn="l" rtl="0"/>
            <a:endParaRPr lang="ar-EG" dirty="0"/>
          </a:p>
          <a:p>
            <a:pPr marL="0" indent="0" algn="l" rtl="0">
              <a:buNone/>
            </a:pPr>
            <a:endParaRPr lang="ar-EG" dirty="0"/>
          </a:p>
        </p:txBody>
      </p:sp>
    </p:spTree>
    <p:extLst>
      <p:ext uri="{BB962C8B-B14F-4D97-AF65-F5344CB8AC3E}">
        <p14:creationId xmlns:p14="http://schemas.microsoft.com/office/powerpoint/2010/main" val="41432393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عنصر نائب للمحتوى 3">
            <a:extLst>
              <a:ext uri="{FF2B5EF4-FFF2-40B4-BE49-F238E27FC236}">
                <a16:creationId xmlns:a16="http://schemas.microsoft.com/office/drawing/2014/main" id="{79A90D7C-1C98-0D85-E752-54519265B557}"/>
              </a:ext>
            </a:extLst>
          </p:cNvPr>
          <p:cNvPicPr>
            <a:picLocks noGrp="1" noChangeAspect="1"/>
          </p:cNvPicPr>
          <p:nvPr>
            <p:ph sz="quarter" idx="13"/>
          </p:nvPr>
        </p:nvPicPr>
        <p:blipFill>
          <a:blip r:embed="rId2"/>
          <a:stretch>
            <a:fillRect/>
          </a:stretch>
        </p:blipFill>
        <p:spPr>
          <a:xfrm>
            <a:off x="3462633" y="1019433"/>
            <a:ext cx="6354811" cy="5529648"/>
          </a:xfrm>
        </p:spPr>
      </p:pic>
    </p:spTree>
    <p:extLst>
      <p:ext uri="{BB962C8B-B14F-4D97-AF65-F5344CB8AC3E}">
        <p14:creationId xmlns:p14="http://schemas.microsoft.com/office/powerpoint/2010/main" val="17217989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عنصر نائب للمحتوى 3">
            <a:extLst>
              <a:ext uri="{FF2B5EF4-FFF2-40B4-BE49-F238E27FC236}">
                <a16:creationId xmlns:a16="http://schemas.microsoft.com/office/drawing/2014/main" id="{F4CC4D6C-A4D2-84C4-2FC8-934BB9ADD124}"/>
              </a:ext>
            </a:extLst>
          </p:cNvPr>
          <p:cNvPicPr>
            <a:picLocks noGrp="1" noChangeAspect="1"/>
          </p:cNvPicPr>
          <p:nvPr>
            <p:ph sz="quarter" idx="13"/>
          </p:nvPr>
        </p:nvPicPr>
        <p:blipFill>
          <a:blip r:embed="rId2"/>
          <a:stretch>
            <a:fillRect/>
          </a:stretch>
        </p:blipFill>
        <p:spPr>
          <a:xfrm>
            <a:off x="2230396" y="432487"/>
            <a:ext cx="8600302" cy="6351372"/>
          </a:xfrm>
        </p:spPr>
      </p:pic>
    </p:spTree>
    <p:extLst>
      <p:ext uri="{BB962C8B-B14F-4D97-AF65-F5344CB8AC3E}">
        <p14:creationId xmlns:p14="http://schemas.microsoft.com/office/powerpoint/2010/main" val="21646011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D291163-8DD5-E900-8E38-D1802788E471}"/>
              </a:ext>
            </a:extLst>
          </p:cNvPr>
          <p:cNvSpPr>
            <a:spLocks noGrp="1"/>
          </p:cNvSpPr>
          <p:nvPr>
            <p:ph sz="quarter" idx="13"/>
          </p:nvPr>
        </p:nvSpPr>
        <p:spPr>
          <a:xfrm>
            <a:off x="913774" y="1069848"/>
            <a:ext cx="10363826" cy="4721351"/>
          </a:xfrm>
        </p:spPr>
        <p:txBody>
          <a:bodyPr>
            <a:normAutofit/>
          </a:bodyPr>
          <a:lstStyle/>
          <a:p>
            <a:pPr algn="l" rtl="0"/>
            <a:r>
              <a:rPr lang="ar-EG" dirty="0"/>
              <a:t>IV catheter </a:t>
            </a:r>
            <a:r>
              <a:rPr lang="ar-EG" dirty="0" err="1"/>
              <a:t>insertion</a:t>
            </a:r>
            <a:r>
              <a:rPr lang="ar-EG" dirty="0"/>
              <a:t> </a:t>
            </a:r>
            <a:r>
              <a:rPr lang="ar-EG" dirty="0" err="1"/>
              <a:t>using</a:t>
            </a:r>
            <a:r>
              <a:rPr lang="ar-EG" dirty="0"/>
              <a:t> a </a:t>
            </a:r>
            <a:r>
              <a:rPr lang="ar-EG" dirty="0" err="1"/>
              <a:t>short</a:t>
            </a:r>
            <a:r>
              <a:rPr lang="ar-EG" dirty="0"/>
              <a:t> </a:t>
            </a:r>
            <a:r>
              <a:rPr lang="ar-EG" dirty="0" err="1"/>
              <a:t>peripheral</a:t>
            </a:r>
            <a:r>
              <a:rPr lang="ar-EG" dirty="0"/>
              <a:t> IV catheter</a:t>
            </a:r>
          </a:p>
          <a:p>
            <a:pPr algn="l" rtl="0"/>
            <a:r>
              <a:rPr lang="ar-EG" dirty="0" err="1"/>
              <a:t>Verify</a:t>
            </a:r>
            <a:r>
              <a:rPr lang="ar-EG" dirty="0"/>
              <a:t> </a:t>
            </a:r>
            <a:r>
              <a:rPr lang="ar-EG" dirty="0" err="1"/>
              <a:t>the</a:t>
            </a:r>
            <a:r>
              <a:rPr lang="ar-EG" dirty="0"/>
              <a:t> </a:t>
            </a:r>
            <a:r>
              <a:rPr lang="ar-EG" dirty="0" err="1"/>
              <a:t>practitioner’s</a:t>
            </a:r>
            <a:r>
              <a:rPr lang="ar-EG" dirty="0"/>
              <a:t> </a:t>
            </a:r>
            <a:r>
              <a:rPr lang="ar-EG" dirty="0" err="1"/>
              <a:t>order</a:t>
            </a:r>
            <a:r>
              <a:rPr lang="ar-EG" dirty="0"/>
              <a:t>
</a:t>
            </a:r>
            <a:r>
              <a:rPr lang="ar-EG" dirty="0" err="1"/>
              <a:t>Review</a:t>
            </a:r>
            <a:r>
              <a:rPr lang="ar-EG" dirty="0"/>
              <a:t> </a:t>
            </a:r>
            <a:r>
              <a:rPr lang="ar-EG" dirty="0" err="1"/>
              <a:t>the</a:t>
            </a:r>
            <a:r>
              <a:rPr lang="ar-EG" dirty="0"/>
              <a:t> </a:t>
            </a:r>
            <a:r>
              <a:rPr lang="ar-EG" dirty="0" err="1"/>
              <a:t>practitioner’s</a:t>
            </a:r>
            <a:r>
              <a:rPr lang="ar-EG" dirty="0"/>
              <a:t> </a:t>
            </a:r>
            <a:r>
              <a:rPr lang="ar-EG" dirty="0" err="1"/>
              <a:t>order</a:t>
            </a:r>
            <a:r>
              <a:rPr lang="ar-EG" dirty="0"/>
              <a:t> </a:t>
            </a:r>
            <a:r>
              <a:rPr lang="ar-EG" dirty="0" err="1"/>
              <a:t>to</a:t>
            </a:r>
            <a:r>
              <a:rPr lang="ar-EG" dirty="0"/>
              <a:t> </a:t>
            </a:r>
            <a:r>
              <a:rPr lang="ar-EG" dirty="0" err="1"/>
              <a:t>make</a:t>
            </a:r>
            <a:r>
              <a:rPr lang="ar-EG" dirty="0"/>
              <a:t> </a:t>
            </a:r>
            <a:r>
              <a:rPr lang="ar-EG" dirty="0" err="1"/>
              <a:t>sure</a:t>
            </a:r>
            <a:r>
              <a:rPr lang="ar-EG" dirty="0"/>
              <a:t> </a:t>
            </a:r>
            <a:r>
              <a:rPr lang="ar-EG" dirty="0" err="1"/>
              <a:t>that</a:t>
            </a:r>
            <a:r>
              <a:rPr lang="ar-EG" dirty="0"/>
              <a:t> </a:t>
            </a:r>
            <a:r>
              <a:rPr lang="ar-EG" dirty="0" err="1"/>
              <a:t>the</a:t>
            </a:r>
            <a:r>
              <a:rPr lang="ar-EG" dirty="0"/>
              <a:t> </a:t>
            </a:r>
            <a:r>
              <a:rPr lang="ar-EG" dirty="0" err="1"/>
              <a:t>prescribed</a:t>
            </a:r>
            <a:r>
              <a:rPr lang="ar-EG" dirty="0"/>
              <a:t> </a:t>
            </a:r>
            <a:r>
              <a:rPr lang="ar-EG" dirty="0" err="1"/>
              <a:t>infusion</a:t>
            </a:r>
            <a:r>
              <a:rPr lang="ar-EG" dirty="0"/>
              <a:t> </a:t>
            </a:r>
            <a:r>
              <a:rPr lang="ar-EG" dirty="0" err="1"/>
              <a:t>solution</a:t>
            </a:r>
            <a:r>
              <a:rPr lang="ar-EG" dirty="0"/>
              <a:t> </a:t>
            </a:r>
            <a:r>
              <a:rPr lang="ar-EG" dirty="0" err="1"/>
              <a:t>or</a:t>
            </a:r>
            <a:r>
              <a:rPr lang="ar-EG" dirty="0"/>
              <a:t> </a:t>
            </a:r>
            <a:r>
              <a:rPr lang="ar-EG" dirty="0" err="1"/>
              <a:t>medication</a:t>
            </a:r>
            <a:r>
              <a:rPr lang="ar-EG" dirty="0"/>
              <a:t>, </a:t>
            </a:r>
            <a:r>
              <a:rPr lang="ar-EG" dirty="0" err="1"/>
              <a:t>dose</a:t>
            </a:r>
            <a:r>
              <a:rPr lang="ar-EG" dirty="0"/>
              <a:t>, </a:t>
            </a:r>
            <a:r>
              <a:rPr lang="ar-EG" dirty="0" err="1"/>
              <a:t>rate</a:t>
            </a:r>
            <a:r>
              <a:rPr lang="ar-EG" dirty="0"/>
              <a:t>, </a:t>
            </a:r>
            <a:r>
              <a:rPr lang="ar-EG" dirty="0" err="1"/>
              <a:t>and</a:t>
            </a:r>
            <a:r>
              <a:rPr lang="ar-EG" dirty="0"/>
              <a:t> </a:t>
            </a:r>
            <a:r>
              <a:rPr lang="ar-EG" dirty="0" err="1"/>
              <a:t>route</a:t>
            </a:r>
            <a:r>
              <a:rPr lang="ar-EG" dirty="0"/>
              <a:t> </a:t>
            </a:r>
            <a:r>
              <a:rPr lang="ar-EG" dirty="0" err="1"/>
              <a:t>of</a:t>
            </a:r>
            <a:r>
              <a:rPr lang="ar-EG" dirty="0"/>
              <a:t> </a:t>
            </a:r>
            <a:r>
              <a:rPr lang="ar-EG" dirty="0" err="1"/>
              <a:t>administration</a:t>
            </a:r>
            <a:r>
              <a:rPr lang="ar-EG" dirty="0"/>
              <a:t> </a:t>
            </a:r>
            <a:r>
              <a:rPr lang="ar-EG" dirty="0" err="1"/>
              <a:t>is</a:t>
            </a:r>
            <a:r>
              <a:rPr lang="ar-EG" dirty="0"/>
              <a:t> </a:t>
            </a:r>
            <a:r>
              <a:rPr lang="ar-EG" dirty="0" err="1"/>
              <a:t>appropriate</a:t>
            </a:r>
            <a:r>
              <a:rPr lang="ar-EG" dirty="0"/>
              <a:t> </a:t>
            </a:r>
            <a:r>
              <a:rPr lang="ar-EG" dirty="0" err="1"/>
              <a:t>for</a:t>
            </a:r>
            <a:r>
              <a:rPr lang="ar-EG" dirty="0"/>
              <a:t> </a:t>
            </a:r>
            <a:r>
              <a:rPr lang="ar-EG" dirty="0" err="1"/>
              <a:t>the</a:t>
            </a:r>
            <a:r>
              <a:rPr lang="ar-EG" dirty="0"/>
              <a:t> </a:t>
            </a:r>
            <a:r>
              <a:rPr lang="ar-EG" dirty="0" err="1"/>
              <a:t>patient’s</a:t>
            </a:r>
            <a:r>
              <a:rPr lang="ar-EG" dirty="0"/>
              <a:t> </a:t>
            </a:r>
            <a:r>
              <a:rPr lang="ar-EG" dirty="0" err="1"/>
              <a:t>age</a:t>
            </a:r>
            <a:r>
              <a:rPr lang="ar-EG" dirty="0"/>
              <a:t>, </a:t>
            </a:r>
            <a:r>
              <a:rPr lang="ar-EG" dirty="0" err="1"/>
              <a:t>condition</a:t>
            </a:r>
            <a:r>
              <a:rPr lang="ar-EG" dirty="0"/>
              <a:t>, </a:t>
            </a:r>
            <a:r>
              <a:rPr lang="ar-EG" dirty="0" err="1"/>
              <a:t>and</a:t>
            </a:r>
            <a:r>
              <a:rPr lang="ar-EG" dirty="0"/>
              <a:t> </a:t>
            </a:r>
            <a:r>
              <a:rPr lang="ar-EG" dirty="0" err="1"/>
              <a:t>access</a:t>
            </a:r>
            <a:r>
              <a:rPr lang="ar-EG" dirty="0"/>
              <a:t> </a:t>
            </a:r>
            <a:r>
              <a:rPr lang="ar-EG" dirty="0" err="1"/>
              <a:t>device</a:t>
            </a:r>
            <a:r>
              <a:rPr lang="ar-EG" dirty="0"/>
              <a:t> </a:t>
            </a:r>
            <a:r>
              <a:rPr lang="ar-EG" dirty="0" err="1"/>
              <a:t>and</a:t>
            </a:r>
            <a:r>
              <a:rPr lang="ar-EG" dirty="0"/>
              <a:t> </a:t>
            </a:r>
            <a:r>
              <a:rPr lang="ar-EG" dirty="0" err="1"/>
              <a:t>that</a:t>
            </a:r>
            <a:r>
              <a:rPr lang="ar-EG" dirty="0"/>
              <a:t> </a:t>
            </a:r>
            <a:r>
              <a:rPr lang="ar-EG" dirty="0" err="1"/>
              <a:t>the</a:t>
            </a:r>
            <a:r>
              <a:rPr lang="ar-EG" dirty="0"/>
              <a:t> </a:t>
            </a:r>
            <a:r>
              <a:rPr lang="ar-EG" dirty="0" err="1"/>
              <a:t>infusion</a:t>
            </a:r>
            <a:r>
              <a:rPr lang="ar-EG" dirty="0"/>
              <a:t> </a:t>
            </a:r>
            <a:r>
              <a:rPr lang="ar-EG" dirty="0" err="1"/>
              <a:t>or</a:t>
            </a:r>
            <a:r>
              <a:rPr lang="ar-EG" dirty="0"/>
              <a:t> </a:t>
            </a:r>
            <a:r>
              <a:rPr lang="ar-EG" dirty="0" err="1"/>
              <a:t>medication</a:t>
            </a:r>
            <a:r>
              <a:rPr lang="ar-EG" dirty="0"/>
              <a:t> </a:t>
            </a:r>
            <a:r>
              <a:rPr lang="ar-EG" dirty="0" err="1"/>
              <a:t>is</a:t>
            </a:r>
            <a:r>
              <a:rPr lang="ar-EG" dirty="0"/>
              <a:t> </a:t>
            </a:r>
            <a:r>
              <a:rPr lang="ar-EG" dirty="0" err="1"/>
              <a:t>compatible</a:t>
            </a:r>
            <a:r>
              <a:rPr lang="ar-EG" dirty="0"/>
              <a:t> </a:t>
            </a:r>
            <a:r>
              <a:rPr lang="ar-EG" dirty="0" err="1"/>
              <a:t>with</a:t>
            </a:r>
            <a:r>
              <a:rPr lang="ar-EG" dirty="0"/>
              <a:t> </a:t>
            </a:r>
            <a:r>
              <a:rPr lang="ar-EG" dirty="0" err="1"/>
              <a:t>other</a:t>
            </a:r>
            <a:r>
              <a:rPr lang="ar-EG" dirty="0"/>
              <a:t> </a:t>
            </a:r>
            <a:r>
              <a:rPr lang="ar-EG" dirty="0" err="1"/>
              <a:t>solutions</a:t>
            </a:r>
            <a:r>
              <a:rPr lang="ar-EG" dirty="0"/>
              <a:t> </a:t>
            </a:r>
            <a:r>
              <a:rPr lang="ar-EG" dirty="0" err="1"/>
              <a:t>or</a:t>
            </a:r>
            <a:r>
              <a:rPr lang="ar-EG" dirty="0"/>
              <a:t> </a:t>
            </a:r>
            <a:r>
              <a:rPr lang="ar-EG" dirty="0" err="1"/>
              <a:t>medication</a:t>
            </a:r>
            <a:r>
              <a:rPr lang="ar-EG" dirty="0"/>
              <a:t>. </a:t>
            </a:r>
            <a:r>
              <a:rPr lang="ar-EG" dirty="0" err="1"/>
              <a:t>Address</a:t>
            </a:r>
            <a:r>
              <a:rPr lang="ar-EG" dirty="0"/>
              <a:t> </a:t>
            </a:r>
            <a:r>
              <a:rPr lang="ar-EG" dirty="0" err="1"/>
              <a:t>concerns</a:t>
            </a:r>
            <a:r>
              <a:rPr lang="ar-EG" dirty="0"/>
              <a:t> </a:t>
            </a:r>
            <a:r>
              <a:rPr lang="ar-EG" dirty="0" err="1"/>
              <a:t>about</a:t>
            </a:r>
            <a:r>
              <a:rPr lang="ar-EG" dirty="0"/>
              <a:t> </a:t>
            </a:r>
            <a:r>
              <a:rPr lang="ar-EG" dirty="0" err="1"/>
              <a:t>the</a:t>
            </a:r>
            <a:r>
              <a:rPr lang="ar-EG" dirty="0"/>
              <a:t> </a:t>
            </a:r>
            <a:r>
              <a:rPr lang="ar-EG" dirty="0" err="1"/>
              <a:t>order</a:t>
            </a:r>
            <a:r>
              <a:rPr lang="ar-EG" dirty="0"/>
              <a:t>
</a:t>
            </a:r>
            <a:r>
              <a:rPr lang="ar-EG" dirty="0" err="1"/>
              <a:t>Review</a:t>
            </a:r>
            <a:r>
              <a:rPr lang="ar-EG" dirty="0"/>
              <a:t> </a:t>
            </a:r>
            <a:r>
              <a:rPr lang="ar-EG" dirty="0" err="1"/>
              <a:t>the</a:t>
            </a:r>
            <a:r>
              <a:rPr lang="ar-EG" dirty="0"/>
              <a:t> </a:t>
            </a:r>
            <a:r>
              <a:rPr lang="ar-EG" dirty="0" err="1"/>
              <a:t>patient’s</a:t>
            </a:r>
            <a:r>
              <a:rPr lang="ar-EG" dirty="0"/>
              <a:t> </a:t>
            </a:r>
            <a:r>
              <a:rPr lang="ar-EG" dirty="0" err="1"/>
              <a:t>medical</a:t>
            </a:r>
            <a:r>
              <a:rPr lang="ar-EG" dirty="0"/>
              <a:t> </a:t>
            </a:r>
            <a:r>
              <a:rPr lang="ar-EG" dirty="0" err="1"/>
              <a:t>record</a:t>
            </a:r>
            <a:r>
              <a:rPr lang="ar-EG" dirty="0"/>
              <a:t> </a:t>
            </a:r>
            <a:r>
              <a:rPr lang="ar-EG" dirty="0" err="1"/>
              <a:t>for</a:t>
            </a:r>
            <a:r>
              <a:rPr lang="ar-EG" dirty="0"/>
              <a:t> </a:t>
            </a:r>
            <a:r>
              <a:rPr lang="ar-EG" dirty="0" err="1"/>
              <a:t>allergies</a:t>
            </a:r>
            <a:r>
              <a:rPr lang="ar-EG" dirty="0"/>
              <a:t> </a:t>
            </a:r>
            <a:r>
              <a:rPr lang="ar-EG" dirty="0" err="1"/>
              <a:t>and</a:t>
            </a:r>
            <a:r>
              <a:rPr lang="ar-EG" dirty="0"/>
              <a:t> </a:t>
            </a:r>
            <a:r>
              <a:rPr lang="ar-EG" dirty="0" err="1"/>
              <a:t>factors</a:t>
            </a:r>
            <a:r>
              <a:rPr lang="ar-EG" dirty="0"/>
              <a:t> </a:t>
            </a:r>
            <a:r>
              <a:rPr lang="ar-EG" dirty="0" err="1"/>
              <a:t>that</a:t>
            </a:r>
            <a:r>
              <a:rPr lang="ar-EG" dirty="0"/>
              <a:t> </a:t>
            </a:r>
            <a:r>
              <a:rPr lang="ar-EG" dirty="0" err="1"/>
              <a:t>may</a:t>
            </a:r>
            <a:r>
              <a:rPr lang="ar-EG" dirty="0"/>
              <a:t> </a:t>
            </a:r>
            <a:r>
              <a:rPr lang="ar-EG" dirty="0" err="1"/>
              <a:t>affect</a:t>
            </a:r>
            <a:r>
              <a:rPr lang="ar-EG" dirty="0"/>
              <a:t> </a:t>
            </a:r>
            <a:r>
              <a:rPr lang="ar-EG" dirty="0" err="1"/>
              <a:t>peripheral</a:t>
            </a:r>
            <a:r>
              <a:rPr lang="ar-EG" dirty="0"/>
              <a:t> </a:t>
            </a:r>
            <a:r>
              <a:rPr lang="ar-EG" dirty="0" err="1"/>
              <a:t>vasculature</a:t>
            </a:r>
            <a:r>
              <a:rPr lang="ar-EG" dirty="0"/>
              <a:t>.
</a:t>
            </a:r>
            <a:r>
              <a:rPr lang="ar-EG" dirty="0" err="1"/>
              <a:t>Gather</a:t>
            </a:r>
            <a:r>
              <a:rPr lang="ar-EG" dirty="0"/>
              <a:t> </a:t>
            </a:r>
            <a:r>
              <a:rPr lang="ar-EG" dirty="0" err="1"/>
              <a:t>and</a:t>
            </a:r>
            <a:r>
              <a:rPr lang="ar-EG" dirty="0"/>
              <a:t> </a:t>
            </a:r>
            <a:r>
              <a:rPr lang="ar-EG" dirty="0" err="1"/>
              <a:t>prepare</a:t>
            </a:r>
            <a:r>
              <a:rPr lang="ar-EG" dirty="0"/>
              <a:t> </a:t>
            </a:r>
            <a:r>
              <a:rPr lang="ar-EG" dirty="0" err="1"/>
              <a:t>the</a:t>
            </a:r>
            <a:r>
              <a:rPr lang="ar-EG" dirty="0"/>
              <a:t> </a:t>
            </a:r>
            <a:r>
              <a:rPr lang="ar-EG" dirty="0" err="1"/>
              <a:t>equipment</a:t>
            </a:r>
            <a:r>
              <a:rPr lang="ar-EG" dirty="0"/>
              <a:t> </a:t>
            </a:r>
            <a:r>
              <a:rPr lang="ar-EG" dirty="0" err="1"/>
              <a:t>and</a:t>
            </a:r>
            <a:r>
              <a:rPr lang="ar-EG" dirty="0"/>
              <a:t> </a:t>
            </a:r>
            <a:r>
              <a:rPr lang="ar-EG" dirty="0" err="1"/>
              <a:t>supplies</a:t>
            </a:r>
            <a:r>
              <a:rPr lang="ar-EG" dirty="0"/>
              <a:t>.</a:t>
            </a:r>
          </a:p>
          <a:p>
            <a:pPr algn="l" rtl="0"/>
            <a:endParaRPr lang="ar-EG" dirty="0"/>
          </a:p>
          <a:p>
            <a:pPr algn="l" rtl="0"/>
            <a:endParaRPr lang="ar-EG" dirty="0"/>
          </a:p>
        </p:txBody>
      </p:sp>
    </p:spTree>
    <p:extLst>
      <p:ext uri="{BB962C8B-B14F-4D97-AF65-F5344CB8AC3E}">
        <p14:creationId xmlns:p14="http://schemas.microsoft.com/office/powerpoint/2010/main" val="33531120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207D764F-19BF-F683-4F55-BA805BAC0002}"/>
              </a:ext>
            </a:extLst>
          </p:cNvPr>
          <p:cNvSpPr>
            <a:spLocks noGrp="1"/>
          </p:cNvSpPr>
          <p:nvPr>
            <p:ph sz="quarter" idx="13"/>
          </p:nvPr>
        </p:nvSpPr>
        <p:spPr>
          <a:xfrm>
            <a:off x="913774" y="731520"/>
            <a:ext cx="10363826" cy="5059679"/>
          </a:xfrm>
        </p:spPr>
        <p:txBody>
          <a:bodyPr>
            <a:normAutofit fontScale="32500" lnSpcReduction="20000"/>
          </a:bodyPr>
          <a:lstStyle/>
          <a:p>
            <a:pPr algn="l" rtl="0"/>
            <a:r>
              <a:rPr lang="ar-EG" sz="4000" dirty="0" err="1"/>
              <a:t>Compare</a:t>
            </a:r>
            <a:r>
              <a:rPr lang="ar-EG" sz="4000" dirty="0"/>
              <a:t> </a:t>
            </a:r>
            <a:r>
              <a:rPr lang="ar-EG" sz="4000" dirty="0" err="1"/>
              <a:t>the</a:t>
            </a:r>
            <a:r>
              <a:rPr lang="ar-EG" sz="4000" dirty="0"/>
              <a:t> </a:t>
            </a:r>
            <a:r>
              <a:rPr lang="ar-EG" sz="4000" dirty="0" err="1"/>
              <a:t>medication</a:t>
            </a:r>
            <a:r>
              <a:rPr lang="ar-EG" sz="4000" dirty="0"/>
              <a:t> </a:t>
            </a:r>
            <a:r>
              <a:rPr lang="ar-EG" sz="4000" dirty="0" err="1"/>
              <a:t>label</a:t>
            </a:r>
            <a:r>
              <a:rPr lang="ar-EG" sz="4000" dirty="0"/>
              <a:t> </a:t>
            </a:r>
            <a:r>
              <a:rPr lang="ar-EG" sz="4000" dirty="0" err="1"/>
              <a:t>to</a:t>
            </a:r>
            <a:r>
              <a:rPr lang="ar-EG" sz="4000" dirty="0"/>
              <a:t> </a:t>
            </a:r>
            <a:r>
              <a:rPr lang="ar-EG" sz="4000" dirty="0" err="1"/>
              <a:t>the</a:t>
            </a:r>
            <a:r>
              <a:rPr lang="ar-EG" sz="4000" dirty="0"/>
              <a:t> </a:t>
            </a:r>
            <a:r>
              <a:rPr lang="ar-EG" sz="4000" dirty="0" err="1"/>
              <a:t>order</a:t>
            </a:r>
            <a:r>
              <a:rPr lang="ar-EG" sz="4000" dirty="0"/>
              <a:t> </a:t>
            </a:r>
            <a:r>
              <a:rPr lang="ar-EG" sz="4000" dirty="0" err="1"/>
              <a:t>In</a:t>
            </a:r>
            <a:r>
              <a:rPr lang="ar-EG" sz="4000" dirty="0"/>
              <a:t> </a:t>
            </a:r>
            <a:r>
              <a:rPr lang="ar-EG" sz="4000" dirty="0" err="1"/>
              <a:t>the</a:t>
            </a:r>
            <a:r>
              <a:rPr lang="ar-EG" sz="4000" dirty="0"/>
              <a:t> </a:t>
            </a:r>
            <a:r>
              <a:rPr lang="ar-EG" sz="4000" dirty="0" err="1"/>
              <a:t>patient’s</a:t>
            </a:r>
            <a:r>
              <a:rPr lang="ar-EG" sz="4000" dirty="0"/>
              <a:t> </a:t>
            </a:r>
            <a:r>
              <a:rPr lang="ar-EG" sz="4000" dirty="0" err="1"/>
              <a:t>medical</a:t>
            </a:r>
            <a:r>
              <a:rPr lang="ar-EG" sz="4000" dirty="0"/>
              <a:t> </a:t>
            </a:r>
            <a:r>
              <a:rPr lang="ar-EG" sz="4000" dirty="0" err="1"/>
              <a:t>record</a:t>
            </a:r>
            <a:r>
              <a:rPr lang="ar-EG" sz="4000" dirty="0"/>
              <a:t>.</a:t>
            </a:r>
          </a:p>
          <a:p>
            <a:pPr algn="l" rtl="0"/>
            <a:r>
              <a:rPr lang="ar-EG" sz="4000" dirty="0"/>
              <a:t>
</a:t>
            </a:r>
            <a:r>
              <a:rPr lang="ar-EG" sz="4000" dirty="0" err="1"/>
              <a:t>Check</a:t>
            </a:r>
            <a:r>
              <a:rPr lang="ar-EG" sz="4000" dirty="0"/>
              <a:t> </a:t>
            </a:r>
            <a:r>
              <a:rPr lang="ar-EG" sz="4000" dirty="0" err="1"/>
              <a:t>the</a:t>
            </a:r>
            <a:r>
              <a:rPr lang="ar-EG" sz="4000" dirty="0"/>
              <a:t> </a:t>
            </a:r>
            <a:r>
              <a:rPr lang="ar-EG" sz="4000" dirty="0" err="1"/>
              <a:t>expiration</a:t>
            </a:r>
            <a:r>
              <a:rPr lang="ar-EG" sz="4000" dirty="0"/>
              <a:t> </a:t>
            </a:r>
            <a:r>
              <a:rPr lang="ar-EG" sz="4000" dirty="0" err="1"/>
              <a:t>date</a:t>
            </a:r>
            <a:r>
              <a:rPr lang="ar-EG" sz="4000" dirty="0"/>
              <a:t> </a:t>
            </a:r>
            <a:r>
              <a:rPr lang="ar-EG" sz="4000" dirty="0" err="1"/>
              <a:t>on</a:t>
            </a:r>
            <a:r>
              <a:rPr lang="ar-EG" sz="4000" dirty="0"/>
              <a:t> </a:t>
            </a:r>
            <a:r>
              <a:rPr lang="ar-EG" sz="4000" dirty="0" err="1"/>
              <a:t>the</a:t>
            </a:r>
            <a:r>
              <a:rPr lang="ar-EG" sz="4000" dirty="0"/>
              <a:t> </a:t>
            </a:r>
            <a:r>
              <a:rPr lang="ar-EG" sz="4000" dirty="0" err="1"/>
              <a:t>medication</a:t>
            </a:r>
            <a:r>
              <a:rPr lang="ar-EG" sz="4000" dirty="0"/>
              <a:t>. </a:t>
            </a:r>
            <a:r>
              <a:rPr lang="ar-EG" sz="4000" dirty="0" err="1"/>
              <a:t>If</a:t>
            </a:r>
            <a:r>
              <a:rPr lang="ar-EG" sz="4000" dirty="0"/>
              <a:t> </a:t>
            </a:r>
            <a:r>
              <a:rPr lang="ar-EG" sz="4000" dirty="0" err="1"/>
              <a:t>expired</a:t>
            </a:r>
            <a:r>
              <a:rPr lang="ar-EG" sz="4000" dirty="0"/>
              <a:t>, </a:t>
            </a:r>
            <a:r>
              <a:rPr lang="ar-EG" sz="4000" dirty="0" err="1"/>
              <a:t>return</a:t>
            </a:r>
            <a:r>
              <a:rPr lang="ar-EG" sz="4000" dirty="0"/>
              <a:t> </a:t>
            </a:r>
            <a:r>
              <a:rPr lang="ar-EG" sz="4000" dirty="0" err="1"/>
              <a:t>it</a:t>
            </a:r>
            <a:r>
              <a:rPr lang="ar-EG" sz="4000" dirty="0"/>
              <a:t> </a:t>
            </a:r>
            <a:r>
              <a:rPr lang="ar-EG" sz="4000" dirty="0" err="1"/>
              <a:t>to</a:t>
            </a:r>
            <a:r>
              <a:rPr lang="ar-EG" sz="4000" dirty="0"/>
              <a:t> </a:t>
            </a:r>
            <a:r>
              <a:rPr lang="ar-EG" sz="4000" dirty="0" err="1"/>
              <a:t>the</a:t>
            </a:r>
            <a:r>
              <a:rPr lang="ar-EG" sz="4000" dirty="0"/>
              <a:t> </a:t>
            </a:r>
            <a:r>
              <a:rPr lang="ar-EG" sz="4000" dirty="0" err="1"/>
              <a:t>pharmacy</a:t>
            </a:r>
            <a:r>
              <a:rPr lang="ar-EG" sz="4000" dirty="0"/>
              <a:t> </a:t>
            </a:r>
            <a:r>
              <a:rPr lang="ar-EG" sz="4000" dirty="0" err="1"/>
              <a:t>and</a:t>
            </a:r>
            <a:r>
              <a:rPr lang="ar-EG" sz="4000" dirty="0"/>
              <a:t> </a:t>
            </a:r>
            <a:r>
              <a:rPr lang="ar-EG" sz="4000" dirty="0" err="1"/>
              <a:t>obtain</a:t>
            </a:r>
            <a:r>
              <a:rPr lang="ar-EG" sz="4000" dirty="0"/>
              <a:t> </a:t>
            </a:r>
            <a:r>
              <a:rPr lang="ar-EG" sz="4000" dirty="0" err="1"/>
              <a:t>new</a:t>
            </a:r>
            <a:r>
              <a:rPr lang="ar-EG" sz="4000" dirty="0"/>
              <a:t> </a:t>
            </a:r>
            <a:r>
              <a:rPr lang="ar-EG" sz="4000" dirty="0" err="1"/>
              <a:t>medication</a:t>
            </a:r>
            <a:r>
              <a:rPr lang="ar-EG" sz="4000" dirty="0"/>
              <a:t>.</a:t>
            </a:r>
          </a:p>
          <a:p>
            <a:pPr algn="l" rtl="0"/>
            <a:r>
              <a:rPr lang="ar-EG" sz="4000" dirty="0"/>
              <a:t>
</a:t>
            </a:r>
            <a:r>
              <a:rPr lang="ar-EG" sz="4000" dirty="0" err="1"/>
              <a:t>Visually</a:t>
            </a:r>
            <a:r>
              <a:rPr lang="ar-EG" sz="4000" dirty="0"/>
              <a:t> </a:t>
            </a:r>
            <a:r>
              <a:rPr lang="ar-EG" sz="4000" dirty="0" err="1"/>
              <a:t>inspect</a:t>
            </a:r>
            <a:r>
              <a:rPr lang="ar-EG" sz="4000" dirty="0"/>
              <a:t> </a:t>
            </a:r>
            <a:r>
              <a:rPr lang="ar-EG" sz="4000" dirty="0" err="1"/>
              <a:t>the</a:t>
            </a:r>
            <a:r>
              <a:rPr lang="ar-EG" sz="4000" dirty="0"/>
              <a:t> </a:t>
            </a:r>
            <a:r>
              <a:rPr lang="ar-EG" sz="4000" dirty="0" err="1"/>
              <a:t>solution</a:t>
            </a:r>
            <a:r>
              <a:rPr lang="ar-EG" sz="4000" dirty="0"/>
              <a:t> </a:t>
            </a:r>
            <a:r>
              <a:rPr lang="ar-EG" sz="4000" dirty="0" err="1"/>
              <a:t>for</a:t>
            </a:r>
            <a:r>
              <a:rPr lang="ar-EG" sz="4000" dirty="0"/>
              <a:t> </a:t>
            </a:r>
            <a:r>
              <a:rPr lang="ar-EG" sz="4000" dirty="0" err="1"/>
              <a:t>loss</a:t>
            </a:r>
            <a:r>
              <a:rPr lang="ar-EG" sz="4000" dirty="0"/>
              <a:t> </a:t>
            </a:r>
            <a:r>
              <a:rPr lang="ar-EG" sz="4000" dirty="0" err="1"/>
              <a:t>of</a:t>
            </a:r>
            <a:r>
              <a:rPr lang="ar-EG" sz="4000" dirty="0"/>
              <a:t> </a:t>
            </a:r>
            <a:r>
              <a:rPr lang="ar-EG" sz="4000" dirty="0" err="1"/>
              <a:t>Integrity</a:t>
            </a:r>
            <a:r>
              <a:rPr lang="ar-EG" sz="4000" dirty="0"/>
              <a:t>. </a:t>
            </a:r>
            <a:r>
              <a:rPr lang="ar-EG" sz="4000" dirty="0" err="1"/>
              <a:t>Don’t</a:t>
            </a:r>
            <a:r>
              <a:rPr lang="ar-EG" sz="4000" dirty="0"/>
              <a:t> </a:t>
            </a:r>
            <a:r>
              <a:rPr lang="ar-EG" sz="4000" dirty="0" err="1"/>
              <a:t>administer</a:t>
            </a:r>
            <a:r>
              <a:rPr lang="ar-EG" sz="4000" dirty="0"/>
              <a:t> </a:t>
            </a:r>
            <a:r>
              <a:rPr lang="ar-EG" sz="4000" dirty="0" err="1"/>
              <a:t>the</a:t>
            </a:r>
            <a:r>
              <a:rPr lang="ar-EG" sz="4000" dirty="0"/>
              <a:t> </a:t>
            </a:r>
            <a:r>
              <a:rPr lang="ar-EG" sz="4000" dirty="0" err="1"/>
              <a:t>medication</a:t>
            </a:r>
            <a:r>
              <a:rPr lang="ar-EG" sz="4000" dirty="0"/>
              <a:t> </a:t>
            </a:r>
            <a:r>
              <a:rPr lang="ar-EG" sz="4000" dirty="0" err="1"/>
              <a:t>if</a:t>
            </a:r>
            <a:r>
              <a:rPr lang="ar-EG" sz="4000" dirty="0"/>
              <a:t> </a:t>
            </a:r>
            <a:r>
              <a:rPr lang="ar-EG" sz="4000" dirty="0" err="1"/>
              <a:t>integrity</a:t>
            </a:r>
            <a:r>
              <a:rPr lang="ar-EG" sz="4000" dirty="0"/>
              <a:t> </a:t>
            </a:r>
            <a:r>
              <a:rPr lang="ar-EG" sz="4000" dirty="0" err="1"/>
              <a:t>is</a:t>
            </a:r>
            <a:r>
              <a:rPr lang="ar-EG" sz="4000" dirty="0"/>
              <a:t> </a:t>
            </a:r>
            <a:r>
              <a:rPr lang="ar-EG" sz="4000" dirty="0" err="1"/>
              <a:t>compromised</a:t>
            </a:r>
            <a:r>
              <a:rPr lang="ar-EG" sz="4000" dirty="0"/>
              <a:t>.</a:t>
            </a:r>
          </a:p>
          <a:p>
            <a:pPr algn="l" rtl="0"/>
            <a:r>
              <a:rPr lang="ar-EG" sz="4000" dirty="0"/>
              <a:t>
</a:t>
            </a:r>
            <a:r>
              <a:rPr lang="ar-EG" sz="4000" dirty="0" err="1"/>
              <a:t>If</a:t>
            </a:r>
            <a:r>
              <a:rPr lang="ar-EG" sz="4000" dirty="0"/>
              <a:t> </a:t>
            </a:r>
            <a:r>
              <a:rPr lang="ar-EG" sz="4000" dirty="0" err="1"/>
              <a:t>your</a:t>
            </a:r>
            <a:r>
              <a:rPr lang="ar-EG" sz="4000" dirty="0"/>
              <a:t> </a:t>
            </a:r>
            <a:r>
              <a:rPr lang="ar-EG" sz="4000" dirty="0" err="1"/>
              <a:t>facility</a:t>
            </a:r>
            <a:r>
              <a:rPr lang="ar-EG" sz="4000" dirty="0"/>
              <a:t> </a:t>
            </a:r>
            <a:r>
              <a:rPr lang="ar-EG" sz="4000" dirty="0" err="1"/>
              <a:t>uses</a:t>
            </a:r>
            <a:r>
              <a:rPr lang="ar-EG" sz="4000" dirty="0"/>
              <a:t> </a:t>
            </a:r>
            <a:r>
              <a:rPr lang="ar-EG" sz="4000" dirty="0" err="1"/>
              <a:t>bar-code</a:t>
            </a:r>
            <a:r>
              <a:rPr lang="ar-EG" sz="4000" dirty="0"/>
              <a:t> </a:t>
            </a:r>
            <a:r>
              <a:rPr lang="ar-EG" sz="4000" dirty="0" err="1"/>
              <a:t>technology</a:t>
            </a:r>
            <a:r>
              <a:rPr lang="ar-EG" sz="4000" dirty="0"/>
              <a:t>, </a:t>
            </a:r>
            <a:r>
              <a:rPr lang="ar-EG" sz="4000" dirty="0" err="1"/>
              <a:t>use</a:t>
            </a:r>
            <a:r>
              <a:rPr lang="ar-EG" sz="4000" dirty="0"/>
              <a:t> </a:t>
            </a:r>
            <a:r>
              <a:rPr lang="ar-EG" sz="4000" dirty="0" err="1"/>
              <a:t>it</a:t>
            </a:r>
            <a:r>
              <a:rPr lang="ar-EG" sz="4000" dirty="0"/>
              <a:t> </a:t>
            </a:r>
            <a:r>
              <a:rPr lang="ar-EG" sz="4000" dirty="0" err="1"/>
              <a:t>as</a:t>
            </a:r>
            <a:r>
              <a:rPr lang="ar-EG" sz="4000" dirty="0"/>
              <a:t> </a:t>
            </a:r>
            <a:r>
              <a:rPr lang="ar-EG" sz="4000" dirty="0" err="1"/>
              <a:t>directed</a:t>
            </a:r>
            <a:r>
              <a:rPr lang="ar-EG" sz="4000" dirty="0"/>
              <a:t>.</a:t>
            </a:r>
          </a:p>
          <a:p>
            <a:pPr algn="l" rtl="0"/>
            <a:r>
              <a:rPr lang="ar-EG" sz="4000" dirty="0"/>
              <a:t>
</a:t>
            </a:r>
            <a:r>
              <a:rPr lang="ar-EG" sz="4000" dirty="0" err="1"/>
              <a:t>Perform</a:t>
            </a:r>
            <a:r>
              <a:rPr lang="ar-EG" sz="4000" dirty="0"/>
              <a:t> </a:t>
            </a:r>
            <a:r>
              <a:rPr lang="ar-EG" sz="4000" dirty="0" err="1"/>
              <a:t>hand</a:t>
            </a:r>
            <a:r>
              <a:rPr lang="ar-EG" sz="4000" dirty="0"/>
              <a:t> </a:t>
            </a:r>
            <a:r>
              <a:rPr lang="ar-EG" sz="4000" dirty="0" err="1"/>
              <a:t>hygiene</a:t>
            </a:r>
            <a:r>
              <a:rPr lang="ar-EG" sz="4000" dirty="0"/>
              <a:t>.</a:t>
            </a:r>
          </a:p>
          <a:p>
            <a:pPr algn="l" rtl="0"/>
            <a:r>
              <a:rPr lang="ar-EG" sz="4000" dirty="0"/>
              <a:t>
</a:t>
            </a:r>
            <a:r>
              <a:rPr lang="ar-EG" sz="4000" dirty="0" err="1"/>
              <a:t>Confirm</a:t>
            </a:r>
            <a:r>
              <a:rPr lang="ar-EG" sz="4000" dirty="0"/>
              <a:t> </a:t>
            </a:r>
            <a:r>
              <a:rPr lang="ar-EG" sz="4000" dirty="0" err="1"/>
              <a:t>the</a:t>
            </a:r>
            <a:r>
              <a:rPr lang="ar-EG" sz="4000" dirty="0"/>
              <a:t> </a:t>
            </a:r>
            <a:r>
              <a:rPr lang="ar-EG" sz="4000" dirty="0" err="1"/>
              <a:t>patient’s</a:t>
            </a:r>
            <a:r>
              <a:rPr lang="ar-EG" sz="4000" dirty="0"/>
              <a:t> </a:t>
            </a:r>
            <a:r>
              <a:rPr lang="ar-EG" sz="4000" dirty="0" err="1"/>
              <a:t>Identity</a:t>
            </a:r>
            <a:r>
              <a:rPr lang="ar-EG" sz="4000" dirty="0"/>
              <a:t>.</a:t>
            </a:r>
          </a:p>
          <a:p>
            <a:pPr algn="l" rtl="0"/>
            <a:r>
              <a:rPr lang="ar-EG" sz="4000" dirty="0"/>
              <a:t>
</a:t>
            </a:r>
            <a:r>
              <a:rPr lang="ar-EG" sz="4000" dirty="0" err="1"/>
              <a:t>Provide</a:t>
            </a:r>
            <a:r>
              <a:rPr lang="ar-EG" sz="4000" dirty="0"/>
              <a:t> </a:t>
            </a:r>
            <a:r>
              <a:rPr lang="ar-EG" sz="4000" dirty="0" err="1"/>
              <a:t>privacy</a:t>
            </a:r>
            <a:r>
              <a:rPr lang="ar-EG" sz="4000" dirty="0"/>
              <a:t>.</a:t>
            </a:r>
          </a:p>
          <a:p>
            <a:pPr algn="l" rtl="0"/>
            <a:r>
              <a:rPr lang="ar-EG" sz="4000" dirty="0"/>
              <a:t>
</a:t>
            </a:r>
            <a:r>
              <a:rPr lang="ar-EG" sz="4000" dirty="0" err="1"/>
              <a:t>Explain</a:t>
            </a:r>
            <a:r>
              <a:rPr lang="ar-EG" sz="4000" dirty="0"/>
              <a:t> </a:t>
            </a:r>
            <a:r>
              <a:rPr lang="ar-EG" sz="4000" dirty="0" err="1"/>
              <a:t>the</a:t>
            </a:r>
            <a:r>
              <a:rPr lang="ar-EG" sz="4000" dirty="0"/>
              <a:t> </a:t>
            </a:r>
            <a:r>
              <a:rPr lang="ar-EG" sz="4000" dirty="0" err="1"/>
              <a:t>procedur</a:t>
            </a:r>
            <a:r>
              <a:rPr lang="ar-EG" dirty="0" err="1"/>
              <a:t>e</a:t>
            </a:r>
            <a:endParaRPr lang="ar-EG" dirty="0"/>
          </a:p>
          <a:p>
            <a:pPr algn="l" rtl="0"/>
            <a:endParaRPr lang="ar-EG" dirty="0"/>
          </a:p>
          <a:p>
            <a:pPr algn="l" rtl="0"/>
            <a:endParaRPr lang="ar-EG" dirty="0"/>
          </a:p>
        </p:txBody>
      </p:sp>
    </p:spTree>
    <p:extLst>
      <p:ext uri="{BB962C8B-B14F-4D97-AF65-F5344CB8AC3E}">
        <p14:creationId xmlns:p14="http://schemas.microsoft.com/office/powerpoint/2010/main" val="42295072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B0D5A6F6-78F5-B7EB-C683-0DDE876401B6}"/>
              </a:ext>
            </a:extLst>
          </p:cNvPr>
          <p:cNvSpPr>
            <a:spLocks noGrp="1"/>
          </p:cNvSpPr>
          <p:nvPr>
            <p:ph sz="quarter" idx="13"/>
          </p:nvPr>
        </p:nvSpPr>
        <p:spPr>
          <a:xfrm>
            <a:off x="913774" y="987552"/>
            <a:ext cx="10363826" cy="5449824"/>
          </a:xfrm>
        </p:spPr>
        <p:txBody>
          <a:bodyPr>
            <a:normAutofit/>
          </a:bodyPr>
          <a:lstStyle/>
          <a:p>
            <a:pPr algn="l" rtl="0"/>
            <a:r>
              <a:rPr lang="ar-EG" dirty="0" err="1"/>
              <a:t>If</a:t>
            </a:r>
            <a:r>
              <a:rPr lang="ar-EG" dirty="0"/>
              <a:t> </a:t>
            </a:r>
            <a:r>
              <a:rPr lang="ar-EG" dirty="0" err="1"/>
              <a:t>required</a:t>
            </a:r>
            <a:r>
              <a:rPr lang="ar-EG" dirty="0"/>
              <a:t>, </a:t>
            </a:r>
            <a:r>
              <a:rPr lang="ar-EG" dirty="0" err="1"/>
              <a:t>confirm</a:t>
            </a:r>
            <a:r>
              <a:rPr lang="ar-EG" dirty="0"/>
              <a:t> </a:t>
            </a:r>
            <a:r>
              <a:rPr lang="ar-EG" dirty="0" err="1"/>
              <a:t>that</a:t>
            </a:r>
            <a:r>
              <a:rPr lang="ar-EG" dirty="0"/>
              <a:t> </a:t>
            </a:r>
            <a:r>
              <a:rPr lang="ar-EG" dirty="0" err="1"/>
              <a:t>the</a:t>
            </a:r>
            <a:r>
              <a:rPr lang="ar-EG" dirty="0"/>
              <a:t> </a:t>
            </a:r>
            <a:r>
              <a:rPr lang="ar-EG" dirty="0" err="1"/>
              <a:t>signed</a:t>
            </a:r>
            <a:r>
              <a:rPr lang="ar-EG" dirty="0"/>
              <a:t> </a:t>
            </a:r>
            <a:r>
              <a:rPr lang="ar-EG" dirty="0" err="1"/>
              <a:t>Informed</a:t>
            </a:r>
            <a:r>
              <a:rPr lang="ar-EG" dirty="0"/>
              <a:t> </a:t>
            </a:r>
            <a:r>
              <a:rPr lang="ar-EG" dirty="0" err="1"/>
              <a:t>consent</a:t>
            </a:r>
            <a:r>
              <a:rPr lang="ar-EG" dirty="0"/>
              <a:t> </a:t>
            </a:r>
            <a:r>
              <a:rPr lang="ar-EG" dirty="0" err="1"/>
              <a:t>form</a:t>
            </a:r>
            <a:r>
              <a:rPr lang="ar-EG" dirty="0"/>
              <a:t> </a:t>
            </a:r>
            <a:r>
              <a:rPr lang="ar-EG" dirty="0" err="1"/>
              <a:t>is</a:t>
            </a:r>
            <a:r>
              <a:rPr lang="ar-EG" dirty="0"/>
              <a:t> </a:t>
            </a:r>
            <a:r>
              <a:rPr lang="ar-EG" dirty="0" err="1"/>
              <a:t>in</a:t>
            </a:r>
            <a:r>
              <a:rPr lang="ar-EG" dirty="0"/>
              <a:t> </a:t>
            </a:r>
            <a:r>
              <a:rPr lang="ar-EG" dirty="0" err="1"/>
              <a:t>the</a:t>
            </a:r>
            <a:r>
              <a:rPr lang="ar-EG" dirty="0"/>
              <a:t> </a:t>
            </a:r>
            <a:r>
              <a:rPr lang="ar-EG" dirty="0" err="1"/>
              <a:t>patient’s</a:t>
            </a:r>
            <a:r>
              <a:rPr lang="ar-EG" dirty="0"/>
              <a:t> </a:t>
            </a:r>
            <a:r>
              <a:rPr lang="ar-EG" dirty="0" err="1"/>
              <a:t>medical</a:t>
            </a:r>
            <a:r>
              <a:rPr lang="ar-EG" dirty="0"/>
              <a:t> </a:t>
            </a:r>
            <a:r>
              <a:rPr lang="ar-EG" dirty="0" err="1"/>
              <a:t>record</a:t>
            </a:r>
            <a:r>
              <a:rPr lang="ar-EG" dirty="0"/>
              <a:t>. </a:t>
            </a:r>
            <a:r>
              <a:rPr lang="ar-EG" dirty="0" err="1"/>
              <a:t>Alternatively</a:t>
            </a:r>
            <a:r>
              <a:rPr lang="ar-EG" dirty="0"/>
              <a:t>, </a:t>
            </a:r>
            <a:r>
              <a:rPr lang="ar-EG" dirty="0" err="1"/>
              <a:t>obtain</a:t>
            </a:r>
            <a:r>
              <a:rPr lang="ar-EG" dirty="0"/>
              <a:t> patient </a:t>
            </a:r>
            <a:r>
              <a:rPr lang="ar-EG" dirty="0" err="1"/>
              <a:t>assent</a:t>
            </a:r>
            <a:r>
              <a:rPr lang="ar-EG" dirty="0"/>
              <a:t> </a:t>
            </a:r>
            <a:r>
              <a:rPr lang="ar-EG" dirty="0" err="1"/>
              <a:t>to</a:t>
            </a:r>
            <a:r>
              <a:rPr lang="ar-EG" dirty="0"/>
              <a:t> </a:t>
            </a:r>
            <a:r>
              <a:rPr lang="ar-EG" dirty="0" err="1"/>
              <a:t>perform</a:t>
            </a:r>
            <a:r>
              <a:rPr lang="ar-EG" dirty="0"/>
              <a:t> </a:t>
            </a:r>
            <a:r>
              <a:rPr lang="ar-EG" dirty="0" err="1"/>
              <a:t>the</a:t>
            </a:r>
            <a:r>
              <a:rPr lang="ar-EG" dirty="0"/>
              <a:t> </a:t>
            </a:r>
            <a:r>
              <a:rPr lang="ar-EG" dirty="0" err="1"/>
              <a:t>procedure</a:t>
            </a:r>
            <a:r>
              <a:rPr lang="ar-EG" dirty="0"/>
              <a:t>.
</a:t>
            </a:r>
            <a:r>
              <a:rPr lang="ar-EG" dirty="0" err="1"/>
              <a:t>Hang</a:t>
            </a:r>
            <a:r>
              <a:rPr lang="ar-EG" dirty="0"/>
              <a:t> </a:t>
            </a:r>
            <a:r>
              <a:rPr lang="ar-EG" dirty="0" err="1"/>
              <a:t>the</a:t>
            </a:r>
            <a:r>
              <a:rPr lang="ar-EG" dirty="0"/>
              <a:t> IV </a:t>
            </a:r>
            <a:r>
              <a:rPr lang="ar-EG" dirty="0" err="1"/>
              <a:t>solution</a:t>
            </a:r>
            <a:r>
              <a:rPr lang="ar-EG" dirty="0"/>
              <a:t> </a:t>
            </a:r>
            <a:r>
              <a:rPr lang="ar-EG" dirty="0" err="1"/>
              <a:t>or</a:t>
            </a:r>
            <a:r>
              <a:rPr lang="ar-EG" dirty="0"/>
              <a:t> </a:t>
            </a:r>
            <a:r>
              <a:rPr lang="ar-EG" dirty="0" err="1"/>
              <a:t>medication</a:t>
            </a:r>
            <a:r>
              <a:rPr lang="ar-EG" dirty="0"/>
              <a:t> </a:t>
            </a:r>
            <a:r>
              <a:rPr lang="ar-EG" dirty="0" err="1"/>
              <a:t>with</a:t>
            </a:r>
            <a:r>
              <a:rPr lang="ar-EG" dirty="0"/>
              <a:t> </a:t>
            </a:r>
            <a:r>
              <a:rPr lang="ar-EG" dirty="0" err="1"/>
              <a:t>attached</a:t>
            </a:r>
            <a:r>
              <a:rPr lang="ar-EG" dirty="0"/>
              <a:t> </a:t>
            </a:r>
            <a:r>
              <a:rPr lang="ar-EG" dirty="0" err="1"/>
              <a:t>primed</a:t>
            </a:r>
            <a:r>
              <a:rPr lang="ar-EG" dirty="0"/>
              <a:t> </a:t>
            </a:r>
            <a:r>
              <a:rPr lang="ar-EG" dirty="0" err="1"/>
              <a:t>administration</a:t>
            </a:r>
            <a:r>
              <a:rPr lang="ar-EG" dirty="0"/>
              <a:t> </a:t>
            </a:r>
            <a:r>
              <a:rPr lang="ar-EG" dirty="0" err="1"/>
              <a:t>set</a:t>
            </a:r>
            <a:r>
              <a:rPr lang="ar-EG" dirty="0"/>
              <a:t> </a:t>
            </a:r>
            <a:r>
              <a:rPr lang="ar-EG" dirty="0" err="1"/>
              <a:t>on</a:t>
            </a:r>
            <a:r>
              <a:rPr lang="ar-EG" dirty="0"/>
              <a:t> </a:t>
            </a:r>
            <a:r>
              <a:rPr lang="ar-EG" dirty="0" err="1"/>
              <a:t>an</a:t>
            </a:r>
            <a:r>
              <a:rPr lang="ar-EG" dirty="0"/>
              <a:t> IV </a:t>
            </a:r>
            <a:r>
              <a:rPr lang="ar-EG" dirty="0" err="1"/>
              <a:t>pole</a:t>
            </a:r>
            <a:r>
              <a:rPr lang="ar-EG" dirty="0"/>
              <a:t>.
</a:t>
            </a:r>
            <a:r>
              <a:rPr lang="ar-EG" dirty="0" err="1"/>
              <a:t>Raise</a:t>
            </a:r>
            <a:r>
              <a:rPr lang="ar-EG" dirty="0"/>
              <a:t> </a:t>
            </a:r>
            <a:r>
              <a:rPr lang="ar-EG" dirty="0" err="1"/>
              <a:t>the</a:t>
            </a:r>
            <a:r>
              <a:rPr lang="ar-EG" dirty="0"/>
              <a:t> </a:t>
            </a:r>
            <a:r>
              <a:rPr lang="ar-EG" dirty="0" err="1"/>
              <a:t>bed</a:t>
            </a:r>
            <a:r>
              <a:rPr lang="ar-EG" dirty="0"/>
              <a:t> </a:t>
            </a:r>
            <a:r>
              <a:rPr lang="ar-EG" dirty="0" err="1"/>
              <a:t>to</a:t>
            </a:r>
            <a:r>
              <a:rPr lang="ar-EG" dirty="0"/>
              <a:t> </a:t>
            </a:r>
            <a:r>
              <a:rPr lang="ar-EG" dirty="0" err="1"/>
              <a:t>waist</a:t>
            </a:r>
            <a:r>
              <a:rPr lang="ar-EG" dirty="0"/>
              <a:t> </a:t>
            </a:r>
            <a:r>
              <a:rPr lang="ar-EG" dirty="0" err="1"/>
              <a:t>level</a:t>
            </a:r>
            <a:r>
              <a:rPr lang="ar-EG" dirty="0"/>
              <a:t>.
</a:t>
            </a:r>
            <a:r>
              <a:rPr lang="ar-EG" dirty="0" err="1"/>
              <a:t>Place</a:t>
            </a:r>
            <a:r>
              <a:rPr lang="ar-EG" dirty="0"/>
              <a:t> </a:t>
            </a:r>
            <a:r>
              <a:rPr lang="ar-EG" dirty="0" err="1"/>
              <a:t>the</a:t>
            </a:r>
            <a:r>
              <a:rPr lang="ar-EG" dirty="0"/>
              <a:t> patient </a:t>
            </a:r>
            <a:r>
              <a:rPr lang="ar-EG" dirty="0" err="1"/>
              <a:t>In</a:t>
            </a:r>
            <a:r>
              <a:rPr lang="ar-EG" dirty="0"/>
              <a:t> a </a:t>
            </a:r>
            <a:r>
              <a:rPr lang="ar-EG" dirty="0" err="1"/>
              <a:t>comfortable</a:t>
            </a:r>
            <a:r>
              <a:rPr lang="ar-EG" dirty="0"/>
              <a:t> </a:t>
            </a:r>
            <a:r>
              <a:rPr lang="ar-EG" dirty="0" err="1"/>
              <a:t>sitting</a:t>
            </a:r>
            <a:r>
              <a:rPr lang="ar-EG" dirty="0"/>
              <a:t> </a:t>
            </a:r>
            <a:r>
              <a:rPr lang="ar-EG" dirty="0" err="1"/>
              <a:t>or</a:t>
            </a:r>
            <a:r>
              <a:rPr lang="ar-EG" dirty="0"/>
              <a:t> </a:t>
            </a:r>
            <a:r>
              <a:rPr lang="ar-EG" dirty="0" err="1"/>
              <a:t>reclining</a:t>
            </a:r>
            <a:r>
              <a:rPr lang="ar-EG" dirty="0"/>
              <a:t> </a:t>
            </a:r>
            <a:r>
              <a:rPr lang="ar-EG" dirty="0" err="1"/>
              <a:t>posItion</a:t>
            </a:r>
            <a:r>
              <a:rPr lang="ar-EG" dirty="0"/>
              <a:t>, </a:t>
            </a:r>
            <a:r>
              <a:rPr lang="ar-EG" dirty="0" err="1"/>
              <a:t>leaving</a:t>
            </a:r>
            <a:r>
              <a:rPr lang="ar-EG" dirty="0"/>
              <a:t> </a:t>
            </a:r>
            <a:r>
              <a:rPr lang="ar-EG" dirty="0" err="1"/>
              <a:t>the</a:t>
            </a:r>
            <a:r>
              <a:rPr lang="ar-EG" dirty="0"/>
              <a:t> </a:t>
            </a:r>
            <a:r>
              <a:rPr lang="ar-EG" dirty="0" err="1"/>
              <a:t>arm</a:t>
            </a:r>
            <a:r>
              <a:rPr lang="ar-EG" dirty="0"/>
              <a:t> </a:t>
            </a:r>
            <a:r>
              <a:rPr lang="ar-EG" dirty="0" err="1"/>
              <a:t>In</a:t>
            </a:r>
            <a:r>
              <a:rPr lang="ar-EG" dirty="0"/>
              <a:t> a </a:t>
            </a:r>
            <a:r>
              <a:rPr lang="ar-EG" dirty="0" err="1"/>
              <a:t>dependent</a:t>
            </a:r>
            <a:r>
              <a:rPr lang="ar-EG" dirty="0"/>
              <a:t> </a:t>
            </a:r>
            <a:r>
              <a:rPr lang="ar-EG" dirty="0" err="1"/>
              <a:t>position</a:t>
            </a:r>
            <a:r>
              <a:rPr lang="ar-EG" dirty="0"/>
              <a:t>.
</a:t>
            </a:r>
            <a:r>
              <a:rPr lang="ar-EG" dirty="0" err="1"/>
              <a:t>Applying</a:t>
            </a:r>
            <a:r>
              <a:rPr lang="ar-EG" dirty="0"/>
              <a:t> </a:t>
            </a:r>
            <a:r>
              <a:rPr lang="ar-EG" dirty="0" err="1"/>
              <a:t>the</a:t>
            </a:r>
            <a:r>
              <a:rPr lang="ar-EG" dirty="0"/>
              <a:t> </a:t>
            </a:r>
            <a:r>
              <a:rPr lang="ar-EG" dirty="0" err="1"/>
              <a:t>tourniquet</a:t>
            </a:r>
            <a:endParaRPr lang="ar-EG" dirty="0"/>
          </a:p>
          <a:p>
            <a:pPr algn="l" rtl="0"/>
            <a:endParaRPr lang="ar-EG" dirty="0"/>
          </a:p>
          <a:p>
            <a:pPr algn="l" rtl="0"/>
            <a:endParaRPr lang="ar-EG" dirty="0"/>
          </a:p>
        </p:txBody>
      </p:sp>
    </p:spTree>
    <p:extLst>
      <p:ext uri="{BB962C8B-B14F-4D97-AF65-F5344CB8AC3E}">
        <p14:creationId xmlns:p14="http://schemas.microsoft.com/office/powerpoint/2010/main" val="20624045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3A7B1983-A8D2-4872-BEA1-89EAECE9B977}"/>
              </a:ext>
            </a:extLst>
          </p:cNvPr>
          <p:cNvSpPr>
            <a:spLocks noGrp="1"/>
          </p:cNvSpPr>
          <p:nvPr>
            <p:ph sz="quarter" idx="13"/>
          </p:nvPr>
        </p:nvSpPr>
        <p:spPr>
          <a:xfrm>
            <a:off x="913774" y="676656"/>
            <a:ext cx="10363826" cy="5114543"/>
          </a:xfrm>
        </p:spPr>
        <p:txBody>
          <a:bodyPr/>
          <a:lstStyle/>
          <a:p>
            <a:pPr algn="l" rtl="0"/>
            <a:r>
              <a:rPr lang="en-US" sz="1800" kern="100">
                <a:effectLst/>
                <a:latin typeface="Aptos" panose="020B0004020202020204" pitchFamily="34" charset="0"/>
                <a:ea typeface="Times New Roman" panose="02020603050405020304" pitchFamily="18" charset="0"/>
                <a:cs typeface="Arial" panose="020B0604020202020204" pitchFamily="34" charset="0"/>
              </a:rPr>
              <a:t>Apply a tourniquet on an upper extremity</a:t>
            </a:r>
            <a:r>
              <a:rPr lang="ar-SA" sz="1800" kern="100">
                <a:effectLst/>
                <a:latin typeface="Aptos" panose="020B0004020202020204" pitchFamily="34" charset="0"/>
                <a:ea typeface="Times New Roman" panose="02020603050405020304" pitchFamily="18" charset="0"/>
                <a:cs typeface="Arial" panose="020B0604020202020204" pitchFamily="34" charset="0"/>
              </a:rPr>
              <a:t>.</a:t>
            </a:r>
            <a:endParaRPr lang="en-US" sz="1800" kern="100">
              <a:effectLst/>
              <a:latin typeface="Aptos" panose="020B0004020202020204" pitchFamily="34" charset="0"/>
              <a:ea typeface="Times New Roman" panose="02020603050405020304" pitchFamily="18" charset="0"/>
              <a:cs typeface="Arial" panose="020B0604020202020204" pitchFamily="34" charset="0"/>
            </a:endParaRPr>
          </a:p>
          <a:p>
            <a:pPr algn="l" rtl="0"/>
            <a:r>
              <a:rPr lang="en-US" sz="1800" kern="100">
                <a:effectLst/>
                <a:latin typeface="Aptos" panose="020B0004020202020204" pitchFamily="34" charset="0"/>
                <a:ea typeface="Times New Roman" panose="02020603050405020304" pitchFamily="18" charset="0"/>
                <a:cs typeface="Arial" panose="020B0604020202020204" pitchFamily="34" charset="0"/>
              </a:rPr>
              <a:t>Assess the veins In the patient's upper extremity, and Identify potential sites that are easily seen or palpated. Choose an IV Insertion site</a:t>
            </a:r>
            <a:r>
              <a:rPr lang="ar-SA" sz="1800" kern="100">
                <a:effectLst/>
                <a:latin typeface="Aptos" panose="020B0004020202020204" pitchFamily="34" charset="0"/>
                <a:ea typeface="Times New Roman" panose="02020603050405020304" pitchFamily="18" charset="0"/>
                <a:cs typeface="Arial" panose="020B0604020202020204" pitchFamily="34" charset="0"/>
              </a:rPr>
              <a:t>.</a:t>
            </a:r>
            <a:endParaRPr lang="en-US" sz="1800" kern="100">
              <a:effectLst/>
              <a:latin typeface="Aptos" panose="020B0004020202020204" pitchFamily="34" charset="0"/>
              <a:ea typeface="Times New Roman" panose="02020603050405020304" pitchFamily="18" charset="0"/>
              <a:cs typeface="Arial" panose="020B0604020202020204" pitchFamily="34" charset="0"/>
            </a:endParaRPr>
          </a:p>
          <a:p>
            <a:pPr algn="l" rtl="0"/>
            <a:r>
              <a:rPr lang="en-US" sz="1800" kern="100">
                <a:effectLst/>
                <a:latin typeface="Aptos" panose="020B0004020202020204" pitchFamily="34" charset="0"/>
                <a:ea typeface="Times New Roman" panose="02020603050405020304" pitchFamily="18" charset="0"/>
                <a:cs typeface="Arial" panose="020B0604020202020204" pitchFamily="34" charset="0"/>
              </a:rPr>
              <a:t>Check for a pulse distal to the tourniquet location. Release the tourniquet and reapply it, if necessary</a:t>
            </a:r>
            <a:r>
              <a:rPr lang="ar-SA" sz="1800" kern="100">
                <a:effectLst/>
                <a:latin typeface="Aptos" panose="020B0004020202020204" pitchFamily="34" charset="0"/>
                <a:ea typeface="Times New Roman" panose="02020603050405020304" pitchFamily="18" charset="0"/>
                <a:cs typeface="Arial" panose="020B0604020202020204" pitchFamily="34" charset="0"/>
              </a:rPr>
              <a:t>.</a:t>
            </a:r>
            <a:endParaRPr lang="en-US" sz="1800" kern="100">
              <a:effectLst/>
              <a:latin typeface="Aptos" panose="020B0004020202020204" pitchFamily="34" charset="0"/>
              <a:ea typeface="Times New Roman" panose="02020603050405020304" pitchFamily="18" charset="0"/>
              <a:cs typeface="Arial" panose="020B0604020202020204" pitchFamily="34" charset="0"/>
            </a:endParaRPr>
          </a:p>
          <a:p>
            <a:pPr algn="l" rtl="0"/>
            <a:r>
              <a:rPr lang="en-US" sz="1800" kern="100">
                <a:effectLst/>
                <a:latin typeface="Aptos" panose="020B0004020202020204" pitchFamily="34" charset="0"/>
                <a:ea typeface="Times New Roman" panose="02020603050405020304" pitchFamily="18" charset="0"/>
                <a:cs typeface="Arial" panose="020B0604020202020204" pitchFamily="34" charset="0"/>
              </a:rPr>
              <a:t>Palpate the vein lightly with the Index and middle fingers of your nondominant hand. Stretch the patient's skin to anchor the vein. If it feels hard or ropelike, select another vein</a:t>
            </a:r>
            <a:r>
              <a:rPr lang="ar-SA" sz="1800" kern="100">
                <a:effectLst/>
                <a:latin typeface="Aptos" panose="020B0004020202020204" pitchFamily="34" charset="0"/>
                <a:ea typeface="Times New Roman" panose="02020603050405020304" pitchFamily="18" charset="0"/>
                <a:cs typeface="Arial" panose="020B0604020202020204" pitchFamily="34" charset="0"/>
              </a:rPr>
              <a:t>.</a:t>
            </a:r>
            <a:endParaRPr lang="en-US" sz="1800" kern="100">
              <a:effectLst/>
              <a:latin typeface="Aptos" panose="020B0004020202020204" pitchFamily="34" charset="0"/>
              <a:ea typeface="Times New Roman" panose="02020603050405020304" pitchFamily="18" charset="0"/>
              <a:cs typeface="Arial" panose="020B0604020202020204" pitchFamily="34" charset="0"/>
            </a:endParaRPr>
          </a:p>
          <a:p>
            <a:pPr algn="l" rtl="0"/>
            <a:r>
              <a:rPr lang="en-US" sz="1800" kern="100">
                <a:effectLst/>
                <a:latin typeface="Aptos" panose="020B0004020202020204" pitchFamily="34" charset="0"/>
                <a:ea typeface="Times New Roman" panose="02020603050405020304" pitchFamily="18" charset="0"/>
                <a:cs typeface="Arial" panose="020B0604020202020204" pitchFamily="34" charset="0"/>
              </a:rPr>
              <a:t>If the vein Is easily palpable but not sufficiently dilated, place the extremity In a dependent position for several seconds or stroke the vessel downward lightly. Apply dry heat, if necessary</a:t>
            </a:r>
            <a:r>
              <a:rPr lang="ar-SA" sz="1800" kern="100">
                <a:effectLst/>
                <a:latin typeface="Aptos" panose="020B0004020202020204" pitchFamily="34" charset="0"/>
                <a:ea typeface="Times New Roman" panose="02020603050405020304" pitchFamily="18" charset="0"/>
                <a:cs typeface="Arial" panose="020B0604020202020204" pitchFamily="34" charset="0"/>
              </a:rPr>
              <a:t>.</a:t>
            </a:r>
            <a:endParaRPr lang="en-US" sz="1800" kern="100">
              <a:effectLst/>
              <a:latin typeface="Aptos" panose="020B00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0648986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89DA5C18-3546-BD5F-5F78-2A667C456721}"/>
              </a:ext>
            </a:extLst>
          </p:cNvPr>
          <p:cNvSpPr>
            <a:spLocks noGrp="1"/>
          </p:cNvSpPr>
          <p:nvPr>
            <p:ph sz="quarter" idx="13"/>
          </p:nvPr>
        </p:nvSpPr>
        <p:spPr>
          <a:xfrm>
            <a:off x="913774" y="978408"/>
            <a:ext cx="10363826" cy="4812791"/>
          </a:xfrm>
        </p:spPr>
        <p:txBody>
          <a:bodyPr/>
          <a:lstStyle/>
          <a:p>
            <a:pPr algn="l" rtl="0"/>
            <a:r>
              <a:rPr lang="en-US" sz="1800" kern="100" dirty="0">
                <a:effectLst/>
                <a:latin typeface="Aptos" panose="020B0004020202020204" pitchFamily="34" charset="0"/>
                <a:ea typeface="Times New Roman" panose="02020603050405020304" pitchFamily="18" charset="0"/>
                <a:cs typeface="Arial" panose="020B0604020202020204" pitchFamily="34" charset="0"/>
              </a:rPr>
              <a:t>Release the tourniquet for IV insertion site preparation</a:t>
            </a:r>
            <a:r>
              <a:rPr lang="ar-SA" sz="1800" kern="100" dirty="0">
                <a:effectLst/>
                <a:latin typeface="Aptos" panose="020B0004020202020204" pitchFamily="34" charset="0"/>
                <a:ea typeface="Times New Roman" panose="02020603050405020304" pitchFamily="18" charset="0"/>
                <a:cs typeface="Arial" panose="020B0604020202020204" pitchFamily="34" charset="0"/>
              </a:rPr>
              <a:t>.</a:t>
            </a:r>
            <a:endParaRPr lang="en-US" sz="1800" kern="100" dirty="0">
              <a:effectLst/>
              <a:latin typeface="Aptos" panose="020B0004020202020204" pitchFamily="34" charset="0"/>
              <a:ea typeface="Times New Roman" panose="02020603050405020304" pitchFamily="18" charset="0"/>
              <a:cs typeface="Arial" panose="020B0604020202020204" pitchFamily="34" charset="0"/>
            </a:endParaRPr>
          </a:p>
          <a:p>
            <a:pPr algn="l" rtl="0"/>
            <a:r>
              <a:rPr lang="en-US" sz="1800" kern="100" dirty="0">
                <a:effectLst/>
                <a:latin typeface="Aptos" panose="020B0004020202020204" pitchFamily="34" charset="0"/>
                <a:ea typeface="Times New Roman" panose="02020603050405020304" pitchFamily="18" charset="0"/>
                <a:cs typeface="Arial" panose="020B0604020202020204" pitchFamily="34" charset="0"/>
              </a:rPr>
              <a:t>Preparing the IV Insertion site</a:t>
            </a:r>
          </a:p>
          <a:p>
            <a:pPr algn="l" rtl="0"/>
            <a:r>
              <a:rPr lang="en-US" sz="1800" kern="100" dirty="0">
                <a:effectLst/>
                <a:latin typeface="Aptos" panose="020B0004020202020204" pitchFamily="34" charset="0"/>
                <a:ea typeface="Times New Roman" panose="02020603050405020304" pitchFamily="18" charset="0"/>
                <a:cs typeface="Arial" panose="020B0604020202020204" pitchFamily="34" charset="0"/>
              </a:rPr>
              <a:t>If the intended IV insertion site is </a:t>
            </a:r>
            <a:r>
              <a:rPr lang="en-US" sz="1800" kern="100" dirty="0" err="1">
                <a:effectLst/>
                <a:latin typeface="Aptos" panose="020B0004020202020204" pitchFamily="34" charset="0"/>
                <a:ea typeface="Times New Roman" panose="02020603050405020304" pitchFamily="18" charset="0"/>
                <a:cs typeface="Arial" panose="020B0604020202020204" pitchFamily="34" charset="0"/>
              </a:rPr>
              <a:t>visIbly</a:t>
            </a:r>
            <a:r>
              <a:rPr lang="en-US" sz="1800" kern="100" dirty="0">
                <a:effectLst/>
                <a:latin typeface="Aptos" panose="020B0004020202020204" pitchFamily="34" charset="0"/>
                <a:ea typeface="Times New Roman" panose="02020603050405020304" pitchFamily="18" charset="0"/>
                <a:cs typeface="Arial" panose="020B0604020202020204" pitchFamily="34" charset="0"/>
              </a:rPr>
              <a:t> soiled, clean It with soap and water</a:t>
            </a:r>
            <a:r>
              <a:rPr lang="ar-SA" sz="1800" kern="100" dirty="0">
                <a:effectLst/>
                <a:latin typeface="Aptos" panose="020B0004020202020204" pitchFamily="34" charset="0"/>
                <a:ea typeface="Times New Roman" panose="02020603050405020304" pitchFamily="18" charset="0"/>
                <a:cs typeface="Arial" panose="020B0604020202020204" pitchFamily="34" charset="0"/>
              </a:rPr>
              <a:t>.</a:t>
            </a:r>
            <a:endParaRPr lang="en-US" sz="1800" kern="100" dirty="0">
              <a:effectLst/>
              <a:latin typeface="Aptos" panose="020B0004020202020204" pitchFamily="34" charset="0"/>
              <a:ea typeface="Times New Roman" panose="02020603050405020304" pitchFamily="18" charset="0"/>
              <a:cs typeface="Arial" panose="020B0604020202020204" pitchFamily="34" charset="0"/>
            </a:endParaRPr>
          </a:p>
          <a:p>
            <a:pPr algn="l" rtl="0"/>
            <a:r>
              <a:rPr lang="en-US" sz="1800" kern="100" dirty="0">
                <a:effectLst/>
                <a:latin typeface="Aptos" panose="020B0004020202020204" pitchFamily="34" charset="0"/>
                <a:ea typeface="Times New Roman" panose="02020603050405020304" pitchFamily="18" charset="0"/>
                <a:cs typeface="Arial" panose="020B0604020202020204" pitchFamily="34" charset="0"/>
              </a:rPr>
              <a:t>Clip hair around the IV insertion site, If needed</a:t>
            </a:r>
            <a:r>
              <a:rPr lang="ar-SA" sz="1800" kern="100" dirty="0">
                <a:effectLst/>
                <a:latin typeface="Aptos" panose="020B0004020202020204" pitchFamily="34" charset="0"/>
                <a:ea typeface="Times New Roman" panose="02020603050405020304" pitchFamily="18" charset="0"/>
                <a:cs typeface="Arial" panose="020B0604020202020204" pitchFamily="34" charset="0"/>
              </a:rPr>
              <a:t>.</a:t>
            </a:r>
            <a:endParaRPr lang="en-US" sz="1800" kern="100" dirty="0">
              <a:effectLst/>
              <a:latin typeface="Aptos" panose="020B0004020202020204" pitchFamily="34" charset="0"/>
              <a:ea typeface="Times New Roman" panose="02020603050405020304" pitchFamily="18" charset="0"/>
              <a:cs typeface="Arial" panose="020B0604020202020204" pitchFamily="34" charset="0"/>
            </a:endParaRPr>
          </a:p>
          <a:p>
            <a:pPr algn="l" rtl="0"/>
            <a:r>
              <a:rPr lang="en-US" sz="1800" kern="100" dirty="0">
                <a:effectLst/>
                <a:latin typeface="Aptos" panose="020B0004020202020204" pitchFamily="34" charset="0"/>
                <a:ea typeface="Times New Roman" panose="02020603050405020304" pitchFamily="18" charset="0"/>
                <a:cs typeface="Arial" panose="020B0604020202020204" pitchFamily="34" charset="0"/>
              </a:rPr>
              <a:t>Administer a local anesthetic, if indicated and prescribed</a:t>
            </a:r>
            <a:r>
              <a:rPr lang="ar-SA" sz="1800" kern="100" dirty="0">
                <a:effectLst/>
                <a:latin typeface="Aptos" panose="020B0004020202020204" pitchFamily="34" charset="0"/>
                <a:ea typeface="Times New Roman" panose="02020603050405020304" pitchFamily="18" charset="0"/>
                <a:cs typeface="Arial" panose="020B0604020202020204" pitchFamily="34" charset="0"/>
              </a:rPr>
              <a:t>.</a:t>
            </a:r>
            <a:endParaRPr lang="en-US" sz="1800" kern="100" dirty="0">
              <a:effectLst/>
              <a:latin typeface="Aptos" panose="020B0004020202020204" pitchFamily="34" charset="0"/>
              <a:ea typeface="Times New Roman" panose="02020603050405020304" pitchFamily="18" charset="0"/>
              <a:cs typeface="Arial" panose="020B0604020202020204" pitchFamily="34" charset="0"/>
            </a:endParaRPr>
          </a:p>
          <a:p>
            <a:pPr algn="l" rtl="0"/>
            <a:r>
              <a:rPr lang="en-US" sz="1800" kern="100" dirty="0">
                <a:effectLst/>
                <a:latin typeface="Aptos" panose="020B0004020202020204" pitchFamily="34" charset="0"/>
                <a:ea typeface="Times New Roman" panose="02020603050405020304" pitchFamily="18" charset="0"/>
                <a:cs typeface="Arial" panose="020B0604020202020204" pitchFamily="34" charset="0"/>
              </a:rPr>
              <a:t>Perform hand hygiene</a:t>
            </a:r>
            <a:r>
              <a:rPr lang="ar-SA" sz="1800" kern="100" dirty="0">
                <a:effectLst/>
                <a:latin typeface="Aptos" panose="020B0004020202020204" pitchFamily="34" charset="0"/>
                <a:ea typeface="Times New Roman" panose="02020603050405020304" pitchFamily="18" charset="0"/>
                <a:cs typeface="Arial" panose="020B0604020202020204" pitchFamily="34" charset="0"/>
              </a:rPr>
              <a:t>.</a:t>
            </a:r>
            <a:endParaRPr lang="en-US" sz="1800" kern="100" dirty="0">
              <a:effectLst/>
              <a:latin typeface="Aptos" panose="020B0004020202020204" pitchFamily="34" charset="0"/>
              <a:ea typeface="Times New Roman" panose="02020603050405020304" pitchFamily="18" charset="0"/>
              <a:cs typeface="Arial" panose="020B0604020202020204" pitchFamily="34" charset="0"/>
            </a:endParaRPr>
          </a:p>
          <a:p>
            <a:pPr algn="l" rtl="0"/>
            <a:r>
              <a:rPr lang="en-US" sz="1800" kern="100" dirty="0">
                <a:effectLst/>
                <a:latin typeface="Aptos" panose="020B0004020202020204" pitchFamily="34" charset="0"/>
                <a:ea typeface="Times New Roman" panose="02020603050405020304" pitchFamily="18" charset="0"/>
                <a:cs typeface="Arial" panose="020B0604020202020204" pitchFamily="34" charset="0"/>
              </a:rPr>
              <a:t>Put on gloves and, as needed, other personal protective equipment</a:t>
            </a:r>
            <a:r>
              <a:rPr lang="ar-SA" sz="1800" kern="100" dirty="0">
                <a:effectLst/>
                <a:latin typeface="Aptos" panose="020B0004020202020204" pitchFamily="34" charset="0"/>
                <a:ea typeface="Times New Roman" panose="02020603050405020304" pitchFamily="18" charset="0"/>
                <a:cs typeface="Arial" panose="020B0604020202020204" pitchFamily="34" charset="0"/>
              </a:rPr>
              <a:t>.</a:t>
            </a:r>
            <a:endParaRPr lang="en-US" sz="1800" kern="100" dirty="0">
              <a:effectLst/>
              <a:latin typeface="Aptos" panose="020B00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3631805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FCB10EA2-96FB-6401-C4E0-B2FBC3A783B7}"/>
              </a:ext>
            </a:extLst>
          </p:cNvPr>
          <p:cNvSpPr>
            <a:spLocks noGrp="1"/>
          </p:cNvSpPr>
          <p:nvPr>
            <p:ph sz="quarter" idx="13"/>
          </p:nvPr>
        </p:nvSpPr>
        <p:spPr>
          <a:xfrm>
            <a:off x="913774" y="1106424"/>
            <a:ext cx="10363826" cy="4684775"/>
          </a:xfrm>
        </p:spPr>
        <p:txBody>
          <a:bodyPr>
            <a:normAutofit/>
          </a:bodyPr>
          <a:lstStyle/>
          <a:p>
            <a:pPr algn="l" rtl="0"/>
            <a:r>
              <a:rPr lang="ar-EG" sz="1800" kern="100" dirty="0" err="1">
                <a:effectLst/>
                <a:latin typeface="Aptos" panose="020B0004020202020204" pitchFamily="34" charset="0"/>
                <a:ea typeface="Times New Roman" panose="02020603050405020304" pitchFamily="18" charset="0"/>
                <a:cs typeface="Arial" panose="020B0604020202020204" pitchFamily="34" charset="0"/>
              </a:rPr>
              <a:t>Prepare</a:t>
            </a:r>
            <a:r>
              <a:rPr lang="ar-EG" sz="1800" kern="100" dirty="0">
                <a:effectLst/>
                <a:latin typeface="Aptos" panose="020B0004020202020204" pitchFamily="34" charset="0"/>
                <a:ea typeface="Times New Roman" panose="02020603050405020304" pitchFamily="18" charset="0"/>
                <a:cs typeface="Arial" panose="020B0604020202020204" pitchFamily="34" charset="0"/>
              </a:rPr>
              <a:t> </a:t>
            </a:r>
            <a:r>
              <a:rPr lang="ar-EG" sz="1800" kern="100" dirty="0" err="1">
                <a:effectLst/>
                <a:latin typeface="Aptos" panose="020B0004020202020204" pitchFamily="34" charset="0"/>
                <a:ea typeface="Times New Roman" panose="02020603050405020304" pitchFamily="18" charset="0"/>
                <a:cs typeface="Arial" panose="020B0604020202020204" pitchFamily="34" charset="0"/>
              </a:rPr>
              <a:t>the</a:t>
            </a:r>
            <a:r>
              <a:rPr lang="ar-EG" sz="1800" kern="100" dirty="0">
                <a:effectLst/>
                <a:latin typeface="Aptos" panose="020B0004020202020204" pitchFamily="34" charset="0"/>
                <a:ea typeface="Times New Roman" panose="02020603050405020304" pitchFamily="18" charset="0"/>
                <a:cs typeface="Arial" panose="020B0604020202020204" pitchFamily="34" charset="0"/>
              </a:rPr>
              <a:t> </a:t>
            </a:r>
            <a:r>
              <a:rPr lang="ar-EG" sz="1800" kern="100" dirty="0" err="1">
                <a:effectLst/>
                <a:latin typeface="Aptos" panose="020B0004020202020204" pitchFamily="34" charset="0"/>
                <a:ea typeface="Times New Roman" panose="02020603050405020304" pitchFamily="18" charset="0"/>
                <a:cs typeface="Arial" panose="020B0604020202020204" pitchFamily="34" charset="0"/>
              </a:rPr>
              <a:t>insertion</a:t>
            </a:r>
            <a:r>
              <a:rPr lang="ar-EG" sz="1800" kern="100" dirty="0">
                <a:effectLst/>
                <a:latin typeface="Aptos" panose="020B0004020202020204" pitchFamily="34" charset="0"/>
                <a:ea typeface="Times New Roman" panose="02020603050405020304" pitchFamily="18" charset="0"/>
                <a:cs typeface="Arial" panose="020B0604020202020204" pitchFamily="34" charset="0"/>
              </a:rPr>
              <a:t> </a:t>
            </a:r>
            <a:r>
              <a:rPr lang="ar-EG" sz="1800" kern="100" dirty="0" err="1">
                <a:effectLst/>
                <a:latin typeface="Aptos" panose="020B0004020202020204" pitchFamily="34" charset="0"/>
                <a:ea typeface="Times New Roman" panose="02020603050405020304" pitchFamily="18" charset="0"/>
                <a:cs typeface="Arial" panose="020B0604020202020204" pitchFamily="34" charset="0"/>
              </a:rPr>
              <a:t>site</a:t>
            </a:r>
            <a:r>
              <a:rPr lang="ar-EG" sz="1800" kern="100" dirty="0">
                <a:effectLst/>
                <a:latin typeface="Aptos" panose="020B0004020202020204" pitchFamily="34" charset="0"/>
                <a:ea typeface="Times New Roman" panose="02020603050405020304" pitchFamily="18" charset="0"/>
                <a:cs typeface="Arial" panose="020B0604020202020204" pitchFamily="34" charset="0"/>
              </a:rPr>
              <a:t> </a:t>
            </a:r>
            <a:r>
              <a:rPr lang="ar-EG" sz="1800" kern="100" dirty="0" err="1">
                <a:effectLst/>
                <a:latin typeface="Aptos" panose="020B0004020202020204" pitchFamily="34" charset="0"/>
                <a:ea typeface="Times New Roman" panose="02020603050405020304" pitchFamily="18" charset="0"/>
                <a:cs typeface="Arial" panose="020B0604020202020204" pitchFamily="34" charset="0"/>
              </a:rPr>
              <a:t>using</a:t>
            </a:r>
            <a:r>
              <a:rPr lang="ar-EG" sz="1800" kern="100" dirty="0">
                <a:effectLst/>
                <a:latin typeface="Aptos" panose="020B0004020202020204" pitchFamily="34" charset="0"/>
                <a:ea typeface="Times New Roman" panose="02020603050405020304" pitchFamily="18" charset="0"/>
                <a:cs typeface="Arial" panose="020B0604020202020204" pitchFamily="34" charset="0"/>
              </a:rPr>
              <a:t> </a:t>
            </a:r>
            <a:r>
              <a:rPr lang="ar-EG" sz="1800" kern="100" dirty="0" err="1">
                <a:effectLst/>
                <a:latin typeface="Aptos" panose="020B0004020202020204" pitchFamily="34" charset="0"/>
                <a:ea typeface="Times New Roman" panose="02020603050405020304" pitchFamily="18" charset="0"/>
                <a:cs typeface="Arial" panose="020B0604020202020204" pitchFamily="34" charset="0"/>
              </a:rPr>
              <a:t>an</a:t>
            </a:r>
            <a:r>
              <a:rPr lang="ar-EG" sz="1800" kern="100" dirty="0">
                <a:effectLst/>
                <a:latin typeface="Aptos" panose="020B0004020202020204" pitchFamily="34" charset="0"/>
                <a:ea typeface="Times New Roman" panose="02020603050405020304" pitchFamily="18" charset="0"/>
                <a:cs typeface="Arial" panose="020B0604020202020204" pitchFamily="34" charset="0"/>
              </a:rPr>
              <a:t> </a:t>
            </a:r>
            <a:r>
              <a:rPr lang="ar-EG" sz="1800" kern="100" dirty="0" err="1">
                <a:effectLst/>
                <a:latin typeface="Aptos" panose="020B0004020202020204" pitchFamily="34" charset="0"/>
                <a:ea typeface="Times New Roman" panose="02020603050405020304" pitchFamily="18" charset="0"/>
                <a:cs typeface="Arial" panose="020B0604020202020204" pitchFamily="34" charset="0"/>
              </a:rPr>
              <a:t>antiseptic</a:t>
            </a:r>
            <a:r>
              <a:rPr lang="ar-EG" sz="1800" kern="100" dirty="0">
                <a:effectLst/>
                <a:latin typeface="Aptos" panose="020B0004020202020204" pitchFamily="34" charset="0"/>
                <a:ea typeface="Times New Roman" panose="02020603050405020304" pitchFamily="18" charset="0"/>
                <a:cs typeface="Arial" panose="020B0604020202020204" pitchFamily="34" charset="0"/>
              </a:rPr>
              <a:t> </a:t>
            </a:r>
            <a:r>
              <a:rPr lang="ar-EG" sz="1800" kern="100" dirty="0" err="1">
                <a:effectLst/>
                <a:latin typeface="Aptos" panose="020B0004020202020204" pitchFamily="34" charset="0"/>
                <a:ea typeface="Times New Roman" panose="02020603050405020304" pitchFamily="18" charset="0"/>
                <a:cs typeface="Arial" panose="020B0604020202020204" pitchFamily="34" charset="0"/>
              </a:rPr>
              <a:t>agent</a:t>
            </a:r>
            <a:r>
              <a:rPr lang="ar-EG" sz="1800" kern="100" dirty="0">
                <a:effectLst/>
                <a:latin typeface="Aptos" panose="020B0004020202020204" pitchFamily="34" charset="0"/>
                <a:ea typeface="Times New Roman" panose="02020603050405020304" pitchFamily="18" charset="0"/>
                <a:cs typeface="Arial" panose="020B0604020202020204" pitchFamily="34" charset="0"/>
              </a:rPr>
              <a:t>. </a:t>
            </a:r>
            <a:r>
              <a:rPr lang="ar-EG" sz="1800" kern="100" dirty="0" err="1">
                <a:effectLst/>
                <a:latin typeface="Aptos" panose="020B0004020202020204" pitchFamily="34" charset="0"/>
                <a:ea typeface="Times New Roman" panose="02020603050405020304" pitchFamily="18" charset="0"/>
                <a:cs typeface="Arial" panose="020B0604020202020204" pitchFamily="34" charset="0"/>
              </a:rPr>
              <a:t>Apply</a:t>
            </a:r>
            <a:r>
              <a:rPr lang="ar-EG" sz="1800" kern="100" dirty="0">
                <a:effectLst/>
                <a:latin typeface="Aptos" panose="020B0004020202020204" pitchFamily="34" charset="0"/>
                <a:ea typeface="Times New Roman" panose="02020603050405020304" pitchFamily="18" charset="0"/>
                <a:cs typeface="Arial" panose="020B0604020202020204" pitchFamily="34" charset="0"/>
              </a:rPr>
              <a:t> </a:t>
            </a:r>
            <a:r>
              <a:rPr lang="ar-EG" sz="1800" kern="100" dirty="0" err="1">
                <a:effectLst/>
                <a:latin typeface="Aptos" panose="020B0004020202020204" pitchFamily="34" charset="0"/>
                <a:ea typeface="Times New Roman" panose="02020603050405020304" pitchFamily="18" charset="0"/>
                <a:cs typeface="Arial" panose="020B0604020202020204" pitchFamily="34" charset="0"/>
              </a:rPr>
              <a:t>using</a:t>
            </a:r>
            <a:r>
              <a:rPr lang="ar-EG" sz="1800" kern="100" dirty="0">
                <a:effectLst/>
                <a:latin typeface="Aptos" panose="020B0004020202020204" pitchFamily="34" charset="0"/>
                <a:ea typeface="Times New Roman" panose="02020603050405020304" pitchFamily="18" charset="0"/>
                <a:cs typeface="Arial" panose="020B0604020202020204" pitchFamily="34" charset="0"/>
              </a:rPr>
              <a:t> a </a:t>
            </a:r>
            <a:r>
              <a:rPr lang="ar-EG" sz="1800" kern="100" dirty="0" err="1">
                <a:effectLst/>
                <a:latin typeface="Aptos" panose="020B0004020202020204" pitchFamily="34" charset="0"/>
                <a:ea typeface="Times New Roman" panose="02020603050405020304" pitchFamily="18" charset="0"/>
                <a:cs typeface="Arial" panose="020B0604020202020204" pitchFamily="34" charset="0"/>
              </a:rPr>
              <a:t>single-use</a:t>
            </a:r>
            <a:r>
              <a:rPr lang="ar-EG" sz="1800" kern="100" dirty="0">
                <a:effectLst/>
                <a:latin typeface="Aptos" panose="020B0004020202020204" pitchFamily="34" charset="0"/>
                <a:ea typeface="Times New Roman" panose="02020603050405020304" pitchFamily="18" charset="0"/>
                <a:cs typeface="Arial" panose="020B0604020202020204" pitchFamily="34" charset="0"/>
              </a:rPr>
              <a:t> </a:t>
            </a:r>
            <a:r>
              <a:rPr lang="ar-EG" sz="1800" kern="100" dirty="0" err="1">
                <a:effectLst/>
                <a:latin typeface="Aptos" panose="020B0004020202020204" pitchFamily="34" charset="0"/>
                <a:ea typeface="Times New Roman" panose="02020603050405020304" pitchFamily="18" charset="0"/>
                <a:cs typeface="Arial" panose="020B0604020202020204" pitchFamily="34" charset="0"/>
              </a:rPr>
              <a:t>sterile</a:t>
            </a:r>
            <a:r>
              <a:rPr lang="ar-EG" sz="1800" kern="100" dirty="0">
                <a:effectLst/>
                <a:latin typeface="Aptos" panose="020B0004020202020204" pitchFamily="34" charset="0"/>
                <a:ea typeface="Times New Roman" panose="02020603050405020304" pitchFamily="18" charset="0"/>
                <a:cs typeface="Arial" panose="020B0604020202020204" pitchFamily="34" charset="0"/>
              </a:rPr>
              <a:t> </a:t>
            </a:r>
            <a:r>
              <a:rPr lang="ar-EG" sz="1800" kern="100" dirty="0" err="1">
                <a:effectLst/>
                <a:latin typeface="Aptos" panose="020B0004020202020204" pitchFamily="34" charset="0"/>
                <a:ea typeface="Times New Roman" panose="02020603050405020304" pitchFamily="18" charset="0"/>
                <a:cs typeface="Arial" panose="020B0604020202020204" pitchFamily="34" charset="0"/>
              </a:rPr>
              <a:t>applicator</a:t>
            </a:r>
            <a:r>
              <a:rPr lang="ar-EG" sz="1800" kern="100" dirty="0">
                <a:effectLst/>
                <a:latin typeface="Aptos" panose="020B0004020202020204" pitchFamily="34" charset="0"/>
                <a:ea typeface="Times New Roman" panose="02020603050405020304" pitchFamily="18" charset="0"/>
                <a:cs typeface="Arial" panose="020B0604020202020204" pitchFamily="34" charset="0"/>
              </a:rPr>
              <a:t>. </a:t>
            </a:r>
            <a:r>
              <a:rPr lang="ar-EG" sz="1800" kern="100" dirty="0" err="1">
                <a:effectLst/>
                <a:latin typeface="Aptos" panose="020B0004020202020204" pitchFamily="34" charset="0"/>
                <a:ea typeface="Times New Roman" panose="02020603050405020304" pitchFamily="18" charset="0"/>
                <a:cs typeface="Arial" panose="020B0604020202020204" pitchFamily="34" charset="0"/>
              </a:rPr>
              <a:t>Allow</a:t>
            </a:r>
            <a:r>
              <a:rPr lang="ar-EG" sz="1800" kern="100" dirty="0">
                <a:effectLst/>
                <a:latin typeface="Aptos" panose="020B0004020202020204" pitchFamily="34" charset="0"/>
                <a:ea typeface="Times New Roman" panose="02020603050405020304" pitchFamily="18" charset="0"/>
                <a:cs typeface="Arial" panose="020B0604020202020204" pitchFamily="34" charset="0"/>
              </a:rPr>
              <a:t> </a:t>
            </a:r>
            <a:r>
              <a:rPr lang="ar-EG" sz="1800" kern="100" dirty="0" err="1">
                <a:effectLst/>
                <a:latin typeface="Aptos" panose="020B0004020202020204" pitchFamily="34" charset="0"/>
                <a:ea typeface="Times New Roman" panose="02020603050405020304" pitchFamily="18" charset="0"/>
                <a:cs typeface="Arial" panose="020B0604020202020204" pitchFamily="34" charset="0"/>
              </a:rPr>
              <a:t>the</a:t>
            </a:r>
            <a:r>
              <a:rPr lang="ar-EG" sz="1800" kern="100" dirty="0">
                <a:effectLst/>
                <a:latin typeface="Aptos" panose="020B0004020202020204" pitchFamily="34" charset="0"/>
                <a:ea typeface="Times New Roman" panose="02020603050405020304" pitchFamily="18" charset="0"/>
                <a:cs typeface="Arial" panose="020B0604020202020204" pitchFamily="34" charset="0"/>
              </a:rPr>
              <a:t> </a:t>
            </a:r>
            <a:r>
              <a:rPr lang="ar-EG" sz="1800" kern="100" dirty="0" err="1">
                <a:effectLst/>
                <a:latin typeface="Aptos" panose="020B0004020202020204" pitchFamily="34" charset="0"/>
                <a:ea typeface="Times New Roman" panose="02020603050405020304" pitchFamily="18" charset="0"/>
                <a:cs typeface="Arial" panose="020B0604020202020204" pitchFamily="34" charset="0"/>
              </a:rPr>
              <a:t>solution</a:t>
            </a:r>
            <a:r>
              <a:rPr lang="ar-EG" sz="1800" kern="100" dirty="0">
                <a:effectLst/>
                <a:latin typeface="Aptos" panose="020B0004020202020204" pitchFamily="34" charset="0"/>
                <a:ea typeface="Times New Roman" panose="02020603050405020304" pitchFamily="18" charset="0"/>
                <a:cs typeface="Arial" panose="020B0604020202020204" pitchFamily="34" charset="0"/>
              </a:rPr>
              <a:t> </a:t>
            </a:r>
            <a:r>
              <a:rPr lang="ar-EG" sz="1800" kern="100" dirty="0" err="1">
                <a:effectLst/>
                <a:latin typeface="Aptos" panose="020B0004020202020204" pitchFamily="34" charset="0"/>
                <a:ea typeface="Times New Roman" panose="02020603050405020304" pitchFamily="18" charset="0"/>
                <a:cs typeface="Arial" panose="020B0604020202020204" pitchFamily="34" charset="0"/>
              </a:rPr>
              <a:t>to</a:t>
            </a:r>
            <a:r>
              <a:rPr lang="ar-EG" sz="1800" kern="100" dirty="0">
                <a:effectLst/>
                <a:latin typeface="Aptos" panose="020B0004020202020204" pitchFamily="34" charset="0"/>
                <a:ea typeface="Times New Roman" panose="02020603050405020304" pitchFamily="18" charset="0"/>
                <a:cs typeface="Arial" panose="020B0604020202020204" pitchFamily="34" charset="0"/>
              </a:rPr>
              <a:t> </a:t>
            </a:r>
            <a:r>
              <a:rPr lang="ar-EG" sz="1800" kern="100" dirty="0" err="1">
                <a:effectLst/>
                <a:latin typeface="Aptos" panose="020B0004020202020204" pitchFamily="34" charset="0"/>
                <a:ea typeface="Times New Roman" panose="02020603050405020304" pitchFamily="18" charset="0"/>
                <a:cs typeface="Arial" panose="020B0604020202020204" pitchFamily="34" charset="0"/>
              </a:rPr>
              <a:t>dry</a:t>
            </a:r>
            <a:r>
              <a:rPr lang="ar-EG" sz="1800" kern="100" dirty="0">
                <a:effectLst/>
                <a:latin typeface="Aptos" panose="020B0004020202020204" pitchFamily="34" charset="0"/>
                <a:ea typeface="Times New Roman" panose="02020603050405020304" pitchFamily="18" charset="0"/>
                <a:cs typeface="Arial" panose="020B0604020202020204" pitchFamily="34" charset="0"/>
              </a:rPr>
              <a:t> </a:t>
            </a:r>
            <a:r>
              <a:rPr lang="ar-EG" sz="1800" kern="100" dirty="0" err="1">
                <a:effectLst/>
                <a:latin typeface="Aptos" panose="020B0004020202020204" pitchFamily="34" charset="0"/>
                <a:ea typeface="Times New Roman" panose="02020603050405020304" pitchFamily="18" charset="0"/>
                <a:cs typeface="Arial" panose="020B0604020202020204" pitchFamily="34" charset="0"/>
              </a:rPr>
              <a:t>completely</a:t>
            </a:r>
            <a:r>
              <a:rPr lang="ar-EG" sz="1800" kern="100" dirty="0">
                <a:effectLst/>
                <a:latin typeface="Aptos" panose="020B0004020202020204" pitchFamily="34" charset="0"/>
                <a:ea typeface="Times New Roman" panose="02020603050405020304" pitchFamily="18" charset="0"/>
                <a:cs typeface="Arial" panose="020B0604020202020204" pitchFamily="34" charset="0"/>
              </a:rPr>
              <a:t>.
</a:t>
            </a:r>
            <a:r>
              <a:rPr lang="ar-EG" sz="1800" kern="100" dirty="0" err="1">
                <a:effectLst/>
                <a:latin typeface="Aptos" panose="020B0004020202020204" pitchFamily="34" charset="0"/>
                <a:ea typeface="Times New Roman" panose="02020603050405020304" pitchFamily="18" charset="0"/>
                <a:cs typeface="Arial" panose="020B0604020202020204" pitchFamily="34" charset="0"/>
              </a:rPr>
              <a:t>Reapply</a:t>
            </a:r>
            <a:r>
              <a:rPr lang="ar-EG" sz="1800" kern="100" dirty="0">
                <a:effectLst/>
                <a:latin typeface="Aptos" panose="020B0004020202020204" pitchFamily="34" charset="0"/>
                <a:ea typeface="Times New Roman" panose="02020603050405020304" pitchFamily="18" charset="0"/>
                <a:cs typeface="Arial" panose="020B0604020202020204" pitchFamily="34" charset="0"/>
              </a:rPr>
              <a:t> </a:t>
            </a:r>
            <a:r>
              <a:rPr lang="ar-EG" sz="1800" kern="100" dirty="0" err="1">
                <a:effectLst/>
                <a:latin typeface="Aptos" panose="020B0004020202020204" pitchFamily="34" charset="0"/>
                <a:ea typeface="Times New Roman" panose="02020603050405020304" pitchFamily="18" charset="0"/>
                <a:cs typeface="Arial" panose="020B0604020202020204" pitchFamily="34" charset="0"/>
              </a:rPr>
              <a:t>the</a:t>
            </a:r>
            <a:r>
              <a:rPr lang="ar-EG" sz="1800" kern="100" dirty="0">
                <a:effectLst/>
                <a:latin typeface="Aptos" panose="020B0004020202020204" pitchFamily="34" charset="0"/>
                <a:ea typeface="Times New Roman" panose="02020603050405020304" pitchFamily="18" charset="0"/>
                <a:cs typeface="Arial" panose="020B0604020202020204" pitchFamily="34" charset="0"/>
              </a:rPr>
              <a:t> </a:t>
            </a:r>
            <a:r>
              <a:rPr lang="ar-EG" sz="1800" kern="100" dirty="0" err="1">
                <a:effectLst/>
                <a:latin typeface="Aptos" panose="020B0004020202020204" pitchFamily="34" charset="0"/>
                <a:ea typeface="Times New Roman" panose="02020603050405020304" pitchFamily="18" charset="0"/>
                <a:cs typeface="Arial" panose="020B0604020202020204" pitchFamily="34" charset="0"/>
              </a:rPr>
              <a:t>tourniquet</a:t>
            </a:r>
            <a:r>
              <a:rPr lang="ar-EG" sz="1800" kern="100" dirty="0">
                <a:effectLst/>
                <a:latin typeface="Aptos" panose="020B0004020202020204" pitchFamily="34" charset="0"/>
                <a:ea typeface="Times New Roman" panose="02020603050405020304" pitchFamily="18" charset="0"/>
                <a:cs typeface="Arial" panose="020B0604020202020204" pitchFamily="34" charset="0"/>
              </a:rPr>
              <a:t>.
</a:t>
            </a:r>
            <a:r>
              <a:rPr lang="ar-EG" sz="1800" kern="100" dirty="0" err="1">
                <a:effectLst/>
                <a:latin typeface="Aptos" panose="020B0004020202020204" pitchFamily="34" charset="0"/>
                <a:ea typeface="Times New Roman" panose="02020603050405020304" pitchFamily="18" charset="0"/>
                <a:cs typeface="Arial" panose="020B0604020202020204" pitchFamily="34" charset="0"/>
              </a:rPr>
              <a:t>Use</a:t>
            </a:r>
            <a:r>
              <a:rPr lang="ar-EG" sz="1800" kern="100" dirty="0">
                <a:effectLst/>
                <a:latin typeface="Aptos" panose="020B0004020202020204" pitchFamily="34" charset="0"/>
                <a:ea typeface="Times New Roman" panose="02020603050405020304" pitchFamily="18" charset="0"/>
                <a:cs typeface="Arial" panose="020B0604020202020204" pitchFamily="34" charset="0"/>
              </a:rPr>
              <a:t> </a:t>
            </a:r>
            <a:r>
              <a:rPr lang="ar-EG" sz="1800" kern="100" dirty="0" err="1">
                <a:effectLst/>
                <a:latin typeface="Aptos" panose="020B0004020202020204" pitchFamily="34" charset="0"/>
                <a:ea typeface="Times New Roman" panose="02020603050405020304" pitchFamily="18" charset="0"/>
                <a:cs typeface="Arial" panose="020B0604020202020204" pitchFamily="34" charset="0"/>
              </a:rPr>
              <a:t>visualization</a:t>
            </a:r>
            <a:r>
              <a:rPr lang="ar-EG" sz="1800" kern="100" dirty="0">
                <a:effectLst/>
                <a:latin typeface="Aptos" panose="020B0004020202020204" pitchFamily="34" charset="0"/>
                <a:ea typeface="Times New Roman" panose="02020603050405020304" pitchFamily="18" charset="0"/>
                <a:cs typeface="Arial" panose="020B0604020202020204" pitchFamily="34" charset="0"/>
              </a:rPr>
              <a:t> </a:t>
            </a:r>
            <a:r>
              <a:rPr lang="ar-EG" sz="1800" kern="100" dirty="0" err="1">
                <a:effectLst/>
                <a:latin typeface="Aptos" panose="020B0004020202020204" pitchFamily="34" charset="0"/>
                <a:ea typeface="Times New Roman" panose="02020603050405020304" pitchFamily="18" charset="0"/>
                <a:cs typeface="Arial" panose="020B0604020202020204" pitchFamily="34" charset="0"/>
              </a:rPr>
              <a:t>technology</a:t>
            </a:r>
            <a:r>
              <a:rPr lang="ar-EG" sz="1800" kern="100" dirty="0">
                <a:effectLst/>
                <a:latin typeface="Aptos" panose="020B0004020202020204" pitchFamily="34" charset="0"/>
                <a:ea typeface="Times New Roman" panose="02020603050405020304" pitchFamily="18" charset="0"/>
                <a:cs typeface="Arial" panose="020B0604020202020204" pitchFamily="34" charset="0"/>
              </a:rPr>
              <a:t> </a:t>
            </a:r>
            <a:r>
              <a:rPr lang="ar-EG" sz="1800" kern="100" dirty="0" err="1">
                <a:effectLst/>
                <a:latin typeface="Aptos" panose="020B0004020202020204" pitchFamily="34" charset="0"/>
                <a:ea typeface="Times New Roman" panose="02020603050405020304" pitchFamily="18" charset="0"/>
                <a:cs typeface="Arial" panose="020B0604020202020204" pitchFamily="34" charset="0"/>
              </a:rPr>
              <a:t>if</a:t>
            </a:r>
            <a:r>
              <a:rPr lang="ar-EG" sz="1800" kern="100" dirty="0">
                <a:effectLst/>
                <a:latin typeface="Aptos" panose="020B0004020202020204" pitchFamily="34" charset="0"/>
                <a:ea typeface="Times New Roman" panose="02020603050405020304" pitchFamily="18" charset="0"/>
                <a:cs typeface="Arial" panose="020B0604020202020204" pitchFamily="34" charset="0"/>
              </a:rPr>
              <a:t> </a:t>
            </a:r>
            <a:r>
              <a:rPr lang="ar-EG" sz="1800" kern="100" dirty="0" err="1">
                <a:effectLst/>
                <a:latin typeface="Aptos" panose="020B0004020202020204" pitchFamily="34" charset="0"/>
                <a:ea typeface="Times New Roman" panose="02020603050405020304" pitchFamily="18" charset="0"/>
                <a:cs typeface="Arial" panose="020B0604020202020204" pitchFamily="34" charset="0"/>
              </a:rPr>
              <a:t>needed</a:t>
            </a:r>
            <a:r>
              <a:rPr lang="ar-EG" sz="1800" kern="100" dirty="0">
                <a:effectLst/>
                <a:latin typeface="Aptos" panose="020B0004020202020204" pitchFamily="34" charset="0"/>
                <a:ea typeface="Times New Roman" panose="02020603050405020304" pitchFamily="18" charset="0"/>
                <a:cs typeface="Arial" panose="020B0604020202020204" pitchFamily="34" charset="0"/>
              </a:rPr>
              <a:t> </a:t>
            </a:r>
            <a:r>
              <a:rPr lang="ar-EG" sz="1800" kern="100" dirty="0" err="1">
                <a:effectLst/>
                <a:latin typeface="Aptos" panose="020B0004020202020204" pitchFamily="34" charset="0"/>
                <a:ea typeface="Times New Roman" panose="02020603050405020304" pitchFamily="18" charset="0"/>
                <a:cs typeface="Arial" panose="020B0604020202020204" pitchFamily="34" charset="0"/>
              </a:rPr>
              <a:t>and</a:t>
            </a:r>
            <a:r>
              <a:rPr lang="ar-EG" sz="1800" kern="100" dirty="0">
                <a:effectLst/>
                <a:latin typeface="Aptos" panose="020B0004020202020204" pitchFamily="34" charset="0"/>
                <a:ea typeface="Times New Roman" panose="02020603050405020304" pitchFamily="18" charset="0"/>
                <a:cs typeface="Arial" panose="020B0604020202020204" pitchFamily="34" charset="0"/>
              </a:rPr>
              <a:t> </a:t>
            </a:r>
            <a:r>
              <a:rPr lang="ar-EG" sz="1800" kern="100" dirty="0" err="1">
                <a:effectLst/>
                <a:latin typeface="Aptos" panose="020B0004020202020204" pitchFamily="34" charset="0"/>
                <a:ea typeface="Times New Roman" panose="02020603050405020304" pitchFamily="18" charset="0"/>
                <a:cs typeface="Arial" panose="020B0604020202020204" pitchFamily="34" charset="0"/>
              </a:rPr>
              <a:t>available</a:t>
            </a:r>
            <a:r>
              <a:rPr lang="ar-EG" sz="1800" kern="100" dirty="0">
                <a:effectLst/>
                <a:latin typeface="Aptos" panose="020B0004020202020204" pitchFamily="34" charset="0"/>
                <a:ea typeface="Times New Roman" panose="02020603050405020304" pitchFamily="18" charset="0"/>
                <a:cs typeface="Arial" panose="020B0604020202020204" pitchFamily="34" charset="0"/>
              </a:rPr>
              <a:t>.</a:t>
            </a:r>
          </a:p>
          <a:p>
            <a:pPr algn="l" rtl="0"/>
            <a:endParaRPr lang="ar-EG" sz="1800" kern="100" dirty="0">
              <a:effectLst/>
              <a:latin typeface="Aptos" panose="020B0004020202020204" pitchFamily="34" charset="0"/>
              <a:ea typeface="Times New Roman" panose="02020603050405020304" pitchFamily="18" charset="0"/>
              <a:cs typeface="Arial" panose="020B0604020202020204" pitchFamily="34" charset="0"/>
            </a:endParaRPr>
          </a:p>
          <a:p>
            <a:pPr algn="l" rtl="0"/>
            <a:endParaRPr lang="en-US" sz="1800" kern="100" dirty="0">
              <a:effectLst/>
              <a:latin typeface="Aptos" panose="020B00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1442168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195CE710-C4EB-C8C9-7158-1F18285CEF94}"/>
              </a:ext>
            </a:extLst>
          </p:cNvPr>
          <p:cNvSpPr>
            <a:spLocks noGrp="1"/>
          </p:cNvSpPr>
          <p:nvPr>
            <p:ph sz="quarter" idx="13"/>
          </p:nvPr>
        </p:nvSpPr>
        <p:spPr>
          <a:xfrm>
            <a:off x="913774" y="1069848"/>
            <a:ext cx="10363826" cy="4721351"/>
          </a:xfrm>
        </p:spPr>
        <p:txBody>
          <a:bodyPr>
            <a:normAutofit fontScale="62500" lnSpcReduction="20000"/>
          </a:bodyPr>
          <a:lstStyle/>
          <a:p>
            <a:pPr algn="l" rtl="0"/>
            <a:r>
              <a:rPr lang="ar-EG" sz="3600" dirty="0" err="1"/>
              <a:t>Inserting</a:t>
            </a:r>
            <a:r>
              <a:rPr lang="ar-EG" sz="3600" dirty="0"/>
              <a:t> </a:t>
            </a:r>
            <a:r>
              <a:rPr lang="ar-EG" sz="3600" dirty="0" err="1"/>
              <a:t>the</a:t>
            </a:r>
            <a:r>
              <a:rPr lang="ar-EG" sz="3600" dirty="0"/>
              <a:t> IV catheter
</a:t>
            </a:r>
            <a:r>
              <a:rPr lang="ar-EG" sz="3600" dirty="0" err="1"/>
              <a:t>Stretch</a:t>
            </a:r>
            <a:r>
              <a:rPr lang="ar-EG" sz="3600" dirty="0"/>
              <a:t> </a:t>
            </a:r>
            <a:r>
              <a:rPr lang="ar-EG" sz="3600" dirty="0" err="1"/>
              <a:t>the</a:t>
            </a:r>
            <a:r>
              <a:rPr lang="ar-EG" sz="3600" dirty="0"/>
              <a:t> </a:t>
            </a:r>
            <a:r>
              <a:rPr lang="ar-EG" sz="3600" dirty="0" err="1"/>
              <a:t>patient’s</a:t>
            </a:r>
            <a:r>
              <a:rPr lang="ar-EG" sz="3600" dirty="0"/>
              <a:t> </a:t>
            </a:r>
            <a:r>
              <a:rPr lang="ar-EG" sz="3600" dirty="0" err="1"/>
              <a:t>skin</a:t>
            </a:r>
            <a:r>
              <a:rPr lang="ar-EG" sz="3600" dirty="0"/>
              <a:t> </a:t>
            </a:r>
            <a:r>
              <a:rPr lang="ar-EG" sz="3600" dirty="0" err="1"/>
              <a:t>taut</a:t>
            </a:r>
            <a:r>
              <a:rPr lang="ar-EG" sz="3600" dirty="0"/>
              <a:t> </a:t>
            </a:r>
            <a:r>
              <a:rPr lang="ar-EG" sz="3600" dirty="0" err="1"/>
              <a:t>below</a:t>
            </a:r>
            <a:r>
              <a:rPr lang="ar-EG" sz="3600" dirty="0"/>
              <a:t> </a:t>
            </a:r>
            <a:r>
              <a:rPr lang="ar-EG" sz="3600" dirty="0" err="1"/>
              <a:t>the</a:t>
            </a:r>
            <a:r>
              <a:rPr lang="ar-EG" sz="3600" dirty="0"/>
              <a:t> </a:t>
            </a:r>
            <a:r>
              <a:rPr lang="ar-EG" sz="3600" dirty="0" err="1"/>
              <a:t>puncture</a:t>
            </a:r>
            <a:r>
              <a:rPr lang="ar-EG" sz="3600" dirty="0"/>
              <a:t> </a:t>
            </a:r>
            <a:r>
              <a:rPr lang="ar-EG" sz="3600" dirty="0" err="1"/>
              <a:t>site</a:t>
            </a:r>
            <a:r>
              <a:rPr lang="ar-EG" sz="3600" dirty="0"/>
              <a:t> </a:t>
            </a:r>
            <a:r>
              <a:rPr lang="ar-EG" sz="3600" dirty="0" err="1"/>
              <a:t>using</a:t>
            </a:r>
            <a:r>
              <a:rPr lang="ar-EG" sz="3600" dirty="0"/>
              <a:t> </a:t>
            </a:r>
            <a:r>
              <a:rPr lang="ar-EG" sz="3600" dirty="0" err="1"/>
              <a:t>the</a:t>
            </a:r>
            <a:r>
              <a:rPr lang="ar-EG" sz="3600" dirty="0"/>
              <a:t> </a:t>
            </a:r>
            <a:r>
              <a:rPr lang="ar-EG" sz="3600" dirty="0" err="1"/>
              <a:t>thumb</a:t>
            </a:r>
            <a:r>
              <a:rPr lang="ar-EG" sz="3600" dirty="0"/>
              <a:t> </a:t>
            </a:r>
            <a:r>
              <a:rPr lang="ar-EG" sz="3600" dirty="0" err="1"/>
              <a:t>of</a:t>
            </a:r>
            <a:r>
              <a:rPr lang="ar-EG" sz="3600" dirty="0"/>
              <a:t> </a:t>
            </a:r>
            <a:r>
              <a:rPr lang="ar-EG" sz="3600" dirty="0" err="1"/>
              <a:t>your</a:t>
            </a:r>
            <a:r>
              <a:rPr lang="ar-EG" sz="3600" dirty="0"/>
              <a:t> </a:t>
            </a:r>
            <a:r>
              <a:rPr lang="ar-EG" sz="3600" dirty="0" err="1"/>
              <a:t>nondominant</a:t>
            </a:r>
            <a:r>
              <a:rPr lang="ar-EG" sz="3600" dirty="0"/>
              <a:t> </a:t>
            </a:r>
            <a:r>
              <a:rPr lang="ar-EG" sz="3600" dirty="0" err="1"/>
              <a:t>hand</a:t>
            </a:r>
            <a:r>
              <a:rPr lang="ar-EG" sz="3600" dirty="0"/>
              <a:t>.
</a:t>
            </a:r>
            <a:r>
              <a:rPr lang="ar-EG" sz="3600" dirty="0" err="1"/>
              <a:t>Tell</a:t>
            </a:r>
            <a:r>
              <a:rPr lang="ar-EG" sz="3600" dirty="0"/>
              <a:t> </a:t>
            </a:r>
            <a:r>
              <a:rPr lang="ar-EG" sz="3600" dirty="0" err="1"/>
              <a:t>the</a:t>
            </a:r>
            <a:r>
              <a:rPr lang="ar-EG" sz="3600" dirty="0"/>
              <a:t> patient </a:t>
            </a:r>
            <a:r>
              <a:rPr lang="ar-EG" sz="3600" dirty="0" err="1"/>
              <a:t>that</a:t>
            </a:r>
            <a:r>
              <a:rPr lang="ar-EG" sz="3600" dirty="0"/>
              <a:t> </a:t>
            </a:r>
            <a:r>
              <a:rPr lang="ar-EG" sz="3600" dirty="0" err="1"/>
              <a:t>you’re</a:t>
            </a:r>
            <a:r>
              <a:rPr lang="ar-EG" sz="3600" dirty="0"/>
              <a:t> </a:t>
            </a:r>
            <a:r>
              <a:rPr lang="ar-EG" sz="3600" dirty="0" err="1"/>
              <a:t>about</a:t>
            </a:r>
            <a:r>
              <a:rPr lang="ar-EG" sz="3600" dirty="0"/>
              <a:t> </a:t>
            </a:r>
            <a:r>
              <a:rPr lang="ar-EG" sz="3600" dirty="0" err="1"/>
              <a:t>to</a:t>
            </a:r>
            <a:r>
              <a:rPr lang="ar-EG" sz="3600" dirty="0"/>
              <a:t> </a:t>
            </a:r>
            <a:r>
              <a:rPr lang="ar-EG" sz="3600" dirty="0" err="1"/>
              <a:t>insert</a:t>
            </a:r>
            <a:r>
              <a:rPr lang="ar-EG" sz="3600" dirty="0"/>
              <a:t> </a:t>
            </a:r>
            <a:r>
              <a:rPr lang="ar-EG" sz="3600" dirty="0" err="1"/>
              <a:t>the</a:t>
            </a:r>
            <a:r>
              <a:rPr lang="ar-EG" sz="3600" dirty="0"/>
              <a:t> </a:t>
            </a:r>
            <a:r>
              <a:rPr lang="ar-EG" sz="3600" dirty="0" err="1"/>
              <a:t>device</a:t>
            </a:r>
            <a:r>
              <a:rPr lang="ar-EG" sz="3600" dirty="0"/>
              <a:t>.
</a:t>
            </a:r>
            <a:r>
              <a:rPr lang="ar-EG" sz="3600" dirty="0" err="1"/>
              <a:t>Puncture</a:t>
            </a:r>
            <a:r>
              <a:rPr lang="ar-EG" sz="3600" dirty="0"/>
              <a:t> </a:t>
            </a:r>
            <a:r>
              <a:rPr lang="ar-EG" sz="3600" dirty="0" err="1"/>
              <a:t>the</a:t>
            </a:r>
            <a:r>
              <a:rPr lang="ar-EG" sz="3600" dirty="0"/>
              <a:t> </a:t>
            </a:r>
            <a:r>
              <a:rPr lang="ar-EG" sz="3600" dirty="0" err="1"/>
              <a:t>patient’s</a:t>
            </a:r>
            <a:r>
              <a:rPr lang="ar-EG" sz="3600" dirty="0"/>
              <a:t> </a:t>
            </a:r>
            <a:r>
              <a:rPr lang="ar-EG" sz="3600" dirty="0" err="1"/>
              <a:t>skin</a:t>
            </a:r>
            <a:r>
              <a:rPr lang="ar-EG" sz="3600" dirty="0"/>
              <a:t> </a:t>
            </a:r>
            <a:r>
              <a:rPr lang="ar-EG" sz="3600" dirty="0" err="1"/>
              <a:t>and</a:t>
            </a:r>
            <a:r>
              <a:rPr lang="ar-EG" sz="3600" dirty="0"/>
              <a:t> </a:t>
            </a:r>
            <a:r>
              <a:rPr lang="ar-EG" sz="3600" dirty="0" err="1"/>
              <a:t>anterior</a:t>
            </a:r>
            <a:r>
              <a:rPr lang="ar-EG" sz="3600" dirty="0"/>
              <a:t> </a:t>
            </a:r>
            <a:r>
              <a:rPr lang="ar-EG" sz="3600" dirty="0" err="1"/>
              <a:t>vein</a:t>
            </a:r>
            <a:r>
              <a:rPr lang="ar-EG" sz="3600" dirty="0"/>
              <a:t> </a:t>
            </a:r>
            <a:r>
              <a:rPr lang="ar-EG" sz="3600" dirty="0" err="1"/>
              <a:t>wall</a:t>
            </a:r>
            <a:r>
              <a:rPr lang="ar-EG" sz="3600" dirty="0"/>
              <a:t>, </a:t>
            </a:r>
            <a:r>
              <a:rPr lang="ar-EG" sz="3600" dirty="0" err="1"/>
              <a:t>and</a:t>
            </a:r>
            <a:r>
              <a:rPr lang="ar-EG" sz="3600" dirty="0"/>
              <a:t> </a:t>
            </a:r>
            <a:r>
              <a:rPr lang="ar-EG" sz="3600" dirty="0" err="1"/>
              <a:t>advance</a:t>
            </a:r>
            <a:r>
              <a:rPr lang="ar-EG" sz="3600" dirty="0"/>
              <a:t> </a:t>
            </a:r>
            <a:r>
              <a:rPr lang="ar-EG" sz="3600" dirty="0" err="1"/>
              <a:t>the</a:t>
            </a:r>
            <a:r>
              <a:rPr lang="ar-EG" sz="3600" dirty="0"/>
              <a:t> catheter </a:t>
            </a:r>
            <a:r>
              <a:rPr lang="ar-EG" sz="3600" dirty="0" err="1"/>
              <a:t>according</a:t>
            </a:r>
            <a:r>
              <a:rPr lang="ar-EG" sz="3600" dirty="0"/>
              <a:t> </a:t>
            </a:r>
            <a:r>
              <a:rPr lang="ar-EG" sz="3600" dirty="0" err="1"/>
              <a:t>to</a:t>
            </a:r>
            <a:r>
              <a:rPr lang="ar-EG" sz="3600" dirty="0"/>
              <a:t> </a:t>
            </a:r>
            <a:r>
              <a:rPr lang="ar-EG" sz="3600" dirty="0" err="1"/>
              <a:t>the</a:t>
            </a:r>
            <a:r>
              <a:rPr lang="ar-EG" sz="3600" dirty="0"/>
              <a:t> </a:t>
            </a:r>
            <a:r>
              <a:rPr lang="ar-EG" sz="3600" dirty="0" err="1"/>
              <a:t>manufacturer’s</a:t>
            </a:r>
            <a:r>
              <a:rPr lang="ar-EG" sz="3600" dirty="0"/>
              <a:t> </a:t>
            </a:r>
            <a:r>
              <a:rPr lang="ar-EG" sz="3600" dirty="0" err="1"/>
              <a:t>instructions</a:t>
            </a:r>
            <a:r>
              <a:rPr lang="ar-EG" sz="3600" dirty="0"/>
              <a:t> </a:t>
            </a:r>
            <a:r>
              <a:rPr lang="ar-EG" sz="3600" dirty="0" err="1"/>
              <a:t>for</a:t>
            </a:r>
            <a:r>
              <a:rPr lang="ar-EG" sz="3600" dirty="0"/>
              <a:t> </a:t>
            </a:r>
            <a:r>
              <a:rPr lang="ar-EG" sz="3600" dirty="0" err="1"/>
              <a:t>use</a:t>
            </a:r>
            <a:r>
              <a:rPr lang="ar-EG" sz="3600" dirty="0"/>
              <a:t>. </a:t>
            </a:r>
            <a:r>
              <a:rPr lang="ar-EG" sz="3600" dirty="0" err="1"/>
              <a:t>Watch</a:t>
            </a:r>
            <a:r>
              <a:rPr lang="ar-EG" sz="3600" dirty="0"/>
              <a:t> </a:t>
            </a:r>
            <a:r>
              <a:rPr lang="ar-EG" sz="3600" dirty="0" err="1"/>
              <a:t>for</a:t>
            </a:r>
            <a:r>
              <a:rPr lang="ar-EG" sz="3600" dirty="0"/>
              <a:t> </a:t>
            </a:r>
            <a:r>
              <a:rPr lang="ar-EG" sz="3600" dirty="0" err="1"/>
              <a:t>blood</a:t>
            </a:r>
            <a:r>
              <a:rPr lang="ar-EG" sz="3600" dirty="0"/>
              <a:t> </a:t>
            </a:r>
            <a:r>
              <a:rPr lang="ar-EG" sz="3600" dirty="0" err="1"/>
              <a:t>to</a:t>
            </a:r>
            <a:r>
              <a:rPr lang="ar-EG" sz="3600" dirty="0"/>
              <a:t> </a:t>
            </a:r>
            <a:r>
              <a:rPr lang="ar-EG" sz="3600" dirty="0" err="1"/>
              <a:t>appear</a:t>
            </a:r>
            <a:r>
              <a:rPr lang="ar-EG" sz="3600" dirty="0"/>
              <a:t> </a:t>
            </a:r>
            <a:r>
              <a:rPr lang="ar-EG" sz="3600" dirty="0" err="1"/>
              <a:t>in</a:t>
            </a:r>
            <a:r>
              <a:rPr lang="ar-EG" sz="3600" dirty="0"/>
              <a:t> </a:t>
            </a:r>
            <a:r>
              <a:rPr lang="ar-EG" sz="3600" dirty="0" err="1"/>
              <a:t>the</a:t>
            </a:r>
            <a:r>
              <a:rPr lang="ar-EG" sz="3600" dirty="0"/>
              <a:t> IV catheter, </a:t>
            </a:r>
            <a:r>
              <a:rPr lang="ar-EG" sz="3600" dirty="0" err="1"/>
              <a:t>flashback</a:t>
            </a:r>
            <a:r>
              <a:rPr lang="ar-EG" sz="3600" dirty="0"/>
              <a:t> </a:t>
            </a:r>
            <a:r>
              <a:rPr lang="ar-EG" sz="3600" dirty="0" err="1"/>
              <a:t>chamber</a:t>
            </a:r>
            <a:r>
              <a:rPr lang="ar-EG" sz="3600" dirty="0"/>
              <a:t>, </a:t>
            </a:r>
            <a:r>
              <a:rPr lang="ar-EG" sz="3600" dirty="0" err="1"/>
              <a:t>or</a:t>
            </a:r>
            <a:r>
              <a:rPr lang="ar-EG" sz="3600" dirty="0"/>
              <a:t> </a:t>
            </a:r>
            <a:r>
              <a:rPr lang="ar-EG" sz="3600" dirty="0" err="1"/>
              <a:t>both</a:t>
            </a:r>
            <a:r>
              <a:rPr lang="ar-EG" sz="3600" dirty="0"/>
              <a:t>.
</a:t>
            </a:r>
            <a:r>
              <a:rPr lang="ar-EG" sz="3600" dirty="0" err="1"/>
              <a:t>Release</a:t>
            </a:r>
            <a:r>
              <a:rPr lang="ar-EG" sz="3600" dirty="0"/>
              <a:t> </a:t>
            </a:r>
            <a:r>
              <a:rPr lang="ar-EG" sz="3600" dirty="0" err="1"/>
              <a:t>the</a:t>
            </a:r>
            <a:r>
              <a:rPr lang="ar-EG" sz="3600" dirty="0"/>
              <a:t> </a:t>
            </a:r>
            <a:r>
              <a:rPr lang="ar-EG" sz="3600" dirty="0" err="1"/>
              <a:t>tourniquet</a:t>
            </a:r>
            <a:r>
              <a:rPr lang="ar-EG" sz="3600" dirty="0"/>
              <a:t>.
</a:t>
            </a:r>
            <a:r>
              <a:rPr lang="ar-EG" sz="3600" dirty="0" err="1"/>
              <a:t>Activate</a:t>
            </a:r>
            <a:r>
              <a:rPr lang="ar-EG" sz="3600" dirty="0"/>
              <a:t> </a:t>
            </a:r>
            <a:r>
              <a:rPr lang="ar-EG" sz="3600" dirty="0" err="1"/>
              <a:t>the</a:t>
            </a:r>
            <a:r>
              <a:rPr lang="ar-EG" sz="3600" dirty="0"/>
              <a:t> </a:t>
            </a:r>
            <a:r>
              <a:rPr lang="ar-EG" sz="3600" dirty="0" err="1"/>
              <a:t>device’s</a:t>
            </a:r>
            <a:r>
              <a:rPr lang="ar-EG" sz="3600" dirty="0"/>
              <a:t> </a:t>
            </a:r>
            <a:r>
              <a:rPr lang="ar-EG" sz="3600" dirty="0" err="1"/>
              <a:t>safety</a:t>
            </a:r>
            <a:r>
              <a:rPr lang="ar-EG" sz="3600" dirty="0"/>
              <a:t> </a:t>
            </a:r>
            <a:r>
              <a:rPr lang="ar-EG" sz="3600" dirty="0" err="1"/>
              <a:t>mechanism</a:t>
            </a:r>
            <a:r>
              <a:rPr lang="ar-EG" sz="3600" dirty="0"/>
              <a:t> </a:t>
            </a:r>
            <a:r>
              <a:rPr lang="ar-EG" sz="3600" dirty="0" err="1"/>
              <a:t>following</a:t>
            </a:r>
            <a:r>
              <a:rPr lang="ar-EG" sz="3600" dirty="0"/>
              <a:t> </a:t>
            </a:r>
            <a:r>
              <a:rPr lang="ar-EG" sz="3600" dirty="0" err="1"/>
              <a:t>the</a:t>
            </a:r>
            <a:r>
              <a:rPr lang="ar-EG" sz="3600" dirty="0"/>
              <a:t> </a:t>
            </a:r>
            <a:r>
              <a:rPr lang="ar-EG" sz="3600" dirty="0" err="1"/>
              <a:t>manufacturer’s</a:t>
            </a:r>
            <a:r>
              <a:rPr lang="ar-EG" sz="3600" dirty="0"/>
              <a:t> </a:t>
            </a:r>
            <a:r>
              <a:rPr lang="ar-EG" sz="3600" dirty="0" err="1"/>
              <a:t>instructions</a:t>
            </a:r>
            <a:r>
              <a:rPr lang="ar-EG" sz="3600" dirty="0"/>
              <a:t> </a:t>
            </a:r>
            <a:r>
              <a:rPr lang="ar-EG" sz="3600" dirty="0" err="1"/>
              <a:t>for</a:t>
            </a:r>
            <a:r>
              <a:rPr lang="ar-EG" sz="3600" dirty="0"/>
              <a:t> </a:t>
            </a:r>
            <a:r>
              <a:rPr lang="ar-EG" sz="3600" dirty="0" err="1"/>
              <a:t>use</a:t>
            </a:r>
            <a:r>
              <a:rPr lang="ar-EG" sz="3600" dirty="0"/>
              <a:t>.</a:t>
            </a:r>
          </a:p>
          <a:p>
            <a:pPr algn="l" rtl="0"/>
            <a:endParaRPr lang="ar-EG" dirty="0"/>
          </a:p>
          <a:p>
            <a:pPr algn="l" rtl="0"/>
            <a:endParaRPr lang="ar-EG" dirty="0"/>
          </a:p>
        </p:txBody>
      </p:sp>
    </p:spTree>
    <p:extLst>
      <p:ext uri="{BB962C8B-B14F-4D97-AF65-F5344CB8AC3E}">
        <p14:creationId xmlns:p14="http://schemas.microsoft.com/office/powerpoint/2010/main" val="29564363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99FEA9A2-958A-A7CA-4CDD-97F6D6528FBB}"/>
              </a:ext>
            </a:extLst>
          </p:cNvPr>
          <p:cNvSpPr>
            <a:spLocks noGrp="1"/>
          </p:cNvSpPr>
          <p:nvPr>
            <p:ph type="title"/>
          </p:nvPr>
        </p:nvSpPr>
        <p:spPr/>
        <p:txBody>
          <a:bodyPr anchor="t"/>
          <a:lstStyle/>
          <a:p>
            <a:pPr algn="l" rtl="0"/>
            <a:r>
              <a:rPr lang="ar-EG" dirty="0" err="1"/>
              <a:t>Introduction</a:t>
            </a:r>
            <a:endParaRPr lang="ar-EG" dirty="0"/>
          </a:p>
        </p:txBody>
      </p:sp>
      <p:sp>
        <p:nvSpPr>
          <p:cNvPr id="3" name="عنصر نائب للمحتوى 2">
            <a:extLst>
              <a:ext uri="{FF2B5EF4-FFF2-40B4-BE49-F238E27FC236}">
                <a16:creationId xmlns:a16="http://schemas.microsoft.com/office/drawing/2014/main" id="{AB51D14B-AD2E-F7C2-AF13-8E7E832DC9A1}"/>
              </a:ext>
            </a:extLst>
          </p:cNvPr>
          <p:cNvSpPr>
            <a:spLocks noGrp="1"/>
          </p:cNvSpPr>
          <p:nvPr>
            <p:ph sz="quarter" idx="13"/>
          </p:nvPr>
        </p:nvSpPr>
        <p:spPr/>
        <p:txBody>
          <a:bodyPr/>
          <a:lstStyle/>
          <a:p>
            <a:pPr algn="l" rtl="0"/>
            <a:r>
              <a:rPr lang="ar-EG" sz="2800" dirty="0"/>
              <a:t>IV (</a:t>
            </a:r>
            <a:r>
              <a:rPr lang="ar-EG" sz="2800" dirty="0" err="1"/>
              <a:t>Intravenous</a:t>
            </a:r>
            <a:r>
              <a:rPr lang="ar-EG" sz="2800" dirty="0"/>
              <a:t>) </a:t>
            </a:r>
            <a:r>
              <a:rPr lang="ar-EG" sz="2800" dirty="0" err="1"/>
              <a:t>access</a:t>
            </a:r>
            <a:endParaRPr lang="ar-EG" sz="2800" dirty="0"/>
          </a:p>
          <a:p>
            <a:pPr algn="l" rtl="0"/>
            <a:r>
              <a:rPr lang="ar-EG" dirty="0"/>
              <a:t> </a:t>
            </a:r>
            <a:r>
              <a:rPr lang="ar-EG" dirty="0" err="1"/>
              <a:t>Is</a:t>
            </a:r>
            <a:r>
              <a:rPr lang="ar-EG" dirty="0"/>
              <a:t> a </a:t>
            </a:r>
            <a:r>
              <a:rPr lang="ar-EG" dirty="0" err="1"/>
              <a:t>critical</a:t>
            </a:r>
            <a:r>
              <a:rPr lang="ar-EG" dirty="0"/>
              <a:t> </a:t>
            </a:r>
            <a:r>
              <a:rPr lang="ar-EG" dirty="0" err="1"/>
              <a:t>procedure</a:t>
            </a:r>
            <a:r>
              <a:rPr lang="ar-EG" dirty="0"/>
              <a:t> </a:t>
            </a:r>
            <a:r>
              <a:rPr lang="ar-EG" dirty="0" err="1"/>
              <a:t>in</a:t>
            </a:r>
            <a:r>
              <a:rPr lang="ar-EG" dirty="0"/>
              <a:t> </a:t>
            </a:r>
            <a:r>
              <a:rPr lang="ar-EG" dirty="0" err="1"/>
              <a:t>emergency</a:t>
            </a:r>
            <a:r>
              <a:rPr lang="ar-EG" dirty="0"/>
              <a:t> </a:t>
            </a:r>
            <a:r>
              <a:rPr lang="ar-EG" dirty="0" err="1"/>
              <a:t>and</a:t>
            </a:r>
            <a:r>
              <a:rPr lang="ar-EG" dirty="0"/>
              <a:t> </a:t>
            </a:r>
            <a:r>
              <a:rPr lang="ar-EG" dirty="0" err="1"/>
              <a:t>medical</a:t>
            </a:r>
            <a:r>
              <a:rPr lang="ar-EG" dirty="0"/>
              <a:t> </a:t>
            </a:r>
            <a:r>
              <a:rPr lang="ar-EG" dirty="0" err="1"/>
              <a:t>care</a:t>
            </a:r>
            <a:r>
              <a:rPr lang="ar-EG" dirty="0"/>
              <a:t>, </a:t>
            </a:r>
            <a:r>
              <a:rPr lang="ar-EG" dirty="0" err="1"/>
              <a:t>allowing</a:t>
            </a:r>
            <a:r>
              <a:rPr lang="ar-EG" dirty="0"/>
              <a:t> </a:t>
            </a:r>
            <a:r>
              <a:rPr lang="ar-EG" dirty="0" err="1"/>
              <a:t>for</a:t>
            </a:r>
            <a:r>
              <a:rPr lang="ar-EG" dirty="0"/>
              <a:t> </a:t>
            </a:r>
            <a:r>
              <a:rPr lang="ar-EG" dirty="0" err="1"/>
              <a:t>the</a:t>
            </a:r>
            <a:r>
              <a:rPr lang="ar-EG" dirty="0"/>
              <a:t> </a:t>
            </a:r>
            <a:r>
              <a:rPr lang="ar-EG" dirty="0" err="1"/>
              <a:t>rapid</a:t>
            </a:r>
            <a:r>
              <a:rPr lang="ar-EG" dirty="0"/>
              <a:t> </a:t>
            </a:r>
            <a:r>
              <a:rPr lang="ar-EG" dirty="0" err="1"/>
              <a:t>administration</a:t>
            </a:r>
            <a:r>
              <a:rPr lang="ar-EG" dirty="0"/>
              <a:t> </a:t>
            </a:r>
            <a:r>
              <a:rPr lang="ar-EG" dirty="0" err="1"/>
              <a:t>of</a:t>
            </a:r>
            <a:r>
              <a:rPr lang="ar-EG" dirty="0"/>
              <a:t> </a:t>
            </a:r>
            <a:r>
              <a:rPr lang="ar-EG" dirty="0" err="1"/>
              <a:t>medications</a:t>
            </a:r>
            <a:r>
              <a:rPr lang="ar-EG" dirty="0"/>
              <a:t>, </a:t>
            </a:r>
            <a:r>
              <a:rPr lang="ar-EG" dirty="0" err="1"/>
              <a:t>fluids</a:t>
            </a:r>
            <a:r>
              <a:rPr lang="ar-EG" dirty="0"/>
              <a:t>, </a:t>
            </a:r>
            <a:r>
              <a:rPr lang="ar-EG" dirty="0" err="1"/>
              <a:t>or</a:t>
            </a:r>
            <a:r>
              <a:rPr lang="ar-EG" dirty="0"/>
              <a:t> </a:t>
            </a:r>
            <a:r>
              <a:rPr lang="ar-EG" dirty="0" err="1"/>
              <a:t>blood</a:t>
            </a:r>
            <a:r>
              <a:rPr lang="ar-EG" dirty="0"/>
              <a:t> </a:t>
            </a:r>
            <a:r>
              <a:rPr lang="ar-EG" dirty="0" err="1"/>
              <a:t>products</a:t>
            </a:r>
            <a:r>
              <a:rPr lang="ar-EG" dirty="0"/>
              <a:t> </a:t>
            </a:r>
            <a:r>
              <a:rPr lang="ar-EG" dirty="0" err="1"/>
              <a:t>directly</a:t>
            </a:r>
            <a:r>
              <a:rPr lang="ar-EG" dirty="0"/>
              <a:t> </a:t>
            </a:r>
            <a:r>
              <a:rPr lang="ar-EG" dirty="0" err="1"/>
              <a:t>into</a:t>
            </a:r>
            <a:r>
              <a:rPr lang="ar-EG" dirty="0"/>
              <a:t> </a:t>
            </a:r>
            <a:r>
              <a:rPr lang="ar-EG" dirty="0" err="1"/>
              <a:t>the</a:t>
            </a:r>
            <a:r>
              <a:rPr lang="ar-EG" dirty="0"/>
              <a:t> </a:t>
            </a:r>
            <a:r>
              <a:rPr lang="ar-EG" dirty="0" err="1"/>
              <a:t>bloodstream</a:t>
            </a:r>
            <a:r>
              <a:rPr lang="ar-EG" dirty="0"/>
              <a:t>. </a:t>
            </a:r>
            <a:r>
              <a:rPr lang="ar-EG" dirty="0" err="1"/>
              <a:t>Here’s</a:t>
            </a:r>
            <a:r>
              <a:rPr lang="ar-EG" dirty="0"/>
              <a:t> </a:t>
            </a:r>
            <a:r>
              <a:rPr lang="ar-EG" dirty="0" err="1"/>
              <a:t>an</a:t>
            </a:r>
            <a:r>
              <a:rPr lang="ar-EG" dirty="0"/>
              <a:t> </a:t>
            </a:r>
            <a:r>
              <a:rPr lang="ar-EG" dirty="0" err="1"/>
              <a:t>overview</a:t>
            </a:r>
            <a:r>
              <a:rPr lang="ar-EG" dirty="0"/>
              <a:t> </a:t>
            </a:r>
            <a:r>
              <a:rPr lang="ar-EG" dirty="0" err="1"/>
              <a:t>of</a:t>
            </a:r>
            <a:r>
              <a:rPr lang="ar-EG" dirty="0"/>
              <a:t> IV </a:t>
            </a:r>
            <a:r>
              <a:rPr lang="ar-EG" dirty="0" err="1"/>
              <a:t>access</a:t>
            </a:r>
            <a:r>
              <a:rPr lang="ar-EG" dirty="0"/>
              <a:t> </a:t>
            </a:r>
            <a:r>
              <a:rPr lang="ar-EG" dirty="0" err="1"/>
              <a:t>and</a:t>
            </a:r>
            <a:r>
              <a:rPr lang="ar-EG" dirty="0"/>
              <a:t> </a:t>
            </a:r>
            <a:r>
              <a:rPr lang="ar-EG" dirty="0" err="1"/>
              <a:t>its</a:t>
            </a:r>
            <a:r>
              <a:rPr lang="ar-EG" dirty="0"/>
              <a:t> </a:t>
            </a:r>
            <a:r>
              <a:rPr lang="ar-EG" dirty="0" err="1"/>
              <a:t>use</a:t>
            </a:r>
            <a:r>
              <a:rPr lang="ar-EG" dirty="0"/>
              <a:t>:</a:t>
            </a:r>
          </a:p>
          <a:p>
            <a:pPr marL="0" indent="0" algn="l" rtl="0">
              <a:buNone/>
            </a:pPr>
            <a:endParaRPr lang="ar-EG" dirty="0"/>
          </a:p>
          <a:p>
            <a:pPr algn="l" rtl="0"/>
            <a:endParaRPr lang="ar-EG" dirty="0"/>
          </a:p>
          <a:p>
            <a:pPr algn="l" rtl="0"/>
            <a:endParaRPr lang="ar-EG" dirty="0"/>
          </a:p>
        </p:txBody>
      </p:sp>
    </p:spTree>
    <p:extLst>
      <p:ext uri="{BB962C8B-B14F-4D97-AF65-F5344CB8AC3E}">
        <p14:creationId xmlns:p14="http://schemas.microsoft.com/office/powerpoint/2010/main" val="14173477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500763E9-0739-6707-5980-659D4893A758}"/>
              </a:ext>
            </a:extLst>
          </p:cNvPr>
          <p:cNvSpPr>
            <a:spLocks noGrp="1"/>
          </p:cNvSpPr>
          <p:nvPr>
            <p:ph type="title"/>
          </p:nvPr>
        </p:nvSpPr>
        <p:spPr>
          <a:xfrm>
            <a:off x="913775" y="618517"/>
            <a:ext cx="10364451" cy="1182851"/>
          </a:xfrm>
        </p:spPr>
        <p:txBody>
          <a:bodyPr/>
          <a:lstStyle/>
          <a:p>
            <a:r>
              <a:rPr lang="ar-EG" dirty="0" err="1"/>
              <a:t>Assessing</a:t>
            </a:r>
            <a:r>
              <a:rPr lang="ar-EG" dirty="0"/>
              <a:t> IV catheter </a:t>
            </a:r>
            <a:r>
              <a:rPr lang="ar-EG" dirty="0" err="1"/>
              <a:t>patency</a:t>
            </a:r>
            <a:endParaRPr lang="ar-EG" dirty="0"/>
          </a:p>
        </p:txBody>
      </p:sp>
      <p:sp>
        <p:nvSpPr>
          <p:cNvPr id="3" name="عنصر نائب للمحتوى 2">
            <a:extLst>
              <a:ext uri="{FF2B5EF4-FFF2-40B4-BE49-F238E27FC236}">
                <a16:creationId xmlns:a16="http://schemas.microsoft.com/office/drawing/2014/main" id="{FE98C22C-B610-5198-4BE8-FC3E5EAD7461}"/>
              </a:ext>
            </a:extLst>
          </p:cNvPr>
          <p:cNvSpPr>
            <a:spLocks noGrp="1"/>
          </p:cNvSpPr>
          <p:nvPr>
            <p:ph sz="quarter" idx="13"/>
          </p:nvPr>
        </p:nvSpPr>
        <p:spPr>
          <a:xfrm>
            <a:off x="913774" y="1719072"/>
            <a:ext cx="10363826" cy="4072127"/>
          </a:xfrm>
        </p:spPr>
        <p:txBody>
          <a:bodyPr>
            <a:normAutofit fontScale="85000" lnSpcReduction="20000"/>
          </a:bodyPr>
          <a:lstStyle/>
          <a:p>
            <a:pPr algn="l" rtl="0"/>
            <a:r>
              <a:rPr lang="ar-EG" dirty="0" err="1"/>
              <a:t>If</a:t>
            </a:r>
            <a:r>
              <a:rPr lang="ar-EG" dirty="0"/>
              <a:t> </a:t>
            </a:r>
            <a:r>
              <a:rPr lang="ar-EG" dirty="0" err="1"/>
              <a:t>the</a:t>
            </a:r>
            <a:r>
              <a:rPr lang="ar-EG" dirty="0"/>
              <a:t> IV catheter </a:t>
            </a:r>
            <a:r>
              <a:rPr lang="ar-EG" dirty="0" err="1"/>
              <a:t>doesn’t</a:t>
            </a:r>
            <a:r>
              <a:rPr lang="ar-EG" dirty="0"/>
              <a:t> </a:t>
            </a:r>
            <a:r>
              <a:rPr lang="ar-EG" dirty="0" err="1"/>
              <a:t>contain</a:t>
            </a:r>
            <a:r>
              <a:rPr lang="ar-EG" dirty="0"/>
              <a:t> </a:t>
            </a:r>
            <a:r>
              <a:rPr lang="ar-EG" dirty="0" err="1"/>
              <a:t>permanently</a:t>
            </a:r>
            <a:r>
              <a:rPr lang="ar-EG" dirty="0"/>
              <a:t> </a:t>
            </a:r>
            <a:r>
              <a:rPr lang="ar-EG" dirty="0" err="1"/>
              <a:t>attached</a:t>
            </a:r>
            <a:r>
              <a:rPr lang="ar-EG" dirty="0"/>
              <a:t> </a:t>
            </a:r>
            <a:r>
              <a:rPr lang="ar-EG" dirty="0" err="1"/>
              <a:t>extension</a:t>
            </a:r>
            <a:r>
              <a:rPr lang="ar-EG" dirty="0"/>
              <a:t> </a:t>
            </a:r>
            <a:r>
              <a:rPr lang="ar-EG" dirty="0" err="1"/>
              <a:t>set</a:t>
            </a:r>
            <a:r>
              <a:rPr lang="ar-EG" dirty="0"/>
              <a:t> </a:t>
            </a:r>
            <a:r>
              <a:rPr lang="ar-EG" dirty="0" err="1"/>
              <a:t>tubing</a:t>
            </a:r>
            <a:r>
              <a:rPr lang="ar-EG" dirty="0"/>
              <a:t> </a:t>
            </a:r>
            <a:r>
              <a:rPr lang="ar-EG" dirty="0" err="1"/>
              <a:t>and</a:t>
            </a:r>
            <a:r>
              <a:rPr lang="ar-EG" dirty="0"/>
              <a:t> </a:t>
            </a:r>
            <a:r>
              <a:rPr lang="ar-EG" dirty="0" err="1"/>
              <a:t>you</a:t>
            </a:r>
            <a:r>
              <a:rPr lang="ar-EG" dirty="0"/>
              <a:t> </a:t>
            </a:r>
            <a:r>
              <a:rPr lang="ar-EG" dirty="0" err="1"/>
              <a:t>need</a:t>
            </a:r>
            <a:r>
              <a:rPr lang="ar-EG" dirty="0"/>
              <a:t> </a:t>
            </a:r>
            <a:r>
              <a:rPr lang="ar-EG" dirty="0" err="1"/>
              <a:t>to</a:t>
            </a:r>
            <a:r>
              <a:rPr lang="ar-EG" dirty="0"/>
              <a:t> </a:t>
            </a:r>
            <a:r>
              <a:rPr lang="ar-EG" dirty="0" err="1"/>
              <a:t>attach</a:t>
            </a:r>
            <a:r>
              <a:rPr lang="ar-EG" dirty="0"/>
              <a:t> </a:t>
            </a:r>
            <a:r>
              <a:rPr lang="ar-EG" dirty="0" err="1"/>
              <a:t>tubing</a:t>
            </a:r>
            <a:r>
              <a:rPr lang="ar-EG" dirty="0"/>
              <a:t>, </a:t>
            </a:r>
            <a:r>
              <a:rPr lang="ar-EG" dirty="0" err="1"/>
              <a:t>compress</a:t>
            </a:r>
            <a:r>
              <a:rPr lang="ar-EG" dirty="0"/>
              <a:t> </a:t>
            </a:r>
            <a:r>
              <a:rPr lang="ar-EG" dirty="0" err="1"/>
              <a:t>the</a:t>
            </a:r>
            <a:r>
              <a:rPr lang="ar-EG" dirty="0"/>
              <a:t> </a:t>
            </a:r>
            <a:r>
              <a:rPr lang="ar-EG" dirty="0" err="1"/>
              <a:t>patient’s</a:t>
            </a:r>
            <a:r>
              <a:rPr lang="ar-EG" dirty="0"/>
              <a:t> </a:t>
            </a:r>
            <a:r>
              <a:rPr lang="ar-EG" dirty="0" err="1"/>
              <a:t>skin</a:t>
            </a:r>
            <a:r>
              <a:rPr lang="ar-EG" dirty="0"/>
              <a:t> </a:t>
            </a:r>
            <a:r>
              <a:rPr lang="ar-EG" dirty="0" err="1"/>
              <a:t>well</a:t>
            </a:r>
            <a:r>
              <a:rPr lang="ar-EG" dirty="0"/>
              <a:t> </a:t>
            </a:r>
            <a:r>
              <a:rPr lang="ar-EG" dirty="0" err="1"/>
              <a:t>above</a:t>
            </a:r>
            <a:r>
              <a:rPr lang="ar-EG" dirty="0"/>
              <a:t> </a:t>
            </a:r>
            <a:r>
              <a:rPr lang="ar-EG" dirty="0" err="1"/>
              <a:t>the</a:t>
            </a:r>
            <a:r>
              <a:rPr lang="ar-EG" dirty="0"/>
              <a:t> catheter </a:t>
            </a:r>
            <a:r>
              <a:rPr lang="ar-EG" dirty="0" err="1"/>
              <a:t>tip</a:t>
            </a:r>
            <a:r>
              <a:rPr lang="ar-EG" dirty="0"/>
              <a:t> </a:t>
            </a:r>
            <a:r>
              <a:rPr lang="ar-EG" dirty="0" err="1"/>
              <a:t>to</a:t>
            </a:r>
            <a:r>
              <a:rPr lang="ar-EG" dirty="0"/>
              <a:t> </a:t>
            </a:r>
            <a:r>
              <a:rPr lang="ar-EG" dirty="0" err="1"/>
              <a:t>stop</a:t>
            </a:r>
            <a:r>
              <a:rPr lang="ar-EG" dirty="0"/>
              <a:t> </a:t>
            </a:r>
            <a:r>
              <a:rPr lang="ar-EG" dirty="0" err="1"/>
              <a:t>blood</a:t>
            </a:r>
            <a:r>
              <a:rPr lang="ar-EG" dirty="0"/>
              <a:t> </a:t>
            </a:r>
            <a:r>
              <a:rPr lang="ar-EG" dirty="0" err="1"/>
              <a:t>flow</a:t>
            </a:r>
            <a:r>
              <a:rPr lang="ar-EG" dirty="0"/>
              <a:t>. </a:t>
            </a:r>
            <a:r>
              <a:rPr lang="ar-EG" dirty="0" err="1"/>
              <a:t>Then</a:t>
            </a:r>
            <a:r>
              <a:rPr lang="ar-EG" dirty="0"/>
              <a:t>, </a:t>
            </a:r>
            <a:r>
              <a:rPr lang="ar-EG" dirty="0" err="1"/>
              <a:t>attach</a:t>
            </a:r>
            <a:r>
              <a:rPr lang="ar-EG" dirty="0"/>
              <a:t> </a:t>
            </a:r>
            <a:r>
              <a:rPr lang="ar-EG" dirty="0" err="1"/>
              <a:t>the</a:t>
            </a:r>
            <a:r>
              <a:rPr lang="ar-EG" dirty="0"/>
              <a:t> </a:t>
            </a:r>
            <a:r>
              <a:rPr lang="ar-EG" dirty="0" err="1"/>
              <a:t>primed</a:t>
            </a:r>
            <a:r>
              <a:rPr lang="ar-EG" dirty="0"/>
              <a:t> </a:t>
            </a:r>
            <a:r>
              <a:rPr lang="ar-EG" dirty="0" err="1"/>
              <a:t>extension</a:t>
            </a:r>
            <a:r>
              <a:rPr lang="ar-EG" dirty="0"/>
              <a:t> </a:t>
            </a:r>
            <a:r>
              <a:rPr lang="ar-EG" dirty="0" err="1"/>
              <a:t>set</a:t>
            </a:r>
            <a:r>
              <a:rPr lang="ar-EG" dirty="0"/>
              <a:t> </a:t>
            </a:r>
            <a:r>
              <a:rPr lang="ar-EG" dirty="0" err="1"/>
              <a:t>to</a:t>
            </a:r>
            <a:r>
              <a:rPr lang="ar-EG" dirty="0"/>
              <a:t> </a:t>
            </a:r>
            <a:r>
              <a:rPr lang="ar-EG" dirty="0" err="1"/>
              <a:t>the</a:t>
            </a:r>
            <a:r>
              <a:rPr lang="ar-EG" dirty="0"/>
              <a:t> IV catheter </a:t>
            </a:r>
            <a:r>
              <a:rPr lang="ar-EG" dirty="0" err="1"/>
              <a:t>hub</a:t>
            </a:r>
            <a:r>
              <a:rPr lang="ar-EG" dirty="0"/>
              <a:t> </a:t>
            </a:r>
            <a:r>
              <a:rPr lang="ar-EG" dirty="0" err="1"/>
              <a:t>and</a:t>
            </a:r>
            <a:r>
              <a:rPr lang="ar-EG" dirty="0"/>
              <a:t> </a:t>
            </a:r>
            <a:r>
              <a:rPr lang="ar-EG" dirty="0" err="1"/>
              <a:t>tighten</a:t>
            </a:r>
            <a:r>
              <a:rPr lang="ar-EG" dirty="0"/>
              <a:t> </a:t>
            </a:r>
            <a:r>
              <a:rPr lang="ar-EG" dirty="0" err="1"/>
              <a:t>the</a:t>
            </a:r>
            <a:r>
              <a:rPr lang="ar-EG" dirty="0"/>
              <a:t> </a:t>
            </a:r>
            <a:r>
              <a:rPr lang="ar-EG" dirty="0" err="1"/>
              <a:t>luer</a:t>
            </a:r>
            <a:r>
              <a:rPr lang="ar-EG" dirty="0"/>
              <a:t> </a:t>
            </a:r>
            <a:r>
              <a:rPr lang="ar-EG" dirty="0" err="1"/>
              <a:t>lock</a:t>
            </a:r>
            <a:r>
              <a:rPr lang="ar-EG" dirty="0"/>
              <a:t>, </a:t>
            </a:r>
            <a:r>
              <a:rPr lang="ar-EG" dirty="0" err="1"/>
              <a:t>making</a:t>
            </a:r>
            <a:r>
              <a:rPr lang="ar-EG" dirty="0"/>
              <a:t> </a:t>
            </a:r>
            <a:r>
              <a:rPr lang="ar-EG" dirty="0" err="1"/>
              <a:t>sure</a:t>
            </a:r>
            <a:r>
              <a:rPr lang="ar-EG" dirty="0"/>
              <a:t> </a:t>
            </a:r>
            <a:r>
              <a:rPr lang="ar-EG" dirty="0" err="1"/>
              <a:t>the</a:t>
            </a:r>
            <a:r>
              <a:rPr lang="ar-EG" dirty="0"/>
              <a:t> </a:t>
            </a:r>
            <a:r>
              <a:rPr lang="ar-EG" dirty="0" err="1"/>
              <a:t>luer</a:t>
            </a:r>
            <a:r>
              <a:rPr lang="ar-EG" dirty="0"/>
              <a:t> </a:t>
            </a:r>
            <a:r>
              <a:rPr lang="ar-EG" dirty="0" err="1"/>
              <a:t>lock</a:t>
            </a:r>
            <a:r>
              <a:rPr lang="ar-EG" dirty="0"/>
              <a:t> </a:t>
            </a:r>
            <a:r>
              <a:rPr lang="ar-EG" dirty="0" err="1"/>
              <a:t>doesn’t</a:t>
            </a:r>
            <a:r>
              <a:rPr lang="ar-EG" dirty="0"/>
              <a:t> </a:t>
            </a:r>
            <a:r>
              <a:rPr lang="ar-EG" dirty="0" err="1"/>
              <a:t>come</a:t>
            </a:r>
            <a:r>
              <a:rPr lang="ar-EG" dirty="0"/>
              <a:t> </a:t>
            </a:r>
            <a:r>
              <a:rPr lang="ar-EG" dirty="0" err="1"/>
              <a:t>into</a:t>
            </a:r>
            <a:r>
              <a:rPr lang="ar-EG" dirty="0"/>
              <a:t> </a:t>
            </a:r>
            <a:r>
              <a:rPr lang="ar-EG" dirty="0" err="1"/>
              <a:t>contact</a:t>
            </a:r>
            <a:r>
              <a:rPr lang="ar-EG" dirty="0"/>
              <a:t> </a:t>
            </a:r>
            <a:r>
              <a:rPr lang="ar-EG" dirty="0" err="1"/>
              <a:t>with</a:t>
            </a:r>
            <a:r>
              <a:rPr lang="ar-EG" dirty="0"/>
              <a:t> </a:t>
            </a:r>
            <a:r>
              <a:rPr lang="ar-EG" dirty="0" err="1"/>
              <a:t>the</a:t>
            </a:r>
            <a:r>
              <a:rPr lang="ar-EG" dirty="0"/>
              <a:t> </a:t>
            </a:r>
            <a:r>
              <a:rPr lang="ar-EG" dirty="0" err="1"/>
              <a:t>patient’s</a:t>
            </a:r>
            <a:r>
              <a:rPr lang="ar-EG" dirty="0"/>
              <a:t> </a:t>
            </a:r>
            <a:r>
              <a:rPr lang="ar-EG" dirty="0" err="1"/>
              <a:t>skin</a:t>
            </a:r>
            <a:r>
              <a:rPr lang="ar-EG" dirty="0"/>
              <a:t>.
</a:t>
            </a:r>
            <a:r>
              <a:rPr lang="ar-EG" dirty="0" err="1"/>
              <a:t>Perform</a:t>
            </a:r>
            <a:r>
              <a:rPr lang="ar-EG" dirty="0"/>
              <a:t> a </a:t>
            </a:r>
            <a:r>
              <a:rPr lang="ar-EG" dirty="0" err="1"/>
              <a:t>vigorous</a:t>
            </a:r>
            <a:r>
              <a:rPr lang="ar-EG" dirty="0"/>
              <a:t> </a:t>
            </a:r>
            <a:r>
              <a:rPr lang="ar-EG" dirty="0" err="1"/>
              <a:t>mechanical</a:t>
            </a:r>
            <a:r>
              <a:rPr lang="ar-EG" dirty="0"/>
              <a:t> </a:t>
            </a:r>
            <a:r>
              <a:rPr lang="ar-EG" dirty="0" err="1"/>
              <a:t>scrub</a:t>
            </a:r>
            <a:r>
              <a:rPr lang="ar-EG" dirty="0"/>
              <a:t> </a:t>
            </a:r>
            <a:r>
              <a:rPr lang="ar-EG" dirty="0" err="1"/>
              <a:t>of</a:t>
            </a:r>
            <a:r>
              <a:rPr lang="ar-EG" dirty="0"/>
              <a:t> </a:t>
            </a:r>
            <a:r>
              <a:rPr lang="ar-EG" dirty="0" err="1"/>
              <a:t>the</a:t>
            </a:r>
            <a:r>
              <a:rPr lang="ar-EG" dirty="0"/>
              <a:t> </a:t>
            </a:r>
            <a:r>
              <a:rPr lang="ar-EG" dirty="0" err="1"/>
              <a:t>extension</a:t>
            </a:r>
            <a:r>
              <a:rPr lang="ar-EG" dirty="0"/>
              <a:t> </a:t>
            </a:r>
            <a:r>
              <a:rPr lang="ar-EG" dirty="0" err="1"/>
              <a:t>set</a:t>
            </a:r>
            <a:r>
              <a:rPr lang="ar-EG" dirty="0"/>
              <a:t> </a:t>
            </a:r>
            <a:r>
              <a:rPr lang="ar-EG" dirty="0" err="1"/>
              <a:t>tubing</a:t>
            </a:r>
            <a:r>
              <a:rPr lang="ar-EG" dirty="0"/>
              <a:t> </a:t>
            </a:r>
            <a:r>
              <a:rPr lang="ar-EG" dirty="0" err="1"/>
              <a:t>hub</a:t>
            </a:r>
            <a:r>
              <a:rPr lang="ar-EG" dirty="0"/>
              <a:t> </a:t>
            </a:r>
            <a:r>
              <a:rPr lang="ar-EG" dirty="0" err="1"/>
              <a:t>for</a:t>
            </a:r>
            <a:r>
              <a:rPr lang="ar-EG" dirty="0"/>
              <a:t> </a:t>
            </a:r>
            <a:r>
              <a:rPr lang="ar-EG" dirty="0" err="1"/>
              <a:t>at</a:t>
            </a:r>
            <a:r>
              <a:rPr lang="ar-EG" dirty="0"/>
              <a:t> </a:t>
            </a:r>
            <a:r>
              <a:rPr lang="ar-EG" dirty="0" err="1"/>
              <a:t>least</a:t>
            </a:r>
            <a:r>
              <a:rPr lang="ar-EG" dirty="0"/>
              <a:t> 5 </a:t>
            </a:r>
            <a:r>
              <a:rPr lang="ar-EG" dirty="0" err="1"/>
              <a:t>seconds</a:t>
            </a:r>
            <a:r>
              <a:rPr lang="ar-EG" dirty="0"/>
              <a:t> </a:t>
            </a:r>
            <a:r>
              <a:rPr lang="ar-EG" dirty="0" err="1"/>
              <a:t>using</a:t>
            </a:r>
            <a:r>
              <a:rPr lang="ar-EG" dirty="0"/>
              <a:t> </a:t>
            </a:r>
            <a:r>
              <a:rPr lang="ar-EG" dirty="0" err="1"/>
              <a:t>an</a:t>
            </a:r>
            <a:r>
              <a:rPr lang="ar-EG" dirty="0"/>
              <a:t> </a:t>
            </a:r>
            <a:r>
              <a:rPr lang="ar-EG" dirty="0" err="1"/>
              <a:t>antiseptic</a:t>
            </a:r>
            <a:r>
              <a:rPr lang="ar-EG" dirty="0"/>
              <a:t> </a:t>
            </a:r>
            <a:r>
              <a:rPr lang="ar-EG" dirty="0" err="1"/>
              <a:t>pad</a:t>
            </a:r>
            <a:r>
              <a:rPr lang="ar-EG" dirty="0"/>
              <a:t>. </a:t>
            </a:r>
            <a:r>
              <a:rPr lang="ar-EG" dirty="0" err="1"/>
              <a:t>Allow</a:t>
            </a:r>
            <a:r>
              <a:rPr lang="ar-EG" dirty="0"/>
              <a:t> </a:t>
            </a:r>
            <a:r>
              <a:rPr lang="ar-EG" dirty="0" err="1"/>
              <a:t>It</a:t>
            </a:r>
            <a:r>
              <a:rPr lang="ar-EG" dirty="0"/>
              <a:t> </a:t>
            </a:r>
            <a:r>
              <a:rPr lang="ar-EG" dirty="0" err="1"/>
              <a:t>to</a:t>
            </a:r>
            <a:r>
              <a:rPr lang="ar-EG" dirty="0"/>
              <a:t> </a:t>
            </a:r>
            <a:r>
              <a:rPr lang="ar-EG" dirty="0" err="1"/>
              <a:t>dry</a:t>
            </a:r>
            <a:r>
              <a:rPr lang="ar-EG" dirty="0"/>
              <a:t> </a:t>
            </a:r>
            <a:r>
              <a:rPr lang="ar-EG" dirty="0" err="1"/>
              <a:t>completely</a:t>
            </a:r>
            <a:r>
              <a:rPr lang="ar-EG" dirty="0"/>
              <a:t>
</a:t>
            </a:r>
            <a:r>
              <a:rPr lang="ar-EG" dirty="0" err="1"/>
              <a:t>While</a:t>
            </a:r>
            <a:r>
              <a:rPr lang="ar-EG" dirty="0"/>
              <a:t> </a:t>
            </a:r>
            <a:r>
              <a:rPr lang="ar-EG" dirty="0" err="1"/>
              <a:t>maintaining</a:t>
            </a:r>
            <a:r>
              <a:rPr lang="ar-EG" dirty="0"/>
              <a:t> </a:t>
            </a:r>
            <a:r>
              <a:rPr lang="ar-EG" dirty="0" err="1"/>
              <a:t>sterility</a:t>
            </a:r>
            <a:r>
              <a:rPr lang="ar-EG" dirty="0"/>
              <a:t> </a:t>
            </a:r>
            <a:r>
              <a:rPr lang="ar-EG" dirty="0" err="1"/>
              <a:t>of</a:t>
            </a:r>
            <a:r>
              <a:rPr lang="ar-EG" dirty="0"/>
              <a:t> </a:t>
            </a:r>
            <a:r>
              <a:rPr lang="ar-EG" dirty="0" err="1"/>
              <a:t>the</a:t>
            </a:r>
            <a:r>
              <a:rPr lang="ar-EG" dirty="0"/>
              <a:t> </a:t>
            </a:r>
            <a:r>
              <a:rPr lang="ar-EG" dirty="0" err="1"/>
              <a:t>syringe</a:t>
            </a:r>
            <a:r>
              <a:rPr lang="ar-EG" dirty="0"/>
              <a:t> </a:t>
            </a:r>
            <a:r>
              <a:rPr lang="ar-EG" dirty="0" err="1"/>
              <a:t>tip</a:t>
            </a:r>
            <a:r>
              <a:rPr lang="ar-EG" dirty="0"/>
              <a:t>, </a:t>
            </a:r>
            <a:r>
              <a:rPr lang="ar-EG" dirty="0" err="1"/>
              <a:t>attach</a:t>
            </a:r>
            <a:r>
              <a:rPr lang="ar-EG" dirty="0"/>
              <a:t> a </a:t>
            </a:r>
            <a:r>
              <a:rPr lang="ar-EG" dirty="0" err="1"/>
              <a:t>prefilled</a:t>
            </a:r>
            <a:r>
              <a:rPr lang="ar-EG" dirty="0"/>
              <a:t> </a:t>
            </a:r>
            <a:r>
              <a:rPr lang="ar-EG" dirty="0" err="1"/>
              <a:t>syringe</a:t>
            </a:r>
            <a:r>
              <a:rPr lang="ar-EG" dirty="0"/>
              <a:t> </a:t>
            </a:r>
            <a:r>
              <a:rPr lang="ar-EG" dirty="0" err="1"/>
              <a:t>containing</a:t>
            </a:r>
            <a:r>
              <a:rPr lang="ar-EG" dirty="0"/>
              <a:t> </a:t>
            </a:r>
            <a:r>
              <a:rPr lang="ar-EG" dirty="0" err="1"/>
              <a:t>preservative-free</a:t>
            </a:r>
            <a:r>
              <a:rPr lang="ar-EG" dirty="0"/>
              <a:t> </a:t>
            </a:r>
            <a:r>
              <a:rPr lang="ar-EG" dirty="0" err="1"/>
              <a:t>normal</a:t>
            </a:r>
            <a:r>
              <a:rPr lang="ar-EG" dirty="0"/>
              <a:t> </a:t>
            </a:r>
            <a:r>
              <a:rPr lang="ar-EG" dirty="0" err="1"/>
              <a:t>saline</a:t>
            </a:r>
            <a:r>
              <a:rPr lang="ar-EG" dirty="0"/>
              <a:t> </a:t>
            </a:r>
            <a:r>
              <a:rPr lang="ar-EG" dirty="0" err="1"/>
              <a:t>solution</a:t>
            </a:r>
            <a:r>
              <a:rPr lang="ar-EG" dirty="0"/>
              <a:t> </a:t>
            </a:r>
            <a:r>
              <a:rPr lang="ar-EG" dirty="0" err="1"/>
              <a:t>to</a:t>
            </a:r>
            <a:r>
              <a:rPr lang="ar-EG" dirty="0"/>
              <a:t> </a:t>
            </a:r>
            <a:r>
              <a:rPr lang="ar-EG" dirty="0" err="1"/>
              <a:t>the</a:t>
            </a:r>
            <a:r>
              <a:rPr lang="ar-EG" dirty="0"/>
              <a:t> </a:t>
            </a:r>
            <a:r>
              <a:rPr lang="ar-EG" dirty="0" err="1"/>
              <a:t>extension</a:t>
            </a:r>
            <a:r>
              <a:rPr lang="ar-EG" dirty="0"/>
              <a:t> </a:t>
            </a:r>
            <a:r>
              <a:rPr lang="ar-EG" dirty="0" err="1"/>
              <a:t>set</a:t>
            </a:r>
            <a:r>
              <a:rPr lang="ar-EG" dirty="0"/>
              <a:t> </a:t>
            </a:r>
            <a:r>
              <a:rPr lang="ar-EG" dirty="0" err="1"/>
              <a:t>hub</a:t>
            </a:r>
            <a:r>
              <a:rPr lang="ar-EG" dirty="0"/>
              <a:t>. </a:t>
            </a:r>
            <a:r>
              <a:rPr lang="ar-EG" dirty="0" err="1"/>
              <a:t>Aspirate</a:t>
            </a:r>
            <a:r>
              <a:rPr lang="ar-EG" dirty="0"/>
              <a:t> </a:t>
            </a:r>
            <a:r>
              <a:rPr lang="ar-EG" dirty="0" err="1"/>
              <a:t>slowly</a:t>
            </a:r>
            <a:r>
              <a:rPr lang="ar-EG" dirty="0"/>
              <a:t> </a:t>
            </a:r>
            <a:r>
              <a:rPr lang="ar-EG" dirty="0" err="1"/>
              <a:t>assess</a:t>
            </a:r>
            <a:r>
              <a:rPr lang="ar-EG" dirty="0"/>
              <a:t> </a:t>
            </a:r>
            <a:r>
              <a:rPr lang="ar-EG" dirty="0" err="1"/>
              <a:t>for</a:t>
            </a:r>
            <a:r>
              <a:rPr lang="ar-EG" dirty="0"/>
              <a:t> a </a:t>
            </a:r>
            <a:r>
              <a:rPr lang="ar-EG" dirty="0" err="1"/>
              <a:t>blood</a:t>
            </a:r>
            <a:r>
              <a:rPr lang="ar-EG" dirty="0"/>
              <a:t> </a:t>
            </a:r>
            <a:r>
              <a:rPr lang="ar-EG" dirty="0" err="1"/>
              <a:t>return</a:t>
            </a:r>
            <a:r>
              <a:rPr lang="ar-EG" dirty="0"/>
              <a:t> </a:t>
            </a:r>
            <a:r>
              <a:rPr lang="ar-EG" dirty="0" err="1"/>
              <a:t>that</a:t>
            </a:r>
            <a:r>
              <a:rPr lang="ar-EG" dirty="0"/>
              <a:t> </a:t>
            </a:r>
            <a:r>
              <a:rPr lang="ar-EG" dirty="0" err="1"/>
              <a:t>is</a:t>
            </a:r>
            <a:r>
              <a:rPr lang="ar-EG" dirty="0"/>
              <a:t> </a:t>
            </a:r>
            <a:r>
              <a:rPr lang="ar-EG" dirty="0" err="1"/>
              <a:t>the</a:t>
            </a:r>
            <a:r>
              <a:rPr lang="ar-EG" dirty="0"/>
              <a:t> </a:t>
            </a:r>
            <a:r>
              <a:rPr lang="ar-EG" dirty="0" err="1"/>
              <a:t>color</a:t>
            </a:r>
            <a:r>
              <a:rPr lang="ar-EG" dirty="0"/>
              <a:t> </a:t>
            </a:r>
            <a:r>
              <a:rPr lang="ar-EG" dirty="0" err="1"/>
              <a:t>and</a:t>
            </a:r>
            <a:r>
              <a:rPr lang="ar-EG" dirty="0"/>
              <a:t> </a:t>
            </a:r>
            <a:r>
              <a:rPr lang="ar-EG" dirty="0" err="1"/>
              <a:t>consistency</a:t>
            </a:r>
            <a:r>
              <a:rPr lang="ar-EG" dirty="0"/>
              <a:t> </a:t>
            </a:r>
            <a:r>
              <a:rPr lang="ar-EG" dirty="0" err="1"/>
              <a:t>of</a:t>
            </a:r>
            <a:r>
              <a:rPr lang="ar-EG" dirty="0"/>
              <a:t> </a:t>
            </a:r>
            <a:r>
              <a:rPr lang="ar-EG" dirty="0" err="1"/>
              <a:t>whole</a:t>
            </a:r>
            <a:r>
              <a:rPr lang="ar-EG" dirty="0"/>
              <a:t> </a:t>
            </a:r>
            <a:r>
              <a:rPr lang="ar-EG" dirty="0" err="1"/>
              <a:t>blood</a:t>
            </a:r>
            <a:r>
              <a:rPr lang="ar-EG" dirty="0"/>
              <a:t>. </a:t>
            </a:r>
            <a:r>
              <a:rPr lang="ar-EG" dirty="0" err="1"/>
              <a:t>If</a:t>
            </a:r>
            <a:r>
              <a:rPr lang="ar-EG" dirty="0"/>
              <a:t> </a:t>
            </a:r>
            <a:r>
              <a:rPr lang="ar-EG" dirty="0" err="1"/>
              <a:t>you</a:t>
            </a:r>
            <a:r>
              <a:rPr lang="ar-EG" dirty="0"/>
              <a:t> </a:t>
            </a:r>
            <a:r>
              <a:rPr lang="ar-EG" dirty="0" err="1"/>
              <a:t>don’t</a:t>
            </a:r>
            <a:r>
              <a:rPr lang="ar-EG" dirty="0"/>
              <a:t> </a:t>
            </a:r>
            <a:r>
              <a:rPr lang="ar-EG" dirty="0" err="1"/>
              <a:t>obtain</a:t>
            </a:r>
            <a:r>
              <a:rPr lang="ar-EG" dirty="0"/>
              <a:t> a </a:t>
            </a:r>
            <a:r>
              <a:rPr lang="ar-EG" dirty="0" err="1"/>
              <a:t>blood</a:t>
            </a:r>
            <a:r>
              <a:rPr lang="ar-EG" dirty="0"/>
              <a:t> </a:t>
            </a:r>
            <a:r>
              <a:rPr lang="ar-EG" dirty="0" err="1"/>
              <a:t>return</a:t>
            </a:r>
            <a:r>
              <a:rPr lang="ar-EG" dirty="0"/>
              <a:t>, </a:t>
            </a:r>
            <a:r>
              <a:rPr lang="ar-EG" dirty="0" err="1"/>
              <a:t>take</a:t>
            </a:r>
            <a:r>
              <a:rPr lang="ar-EG" dirty="0"/>
              <a:t> </a:t>
            </a:r>
            <a:r>
              <a:rPr lang="ar-EG" dirty="0" err="1"/>
              <a:t>steps</a:t>
            </a:r>
            <a:r>
              <a:rPr lang="ar-EG" dirty="0"/>
              <a:t> </a:t>
            </a:r>
            <a:r>
              <a:rPr lang="ar-EG" dirty="0" err="1"/>
              <a:t>to</a:t>
            </a:r>
            <a:r>
              <a:rPr lang="ar-EG" dirty="0"/>
              <a:t> </a:t>
            </a:r>
            <a:r>
              <a:rPr lang="ar-EG" dirty="0" err="1"/>
              <a:t>locate</a:t>
            </a:r>
            <a:r>
              <a:rPr lang="ar-EG" dirty="0"/>
              <a:t> </a:t>
            </a:r>
            <a:r>
              <a:rPr lang="ar-EG" dirty="0" err="1"/>
              <a:t>an</a:t>
            </a:r>
            <a:r>
              <a:rPr lang="ar-EG" dirty="0"/>
              <a:t> </a:t>
            </a:r>
            <a:r>
              <a:rPr lang="ar-EG" dirty="0" err="1"/>
              <a:t>external</a:t>
            </a:r>
            <a:r>
              <a:rPr lang="ar-EG" dirty="0"/>
              <a:t> </a:t>
            </a:r>
            <a:r>
              <a:rPr lang="ar-EG" dirty="0" err="1"/>
              <a:t>cause</a:t>
            </a:r>
            <a:r>
              <a:rPr lang="ar-EG" dirty="0"/>
              <a:t> </a:t>
            </a:r>
            <a:r>
              <a:rPr lang="ar-EG" dirty="0" err="1"/>
              <a:t>of</a:t>
            </a:r>
            <a:r>
              <a:rPr lang="ar-EG" dirty="0"/>
              <a:t> </a:t>
            </a:r>
            <a:r>
              <a:rPr lang="ar-EG" dirty="0" err="1"/>
              <a:t>obstruction</a:t>
            </a:r>
            <a:r>
              <a:rPr lang="ar-EG" dirty="0"/>
              <a:t>.
</a:t>
            </a:r>
            <a:r>
              <a:rPr lang="ar-EG" dirty="0" err="1"/>
              <a:t>If</a:t>
            </a:r>
            <a:r>
              <a:rPr lang="ar-EG" dirty="0"/>
              <a:t> </a:t>
            </a:r>
            <a:r>
              <a:rPr lang="ar-EG" dirty="0" err="1"/>
              <a:t>you</a:t>
            </a:r>
            <a:r>
              <a:rPr lang="ar-EG" dirty="0"/>
              <a:t> </a:t>
            </a:r>
            <a:r>
              <a:rPr lang="ar-EG" dirty="0" err="1"/>
              <a:t>obtain</a:t>
            </a:r>
            <a:r>
              <a:rPr lang="ar-EG" dirty="0"/>
              <a:t> a </a:t>
            </a:r>
            <a:r>
              <a:rPr lang="ar-EG" dirty="0" err="1"/>
              <a:t>blood</a:t>
            </a:r>
            <a:r>
              <a:rPr lang="ar-EG" dirty="0"/>
              <a:t> </a:t>
            </a:r>
            <a:r>
              <a:rPr lang="ar-EG" dirty="0" err="1"/>
              <a:t>return</a:t>
            </a:r>
            <a:r>
              <a:rPr lang="ar-EG" dirty="0"/>
              <a:t>, </a:t>
            </a:r>
            <a:r>
              <a:rPr lang="ar-EG" dirty="0" err="1"/>
              <a:t>Inject</a:t>
            </a:r>
            <a:r>
              <a:rPr lang="ar-EG" dirty="0"/>
              <a:t> </a:t>
            </a:r>
            <a:r>
              <a:rPr lang="ar-EG" dirty="0" err="1"/>
              <a:t>preservative-free</a:t>
            </a:r>
            <a:r>
              <a:rPr lang="ar-EG" dirty="0"/>
              <a:t> </a:t>
            </a:r>
            <a:r>
              <a:rPr lang="ar-EG" dirty="0" err="1"/>
              <a:t>normal</a:t>
            </a:r>
            <a:r>
              <a:rPr lang="ar-EG" dirty="0"/>
              <a:t> </a:t>
            </a:r>
            <a:r>
              <a:rPr lang="ar-EG" dirty="0" err="1"/>
              <a:t>saline</a:t>
            </a:r>
            <a:r>
              <a:rPr lang="ar-EG" dirty="0"/>
              <a:t> </a:t>
            </a:r>
            <a:r>
              <a:rPr lang="ar-EG" dirty="0" err="1"/>
              <a:t>solution</a:t>
            </a:r>
            <a:r>
              <a:rPr lang="ar-EG" dirty="0"/>
              <a:t> </a:t>
            </a:r>
            <a:r>
              <a:rPr lang="ar-EG" dirty="0" err="1"/>
              <a:t>slowly</a:t>
            </a:r>
            <a:r>
              <a:rPr lang="ar-EG" dirty="0"/>
              <a:t> </a:t>
            </a:r>
            <a:r>
              <a:rPr lang="ar-EG" dirty="0" err="1"/>
              <a:t>into</a:t>
            </a:r>
            <a:r>
              <a:rPr lang="ar-EG" dirty="0"/>
              <a:t> </a:t>
            </a:r>
            <a:r>
              <a:rPr lang="ar-EG" dirty="0" err="1"/>
              <a:t>the</a:t>
            </a:r>
            <a:r>
              <a:rPr lang="ar-EG" dirty="0"/>
              <a:t> catheter. </a:t>
            </a:r>
            <a:r>
              <a:rPr lang="ar-EG" dirty="0" err="1"/>
              <a:t>Use</a:t>
            </a:r>
            <a:r>
              <a:rPr lang="ar-EG" dirty="0"/>
              <a:t> a </a:t>
            </a:r>
            <a:r>
              <a:rPr lang="ar-EG" dirty="0" err="1"/>
              <a:t>minImum</a:t>
            </a:r>
            <a:r>
              <a:rPr lang="ar-EG" dirty="0"/>
              <a:t> </a:t>
            </a:r>
            <a:r>
              <a:rPr lang="ar-EG" dirty="0" err="1"/>
              <a:t>volume</a:t>
            </a:r>
            <a:r>
              <a:rPr lang="ar-EG" dirty="0"/>
              <a:t> </a:t>
            </a:r>
            <a:r>
              <a:rPr lang="ar-EG" dirty="0" err="1"/>
              <a:t>of</a:t>
            </a:r>
            <a:r>
              <a:rPr lang="ar-EG" dirty="0"/>
              <a:t> </a:t>
            </a:r>
            <a:r>
              <a:rPr lang="ar-EG" dirty="0" err="1"/>
              <a:t>twice</a:t>
            </a:r>
            <a:r>
              <a:rPr lang="ar-EG" dirty="0"/>
              <a:t> </a:t>
            </a:r>
            <a:r>
              <a:rPr lang="ar-EG" dirty="0" err="1"/>
              <a:t>the</a:t>
            </a:r>
            <a:r>
              <a:rPr lang="ar-EG" dirty="0"/>
              <a:t> </a:t>
            </a:r>
            <a:r>
              <a:rPr lang="ar-EG" dirty="0" err="1"/>
              <a:t>Internal</a:t>
            </a:r>
            <a:r>
              <a:rPr lang="ar-EG" dirty="0"/>
              <a:t> </a:t>
            </a:r>
            <a:r>
              <a:rPr lang="ar-EG" dirty="0" err="1"/>
              <a:t>volume</a:t>
            </a:r>
            <a:r>
              <a:rPr lang="ar-EG" dirty="0"/>
              <a:t> </a:t>
            </a:r>
            <a:r>
              <a:rPr lang="ar-EG" dirty="0" err="1"/>
              <a:t>of</a:t>
            </a:r>
            <a:r>
              <a:rPr lang="ar-EG" dirty="0"/>
              <a:t> </a:t>
            </a:r>
            <a:r>
              <a:rPr lang="ar-EG" dirty="0" err="1"/>
              <a:t>the</a:t>
            </a:r>
            <a:r>
              <a:rPr lang="ar-EG" dirty="0"/>
              <a:t> catheter </a:t>
            </a:r>
            <a:r>
              <a:rPr lang="ar-EG" dirty="0" err="1"/>
              <a:t>system</a:t>
            </a:r>
            <a:r>
              <a:rPr lang="ar-EG" dirty="0"/>
              <a:t>. </a:t>
            </a:r>
            <a:r>
              <a:rPr lang="ar-EG" dirty="0" err="1"/>
              <a:t>Don’t</a:t>
            </a:r>
            <a:r>
              <a:rPr lang="ar-EG" dirty="0"/>
              <a:t> </a:t>
            </a:r>
            <a:r>
              <a:rPr lang="ar-EG" dirty="0" err="1"/>
              <a:t>forcibly</a:t>
            </a:r>
            <a:r>
              <a:rPr lang="ar-EG" dirty="0"/>
              <a:t> </a:t>
            </a:r>
            <a:r>
              <a:rPr lang="ar-EG" dirty="0" err="1"/>
              <a:t>flush</a:t>
            </a:r>
            <a:r>
              <a:rPr lang="ar-EG" dirty="0"/>
              <a:t> </a:t>
            </a:r>
            <a:r>
              <a:rPr lang="ar-EG" dirty="0" err="1"/>
              <a:t>the</a:t>
            </a:r>
            <a:r>
              <a:rPr lang="ar-EG" dirty="0"/>
              <a:t> </a:t>
            </a:r>
            <a:r>
              <a:rPr lang="ar-EG" dirty="0" err="1"/>
              <a:t>device</a:t>
            </a:r>
            <a:r>
              <a:rPr lang="ar-EG" dirty="0"/>
              <a:t>; </a:t>
            </a:r>
            <a:r>
              <a:rPr lang="ar-EG" dirty="0" err="1"/>
              <a:t>further</a:t>
            </a:r>
            <a:r>
              <a:rPr lang="ar-EG" dirty="0"/>
              <a:t> </a:t>
            </a:r>
            <a:r>
              <a:rPr lang="ar-EG" dirty="0" err="1"/>
              <a:t>evaluate</a:t>
            </a:r>
            <a:r>
              <a:rPr lang="ar-EG" dirty="0"/>
              <a:t> </a:t>
            </a:r>
            <a:r>
              <a:rPr lang="ar-EG" dirty="0" err="1"/>
              <a:t>the</a:t>
            </a:r>
            <a:r>
              <a:rPr lang="ar-EG" dirty="0"/>
              <a:t> </a:t>
            </a:r>
            <a:r>
              <a:rPr lang="ar-EG" dirty="0" err="1"/>
              <a:t>device</a:t>
            </a:r>
            <a:r>
              <a:rPr lang="ar-EG" dirty="0"/>
              <a:t> </a:t>
            </a:r>
            <a:r>
              <a:rPr lang="ar-EG" dirty="0" err="1"/>
              <a:t>if</a:t>
            </a:r>
            <a:r>
              <a:rPr lang="ar-EG" dirty="0"/>
              <a:t> </a:t>
            </a:r>
            <a:r>
              <a:rPr lang="ar-EG" dirty="0" err="1"/>
              <a:t>you</a:t>
            </a:r>
            <a:r>
              <a:rPr lang="ar-EG" dirty="0"/>
              <a:t> </a:t>
            </a:r>
            <a:r>
              <a:rPr lang="ar-EG" dirty="0" err="1"/>
              <a:t>meet</a:t>
            </a:r>
            <a:r>
              <a:rPr lang="ar-EG" dirty="0"/>
              <a:t> </a:t>
            </a:r>
            <a:r>
              <a:rPr lang="ar-EG" dirty="0" err="1"/>
              <a:t>resistance</a:t>
            </a:r>
            <a:r>
              <a:rPr lang="ar-EG" dirty="0"/>
              <a:t>.</a:t>
            </a:r>
          </a:p>
          <a:p>
            <a:pPr algn="l" rtl="0"/>
            <a:endParaRPr lang="ar-EG" dirty="0"/>
          </a:p>
          <a:p>
            <a:pPr algn="l" rtl="0"/>
            <a:endParaRPr lang="ar-EG" dirty="0"/>
          </a:p>
        </p:txBody>
      </p:sp>
    </p:spTree>
    <p:extLst>
      <p:ext uri="{BB962C8B-B14F-4D97-AF65-F5344CB8AC3E}">
        <p14:creationId xmlns:p14="http://schemas.microsoft.com/office/powerpoint/2010/main" val="12871873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892DDF2B-8B24-1DEF-3EAD-E9FF46FB42C5}"/>
              </a:ext>
            </a:extLst>
          </p:cNvPr>
          <p:cNvSpPr>
            <a:spLocks noGrp="1"/>
          </p:cNvSpPr>
          <p:nvPr>
            <p:ph sz="quarter" idx="13"/>
          </p:nvPr>
        </p:nvSpPr>
        <p:spPr>
          <a:xfrm>
            <a:off x="913774" y="1133856"/>
            <a:ext cx="10363826" cy="4657343"/>
          </a:xfrm>
        </p:spPr>
        <p:txBody>
          <a:bodyPr>
            <a:normAutofit/>
          </a:bodyPr>
          <a:lstStyle/>
          <a:p>
            <a:pPr algn="l" rtl="0"/>
            <a:r>
              <a:rPr lang="ar-EG" dirty="0" err="1"/>
              <a:t>Clamp</a:t>
            </a:r>
            <a:r>
              <a:rPr lang="ar-EG" dirty="0"/>
              <a:t> </a:t>
            </a:r>
            <a:r>
              <a:rPr lang="ar-EG" dirty="0" err="1"/>
              <a:t>the</a:t>
            </a:r>
            <a:r>
              <a:rPr lang="ar-EG" dirty="0"/>
              <a:t> catheter.</a:t>
            </a:r>
          </a:p>
          <a:p>
            <a:pPr algn="l" rtl="0"/>
            <a:r>
              <a:rPr lang="ar-EG" dirty="0" err="1"/>
              <a:t>Remove</a:t>
            </a:r>
            <a:r>
              <a:rPr lang="ar-EG" dirty="0"/>
              <a:t> </a:t>
            </a:r>
            <a:r>
              <a:rPr lang="ar-EG" dirty="0" err="1"/>
              <a:t>and</a:t>
            </a:r>
            <a:r>
              <a:rPr lang="ar-EG" dirty="0"/>
              <a:t> </a:t>
            </a:r>
            <a:r>
              <a:rPr lang="ar-EG" dirty="0" err="1"/>
              <a:t>discard</a:t>
            </a:r>
            <a:r>
              <a:rPr lang="ar-EG" dirty="0"/>
              <a:t> </a:t>
            </a:r>
            <a:r>
              <a:rPr lang="ar-EG" dirty="0" err="1"/>
              <a:t>the</a:t>
            </a:r>
            <a:r>
              <a:rPr lang="ar-EG" dirty="0"/>
              <a:t> </a:t>
            </a:r>
            <a:r>
              <a:rPr lang="ar-EG" dirty="0" err="1"/>
              <a:t>syringe</a:t>
            </a:r>
            <a:r>
              <a:rPr lang="ar-EG" dirty="0"/>
              <a:t> </a:t>
            </a:r>
            <a:r>
              <a:rPr lang="ar-EG" dirty="0" err="1"/>
              <a:t>in</a:t>
            </a:r>
            <a:r>
              <a:rPr lang="ar-EG" dirty="0"/>
              <a:t> a </a:t>
            </a:r>
            <a:r>
              <a:rPr lang="ar-EG" dirty="0" err="1"/>
              <a:t>puncture-resistant</a:t>
            </a:r>
            <a:r>
              <a:rPr lang="ar-EG" dirty="0"/>
              <a:t> </a:t>
            </a:r>
            <a:r>
              <a:rPr lang="ar-EG" dirty="0" err="1"/>
              <a:t>sharps</a:t>
            </a:r>
            <a:r>
              <a:rPr lang="ar-EG" dirty="0"/>
              <a:t> </a:t>
            </a:r>
            <a:r>
              <a:rPr lang="ar-EG" dirty="0" err="1"/>
              <a:t>disposal</a:t>
            </a:r>
            <a:r>
              <a:rPr lang="ar-EG" dirty="0"/>
              <a:t> </a:t>
            </a:r>
            <a:r>
              <a:rPr lang="ar-EG" dirty="0" err="1"/>
              <a:t>container</a:t>
            </a:r>
            <a:r>
              <a:rPr lang="ar-EG" dirty="0"/>
              <a:t>.
</a:t>
            </a:r>
            <a:r>
              <a:rPr lang="ar-EG" dirty="0" err="1"/>
              <a:t>Perform</a:t>
            </a:r>
            <a:r>
              <a:rPr lang="ar-EG" dirty="0"/>
              <a:t> a </a:t>
            </a:r>
            <a:r>
              <a:rPr lang="ar-EG" dirty="0" err="1"/>
              <a:t>vigorous</a:t>
            </a:r>
            <a:r>
              <a:rPr lang="ar-EG" dirty="0"/>
              <a:t> </a:t>
            </a:r>
            <a:r>
              <a:rPr lang="ar-EG" dirty="0" err="1"/>
              <a:t>mechanical</a:t>
            </a:r>
            <a:r>
              <a:rPr lang="ar-EG" dirty="0"/>
              <a:t> </a:t>
            </a:r>
            <a:r>
              <a:rPr lang="ar-EG" dirty="0" err="1"/>
              <a:t>scrub</a:t>
            </a:r>
            <a:r>
              <a:rPr lang="ar-EG" dirty="0"/>
              <a:t> </a:t>
            </a:r>
            <a:r>
              <a:rPr lang="ar-EG" dirty="0" err="1"/>
              <a:t>of</a:t>
            </a:r>
            <a:r>
              <a:rPr lang="ar-EG" dirty="0"/>
              <a:t> </a:t>
            </a:r>
            <a:r>
              <a:rPr lang="ar-EG" dirty="0" err="1"/>
              <a:t>the</a:t>
            </a:r>
            <a:r>
              <a:rPr lang="ar-EG" dirty="0"/>
              <a:t> </a:t>
            </a:r>
            <a:r>
              <a:rPr lang="ar-EG" dirty="0" err="1"/>
              <a:t>extension</a:t>
            </a:r>
            <a:r>
              <a:rPr lang="ar-EG" dirty="0"/>
              <a:t> </a:t>
            </a:r>
            <a:r>
              <a:rPr lang="ar-EG" dirty="0" err="1"/>
              <a:t>set</a:t>
            </a:r>
            <a:r>
              <a:rPr lang="ar-EG" dirty="0"/>
              <a:t> </a:t>
            </a:r>
            <a:r>
              <a:rPr lang="ar-EG" dirty="0" err="1"/>
              <a:t>tubing</a:t>
            </a:r>
            <a:r>
              <a:rPr lang="ar-EG" dirty="0"/>
              <a:t> </a:t>
            </a:r>
            <a:r>
              <a:rPr lang="ar-EG" dirty="0" err="1"/>
              <a:t>hub</a:t>
            </a:r>
            <a:r>
              <a:rPr lang="ar-EG" dirty="0"/>
              <a:t> </a:t>
            </a:r>
            <a:r>
              <a:rPr lang="ar-EG" dirty="0" err="1"/>
              <a:t>for</a:t>
            </a:r>
            <a:r>
              <a:rPr lang="ar-EG" dirty="0"/>
              <a:t> </a:t>
            </a:r>
            <a:r>
              <a:rPr lang="ar-EG" dirty="0" err="1"/>
              <a:t>at</a:t>
            </a:r>
            <a:r>
              <a:rPr lang="ar-EG" dirty="0"/>
              <a:t> </a:t>
            </a:r>
            <a:r>
              <a:rPr lang="ar-EG" dirty="0" err="1"/>
              <a:t>least</a:t>
            </a:r>
            <a:r>
              <a:rPr lang="ar-EG" dirty="0"/>
              <a:t> 5 </a:t>
            </a:r>
            <a:r>
              <a:rPr lang="ar-EG" dirty="0" err="1"/>
              <a:t>seconds</a:t>
            </a:r>
            <a:r>
              <a:rPr lang="ar-EG" dirty="0"/>
              <a:t> </a:t>
            </a:r>
            <a:r>
              <a:rPr lang="ar-EG" dirty="0" err="1"/>
              <a:t>using</a:t>
            </a:r>
            <a:r>
              <a:rPr lang="ar-EG" dirty="0"/>
              <a:t> </a:t>
            </a:r>
            <a:r>
              <a:rPr lang="ar-EG" dirty="0" err="1"/>
              <a:t>an</a:t>
            </a:r>
            <a:r>
              <a:rPr lang="ar-EG" dirty="0"/>
              <a:t> </a:t>
            </a:r>
            <a:r>
              <a:rPr lang="ar-EG" dirty="0" err="1"/>
              <a:t>antiseptic</a:t>
            </a:r>
            <a:r>
              <a:rPr lang="ar-EG" dirty="0"/>
              <a:t> </a:t>
            </a:r>
            <a:r>
              <a:rPr lang="ar-EG" dirty="0" err="1"/>
              <a:t>pad</a:t>
            </a:r>
            <a:r>
              <a:rPr lang="ar-EG" dirty="0"/>
              <a:t>. </a:t>
            </a:r>
            <a:r>
              <a:rPr lang="ar-EG" dirty="0" err="1"/>
              <a:t>Allow</a:t>
            </a:r>
            <a:r>
              <a:rPr lang="ar-EG" dirty="0"/>
              <a:t> </a:t>
            </a:r>
            <a:r>
              <a:rPr lang="ar-EG" dirty="0" err="1"/>
              <a:t>It</a:t>
            </a:r>
            <a:r>
              <a:rPr lang="ar-EG" dirty="0"/>
              <a:t> </a:t>
            </a:r>
            <a:r>
              <a:rPr lang="ar-EG" dirty="0" err="1"/>
              <a:t>to</a:t>
            </a:r>
            <a:r>
              <a:rPr lang="ar-EG" dirty="0"/>
              <a:t> </a:t>
            </a:r>
            <a:r>
              <a:rPr lang="ar-EG" dirty="0" err="1"/>
              <a:t>dry</a:t>
            </a:r>
            <a:r>
              <a:rPr lang="ar-EG" dirty="0"/>
              <a:t> </a:t>
            </a:r>
            <a:r>
              <a:rPr lang="ar-EG" dirty="0" err="1"/>
              <a:t>completely</a:t>
            </a:r>
            <a:r>
              <a:rPr lang="ar-EG" dirty="0"/>
              <a:t>.
</a:t>
            </a:r>
            <a:r>
              <a:rPr lang="ar-EG" dirty="0" err="1"/>
              <a:t>Attach</a:t>
            </a:r>
            <a:r>
              <a:rPr lang="ar-EG" dirty="0"/>
              <a:t> </a:t>
            </a:r>
            <a:r>
              <a:rPr lang="ar-EG" dirty="0" err="1"/>
              <a:t>the</a:t>
            </a:r>
            <a:r>
              <a:rPr lang="ar-EG" dirty="0"/>
              <a:t> </a:t>
            </a:r>
            <a:r>
              <a:rPr lang="ar-EG" dirty="0" err="1"/>
              <a:t>primed</a:t>
            </a:r>
            <a:r>
              <a:rPr lang="ar-EG" dirty="0"/>
              <a:t> IV </a:t>
            </a:r>
            <a:r>
              <a:rPr lang="ar-EG" dirty="0" err="1"/>
              <a:t>administration</a:t>
            </a:r>
            <a:r>
              <a:rPr lang="ar-EG" dirty="0"/>
              <a:t> </a:t>
            </a:r>
            <a:r>
              <a:rPr lang="ar-EG" dirty="0" err="1"/>
              <a:t>set</a:t>
            </a:r>
            <a:r>
              <a:rPr lang="ar-EG" dirty="0"/>
              <a:t> </a:t>
            </a:r>
            <a:r>
              <a:rPr lang="ar-EG" dirty="0" err="1"/>
              <a:t>to</a:t>
            </a:r>
            <a:r>
              <a:rPr lang="ar-EG" dirty="0"/>
              <a:t> </a:t>
            </a:r>
            <a:r>
              <a:rPr lang="ar-EG" dirty="0" err="1"/>
              <a:t>the</a:t>
            </a:r>
            <a:r>
              <a:rPr lang="ar-EG" dirty="0"/>
              <a:t> </a:t>
            </a:r>
            <a:r>
              <a:rPr lang="ar-EG" dirty="0" err="1"/>
              <a:t>hub</a:t>
            </a:r>
            <a:r>
              <a:rPr lang="ar-EG" dirty="0"/>
              <a:t>. </a:t>
            </a:r>
            <a:r>
              <a:rPr lang="ar-EG" dirty="0" err="1"/>
              <a:t>Trace</a:t>
            </a:r>
            <a:r>
              <a:rPr lang="ar-EG" dirty="0"/>
              <a:t> </a:t>
            </a:r>
            <a:r>
              <a:rPr lang="ar-EG" dirty="0" err="1"/>
              <a:t>the</a:t>
            </a:r>
            <a:r>
              <a:rPr lang="ar-EG" dirty="0"/>
              <a:t> IV </a:t>
            </a:r>
            <a:r>
              <a:rPr lang="ar-EG" dirty="0" err="1"/>
              <a:t>tubing</a:t>
            </a:r>
            <a:r>
              <a:rPr lang="ar-EG" dirty="0"/>
              <a:t> </a:t>
            </a:r>
            <a:r>
              <a:rPr lang="ar-EG" dirty="0" err="1"/>
              <a:t>from</a:t>
            </a:r>
            <a:r>
              <a:rPr lang="ar-EG" dirty="0"/>
              <a:t> </a:t>
            </a:r>
            <a:r>
              <a:rPr lang="ar-EG" dirty="0" err="1"/>
              <a:t>the</a:t>
            </a:r>
            <a:r>
              <a:rPr lang="ar-EG" dirty="0"/>
              <a:t> patient </a:t>
            </a:r>
            <a:r>
              <a:rPr lang="ar-EG" dirty="0" err="1"/>
              <a:t>to</a:t>
            </a:r>
            <a:r>
              <a:rPr lang="ar-EG" dirty="0"/>
              <a:t> </a:t>
            </a:r>
            <a:r>
              <a:rPr lang="ar-EG" dirty="0" err="1"/>
              <a:t>the</a:t>
            </a:r>
            <a:r>
              <a:rPr lang="ar-EG" dirty="0"/>
              <a:t> </a:t>
            </a:r>
            <a:r>
              <a:rPr lang="ar-EG" dirty="0" err="1"/>
              <a:t>point</a:t>
            </a:r>
            <a:r>
              <a:rPr lang="ar-EG" dirty="0"/>
              <a:t> </a:t>
            </a:r>
            <a:r>
              <a:rPr lang="ar-EG" dirty="0" err="1"/>
              <a:t>of</a:t>
            </a:r>
            <a:r>
              <a:rPr lang="ar-EG" dirty="0"/>
              <a:t> </a:t>
            </a:r>
            <a:r>
              <a:rPr lang="ar-EG" dirty="0" err="1"/>
              <a:t>origin</a:t>
            </a:r>
            <a:r>
              <a:rPr lang="ar-EG" dirty="0"/>
              <a:t>.
</a:t>
            </a:r>
            <a:r>
              <a:rPr lang="ar-EG" dirty="0" err="1"/>
              <a:t>Unclamp</a:t>
            </a:r>
            <a:r>
              <a:rPr lang="ar-EG" dirty="0"/>
              <a:t> </a:t>
            </a:r>
            <a:r>
              <a:rPr lang="ar-EG" dirty="0" err="1"/>
              <a:t>the</a:t>
            </a:r>
            <a:r>
              <a:rPr lang="ar-EG" dirty="0"/>
              <a:t> catheter, </a:t>
            </a:r>
            <a:r>
              <a:rPr lang="ar-EG" dirty="0" err="1"/>
              <a:t>and</a:t>
            </a:r>
            <a:r>
              <a:rPr lang="ar-EG" dirty="0"/>
              <a:t> </a:t>
            </a:r>
            <a:r>
              <a:rPr lang="ar-EG" dirty="0" err="1"/>
              <a:t>begin</a:t>
            </a:r>
            <a:r>
              <a:rPr lang="ar-EG" dirty="0"/>
              <a:t> </a:t>
            </a:r>
            <a:r>
              <a:rPr lang="ar-EG" dirty="0" err="1"/>
              <a:t>the</a:t>
            </a:r>
            <a:r>
              <a:rPr lang="ar-EG" dirty="0"/>
              <a:t> </a:t>
            </a:r>
            <a:r>
              <a:rPr lang="ar-EG" dirty="0" err="1"/>
              <a:t>Infusion</a:t>
            </a:r>
            <a:r>
              <a:rPr lang="ar-EG" dirty="0"/>
              <a:t> </a:t>
            </a:r>
            <a:r>
              <a:rPr lang="ar-EG" dirty="0" err="1"/>
              <a:t>as</a:t>
            </a:r>
            <a:r>
              <a:rPr lang="ar-EG" dirty="0"/>
              <a:t> </a:t>
            </a:r>
            <a:r>
              <a:rPr lang="ar-EG" dirty="0" err="1"/>
              <a:t>prescribed</a:t>
            </a:r>
            <a:r>
              <a:rPr lang="ar-EG" dirty="0"/>
              <a:t>. </a:t>
            </a:r>
            <a:r>
              <a:rPr lang="ar-EG" dirty="0" err="1"/>
              <a:t>Monitor</a:t>
            </a:r>
            <a:r>
              <a:rPr lang="ar-EG" dirty="0"/>
              <a:t> </a:t>
            </a:r>
            <a:r>
              <a:rPr lang="ar-EG" dirty="0" err="1"/>
              <a:t>the</a:t>
            </a:r>
            <a:r>
              <a:rPr lang="ar-EG" dirty="0"/>
              <a:t> IV </a:t>
            </a:r>
            <a:r>
              <a:rPr lang="ar-EG" dirty="0" err="1"/>
              <a:t>insertion</a:t>
            </a:r>
            <a:r>
              <a:rPr lang="ar-EG" dirty="0"/>
              <a:t> </a:t>
            </a:r>
            <a:r>
              <a:rPr lang="ar-EG" dirty="0" err="1"/>
              <a:t>site</a:t>
            </a:r>
            <a:r>
              <a:rPr lang="ar-EG" dirty="0"/>
              <a:t> </a:t>
            </a:r>
            <a:r>
              <a:rPr lang="ar-EG" dirty="0" err="1"/>
              <a:t>for</a:t>
            </a:r>
            <a:r>
              <a:rPr lang="ar-EG" dirty="0"/>
              <a:t> </a:t>
            </a:r>
            <a:r>
              <a:rPr lang="ar-EG" dirty="0" err="1"/>
              <a:t>swelling</a:t>
            </a:r>
            <a:r>
              <a:rPr lang="ar-EG" dirty="0"/>
              <a:t>. </a:t>
            </a:r>
            <a:r>
              <a:rPr lang="ar-EG" dirty="0" err="1"/>
              <a:t>Remove</a:t>
            </a:r>
            <a:r>
              <a:rPr lang="ar-EG" dirty="0"/>
              <a:t> </a:t>
            </a:r>
            <a:r>
              <a:rPr lang="ar-EG" dirty="0" err="1"/>
              <a:t>the</a:t>
            </a:r>
            <a:r>
              <a:rPr lang="ar-EG" dirty="0"/>
              <a:t> catheter </a:t>
            </a:r>
            <a:r>
              <a:rPr lang="ar-EG" dirty="0" err="1"/>
              <a:t>if</a:t>
            </a:r>
            <a:r>
              <a:rPr lang="ar-EG" dirty="0"/>
              <a:t> </a:t>
            </a:r>
            <a:r>
              <a:rPr lang="ar-EG" dirty="0" err="1"/>
              <a:t>swelling</a:t>
            </a:r>
            <a:r>
              <a:rPr lang="ar-EG" dirty="0"/>
              <a:t> </a:t>
            </a:r>
            <a:r>
              <a:rPr lang="ar-EG" dirty="0" err="1"/>
              <a:t>occurs</a:t>
            </a:r>
            <a:r>
              <a:rPr lang="ar-EG" dirty="0"/>
              <a:t> </a:t>
            </a:r>
            <a:r>
              <a:rPr lang="ar-EG" dirty="0" err="1"/>
              <a:t>or</a:t>
            </a:r>
            <a:r>
              <a:rPr lang="ar-EG" dirty="0"/>
              <a:t> </a:t>
            </a:r>
            <a:r>
              <a:rPr lang="ar-EG" dirty="0" err="1"/>
              <a:t>the</a:t>
            </a:r>
            <a:r>
              <a:rPr lang="ar-EG" dirty="0"/>
              <a:t> patient </a:t>
            </a:r>
            <a:r>
              <a:rPr lang="ar-EG" dirty="0" err="1"/>
              <a:t>complains</a:t>
            </a:r>
            <a:r>
              <a:rPr lang="ar-EG" dirty="0"/>
              <a:t> </a:t>
            </a:r>
            <a:r>
              <a:rPr lang="ar-EG" dirty="0" err="1"/>
              <a:t>of</a:t>
            </a:r>
            <a:r>
              <a:rPr lang="ar-EG" dirty="0"/>
              <a:t> </a:t>
            </a:r>
            <a:r>
              <a:rPr lang="ar-EG" dirty="0" err="1"/>
              <a:t>discomfort</a:t>
            </a:r>
            <a:r>
              <a:rPr lang="ar-EG" dirty="0"/>
              <a:t> </a:t>
            </a:r>
            <a:r>
              <a:rPr lang="ar-EG" dirty="0" err="1"/>
              <a:t>or</a:t>
            </a:r>
            <a:r>
              <a:rPr lang="ar-EG" dirty="0"/>
              <a:t> </a:t>
            </a:r>
            <a:r>
              <a:rPr lang="ar-EG" dirty="0" err="1"/>
              <a:t>pain</a:t>
            </a:r>
            <a:r>
              <a:rPr lang="ar-EG" dirty="0"/>
              <a:t>.</a:t>
            </a:r>
          </a:p>
          <a:p>
            <a:pPr algn="l" rtl="0"/>
            <a:endParaRPr lang="ar-EG" dirty="0"/>
          </a:p>
          <a:p>
            <a:pPr algn="l" rtl="0"/>
            <a:endParaRPr lang="ar-EG" dirty="0"/>
          </a:p>
        </p:txBody>
      </p:sp>
    </p:spTree>
    <p:extLst>
      <p:ext uri="{BB962C8B-B14F-4D97-AF65-F5344CB8AC3E}">
        <p14:creationId xmlns:p14="http://schemas.microsoft.com/office/powerpoint/2010/main" val="42809879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24F530E9-38F3-19BC-EB7B-7FFF5ED88C71}"/>
              </a:ext>
            </a:extLst>
          </p:cNvPr>
          <p:cNvSpPr>
            <a:spLocks noGrp="1"/>
          </p:cNvSpPr>
          <p:nvPr>
            <p:ph sz="quarter" idx="13"/>
          </p:nvPr>
        </p:nvSpPr>
        <p:spPr>
          <a:xfrm>
            <a:off x="913774" y="969264"/>
            <a:ext cx="10363826" cy="4821935"/>
          </a:xfrm>
        </p:spPr>
        <p:txBody>
          <a:bodyPr>
            <a:normAutofit fontScale="70000" lnSpcReduction="20000"/>
          </a:bodyPr>
          <a:lstStyle/>
          <a:p>
            <a:pPr algn="l" rtl="0"/>
            <a:r>
              <a:rPr lang="ar-EG" sz="2600" dirty="0" err="1"/>
              <a:t>Dressing</a:t>
            </a:r>
            <a:r>
              <a:rPr lang="ar-EG" sz="2600" dirty="0"/>
              <a:t> </a:t>
            </a:r>
            <a:r>
              <a:rPr lang="ar-EG" sz="2600" dirty="0" err="1"/>
              <a:t>the</a:t>
            </a:r>
            <a:r>
              <a:rPr lang="ar-EG" sz="2600" dirty="0"/>
              <a:t> IV </a:t>
            </a:r>
            <a:r>
              <a:rPr lang="ar-EG" sz="2600" dirty="0" err="1"/>
              <a:t>Insertion</a:t>
            </a:r>
            <a:r>
              <a:rPr lang="ar-EG" sz="2600" dirty="0"/>
              <a:t> </a:t>
            </a:r>
            <a:r>
              <a:rPr lang="ar-EG" sz="2600" dirty="0" err="1"/>
              <a:t>site</a:t>
            </a:r>
            <a:r>
              <a:rPr lang="ar-EG" sz="2600" dirty="0"/>
              <a:t>
</a:t>
            </a:r>
            <a:r>
              <a:rPr lang="ar-EG" sz="2600" dirty="0" err="1"/>
              <a:t>Secure</a:t>
            </a:r>
            <a:r>
              <a:rPr lang="ar-EG" sz="2600" dirty="0"/>
              <a:t> </a:t>
            </a:r>
            <a:r>
              <a:rPr lang="ar-EG" sz="2600" dirty="0" err="1"/>
              <a:t>the</a:t>
            </a:r>
            <a:r>
              <a:rPr lang="ar-EG" sz="2600" dirty="0"/>
              <a:t> IV catheter </a:t>
            </a:r>
            <a:r>
              <a:rPr lang="ar-EG" sz="2600" dirty="0" err="1"/>
              <a:t>with</a:t>
            </a:r>
            <a:r>
              <a:rPr lang="ar-EG" sz="2600" dirty="0"/>
              <a:t> </a:t>
            </a:r>
            <a:r>
              <a:rPr lang="ar-EG" sz="2600" dirty="0" err="1"/>
              <a:t>an</a:t>
            </a:r>
            <a:r>
              <a:rPr lang="ar-EG" sz="2600" dirty="0"/>
              <a:t> </a:t>
            </a:r>
            <a:r>
              <a:rPr lang="ar-EG" sz="2600" dirty="0" err="1"/>
              <a:t>Integrated</a:t>
            </a:r>
            <a:r>
              <a:rPr lang="ar-EG" sz="2600" dirty="0"/>
              <a:t> </a:t>
            </a:r>
            <a:r>
              <a:rPr lang="ar-EG" sz="2600" dirty="0" err="1"/>
              <a:t>securement</a:t>
            </a:r>
            <a:r>
              <a:rPr lang="ar-EG" sz="2600" dirty="0"/>
              <a:t> </a:t>
            </a:r>
            <a:r>
              <a:rPr lang="ar-EG" sz="2600" dirty="0" err="1"/>
              <a:t>device</a:t>
            </a:r>
            <a:r>
              <a:rPr lang="ar-EG" sz="2600" dirty="0"/>
              <a:t>, </a:t>
            </a:r>
            <a:r>
              <a:rPr lang="ar-EG" sz="2600" dirty="0" err="1"/>
              <a:t>subcutaneous</a:t>
            </a:r>
            <a:r>
              <a:rPr lang="ar-EG" sz="2600" dirty="0"/>
              <a:t> </a:t>
            </a:r>
            <a:r>
              <a:rPr lang="ar-EG" sz="2600" dirty="0" err="1"/>
              <a:t>anchor</a:t>
            </a:r>
            <a:r>
              <a:rPr lang="ar-EG" sz="2600" dirty="0"/>
              <a:t> </a:t>
            </a:r>
            <a:r>
              <a:rPr lang="ar-EG" sz="2600" dirty="0" err="1"/>
              <a:t>securement</a:t>
            </a:r>
            <a:r>
              <a:rPr lang="ar-EG" sz="2600" dirty="0"/>
              <a:t> </a:t>
            </a:r>
            <a:r>
              <a:rPr lang="ar-EG" sz="2600" dirty="0" err="1"/>
              <a:t>system</a:t>
            </a:r>
            <a:r>
              <a:rPr lang="ar-EG" sz="2600" dirty="0"/>
              <a:t>, </a:t>
            </a:r>
            <a:r>
              <a:rPr lang="ar-EG" sz="2600" dirty="0" err="1"/>
              <a:t>tissue</a:t>
            </a:r>
            <a:r>
              <a:rPr lang="ar-EG" sz="2600" dirty="0"/>
              <a:t> </a:t>
            </a:r>
            <a:r>
              <a:rPr lang="ar-EG" sz="2600" dirty="0" err="1"/>
              <a:t>adhesive</a:t>
            </a:r>
            <a:r>
              <a:rPr lang="ar-EG" sz="2600" dirty="0"/>
              <a:t>, </a:t>
            </a:r>
            <a:r>
              <a:rPr lang="ar-EG" sz="2600" dirty="0" err="1"/>
              <a:t>or</a:t>
            </a:r>
            <a:r>
              <a:rPr lang="ar-EG" sz="2600" dirty="0"/>
              <a:t> </a:t>
            </a:r>
            <a:r>
              <a:rPr lang="ar-EG" sz="2600" dirty="0" err="1"/>
              <a:t>adhesive</a:t>
            </a:r>
            <a:r>
              <a:rPr lang="ar-EG" sz="2600" dirty="0"/>
              <a:t> </a:t>
            </a:r>
            <a:r>
              <a:rPr lang="ar-EG" sz="2600" dirty="0" err="1"/>
              <a:t>securement</a:t>
            </a:r>
            <a:r>
              <a:rPr lang="ar-EG" sz="2600" dirty="0"/>
              <a:t> </a:t>
            </a:r>
            <a:r>
              <a:rPr lang="ar-EG" sz="2600" dirty="0" err="1"/>
              <a:t>device</a:t>
            </a:r>
            <a:r>
              <a:rPr lang="ar-EG" sz="2600" dirty="0"/>
              <a:t>, </a:t>
            </a:r>
            <a:r>
              <a:rPr lang="ar-EG" sz="2600" dirty="0" err="1"/>
              <a:t>if</a:t>
            </a:r>
            <a:r>
              <a:rPr lang="ar-EG" sz="2600" dirty="0"/>
              <a:t> </a:t>
            </a:r>
            <a:r>
              <a:rPr lang="ar-EG" sz="2600" dirty="0" err="1"/>
              <a:t>available</a:t>
            </a:r>
            <a:r>
              <a:rPr lang="ar-EG" sz="2600" dirty="0"/>
              <a:t>. </a:t>
            </a:r>
            <a:r>
              <a:rPr lang="ar-EG" sz="2600" dirty="0" err="1"/>
              <a:t>If</a:t>
            </a:r>
            <a:r>
              <a:rPr lang="ar-EG" sz="2600" dirty="0"/>
              <a:t> a </a:t>
            </a:r>
            <a:r>
              <a:rPr lang="ar-EG" sz="2600" dirty="0" err="1"/>
              <a:t>securement</a:t>
            </a:r>
            <a:r>
              <a:rPr lang="ar-EG" sz="2600" dirty="0"/>
              <a:t> </a:t>
            </a:r>
            <a:r>
              <a:rPr lang="ar-EG" sz="2600" dirty="0" err="1"/>
              <a:t>device</a:t>
            </a:r>
            <a:r>
              <a:rPr lang="ar-EG" sz="2600" dirty="0"/>
              <a:t> </a:t>
            </a:r>
            <a:r>
              <a:rPr lang="ar-EG" sz="2600" dirty="0" err="1"/>
              <a:t>is</a:t>
            </a:r>
            <a:r>
              <a:rPr lang="ar-EG" sz="2600" dirty="0"/>
              <a:t> </a:t>
            </a:r>
            <a:r>
              <a:rPr lang="ar-EG" sz="2600" dirty="0" err="1"/>
              <a:t>unavailable</a:t>
            </a:r>
            <a:r>
              <a:rPr lang="ar-EG" sz="2600" dirty="0"/>
              <a:t>, </a:t>
            </a:r>
            <a:r>
              <a:rPr lang="ar-EG" sz="2600" dirty="0" err="1"/>
              <a:t>secure</a:t>
            </a:r>
            <a:r>
              <a:rPr lang="ar-EG" sz="2600" dirty="0"/>
              <a:t> </a:t>
            </a:r>
            <a:r>
              <a:rPr lang="ar-EG" sz="2600" dirty="0" err="1"/>
              <a:t>the</a:t>
            </a:r>
            <a:r>
              <a:rPr lang="ar-EG" sz="2600" dirty="0"/>
              <a:t> IV catheter </a:t>
            </a:r>
            <a:r>
              <a:rPr lang="ar-EG" sz="2600" dirty="0" err="1"/>
              <a:t>with</a:t>
            </a:r>
            <a:r>
              <a:rPr lang="ar-EG" sz="2600" dirty="0"/>
              <a:t> </a:t>
            </a:r>
            <a:r>
              <a:rPr lang="ar-EG" sz="2600" dirty="0" err="1"/>
              <a:t>sterile</a:t>
            </a:r>
            <a:r>
              <a:rPr lang="ar-EG" sz="2600" dirty="0"/>
              <a:t> </a:t>
            </a:r>
            <a:r>
              <a:rPr lang="ar-EG" sz="2600" dirty="0" err="1"/>
              <a:t>tape</a:t>
            </a:r>
            <a:r>
              <a:rPr lang="ar-EG" sz="2600" dirty="0"/>
              <a:t>.
</a:t>
            </a:r>
            <a:r>
              <a:rPr lang="ar-EG" sz="2600" dirty="0" err="1"/>
              <a:t>Apply</a:t>
            </a:r>
            <a:r>
              <a:rPr lang="ar-EG" sz="2600" dirty="0"/>
              <a:t> a </a:t>
            </a:r>
            <a:r>
              <a:rPr lang="ar-EG" sz="2600" dirty="0" err="1"/>
              <a:t>transparent</a:t>
            </a:r>
            <a:r>
              <a:rPr lang="ar-EG" sz="2600" dirty="0"/>
              <a:t> </a:t>
            </a:r>
            <a:r>
              <a:rPr lang="ar-EG" sz="2600" dirty="0" err="1"/>
              <a:t>semipermeable</a:t>
            </a:r>
            <a:r>
              <a:rPr lang="ar-EG" sz="2600" dirty="0"/>
              <a:t> </a:t>
            </a:r>
            <a:r>
              <a:rPr lang="ar-EG" sz="2600" dirty="0" err="1"/>
              <a:t>dressing</a:t>
            </a:r>
            <a:r>
              <a:rPr lang="ar-EG" sz="2600" dirty="0"/>
              <a:t> </a:t>
            </a:r>
            <a:r>
              <a:rPr lang="ar-EG" sz="2600" dirty="0" err="1"/>
              <a:t>over</a:t>
            </a:r>
            <a:r>
              <a:rPr lang="ar-EG" sz="2600" dirty="0"/>
              <a:t> </a:t>
            </a:r>
            <a:r>
              <a:rPr lang="ar-EG" sz="2600" dirty="0" err="1"/>
              <a:t>the</a:t>
            </a:r>
            <a:r>
              <a:rPr lang="ar-EG" sz="2600" dirty="0"/>
              <a:t> </a:t>
            </a:r>
            <a:r>
              <a:rPr lang="ar-EG" sz="2600" dirty="0" err="1"/>
              <a:t>insertion</a:t>
            </a:r>
            <a:r>
              <a:rPr lang="ar-EG" sz="2600" dirty="0"/>
              <a:t> </a:t>
            </a:r>
            <a:r>
              <a:rPr lang="ar-EG" sz="2600" dirty="0" err="1"/>
              <a:t>site</a:t>
            </a:r>
            <a:r>
              <a:rPr lang="ar-EG" sz="2600" dirty="0"/>
              <a:t> </a:t>
            </a:r>
            <a:r>
              <a:rPr lang="ar-EG" sz="2600" dirty="0" err="1"/>
              <a:t>following</a:t>
            </a:r>
            <a:r>
              <a:rPr lang="ar-EG" sz="2600" dirty="0"/>
              <a:t> </a:t>
            </a:r>
            <a:r>
              <a:rPr lang="ar-EG" sz="2600" dirty="0" err="1"/>
              <a:t>the</a:t>
            </a:r>
            <a:r>
              <a:rPr lang="ar-EG" sz="2600" dirty="0"/>
              <a:t> </a:t>
            </a:r>
            <a:r>
              <a:rPr lang="ar-EG" sz="2600" dirty="0" err="1"/>
              <a:t>manufacturer’s</a:t>
            </a:r>
            <a:r>
              <a:rPr lang="ar-EG" sz="2600" dirty="0"/>
              <a:t> </a:t>
            </a:r>
            <a:r>
              <a:rPr lang="ar-EG" sz="2600" dirty="0" err="1"/>
              <a:t>instructions</a:t>
            </a:r>
            <a:r>
              <a:rPr lang="ar-EG" sz="2600" dirty="0"/>
              <a:t>.
</a:t>
            </a:r>
            <a:r>
              <a:rPr lang="ar-EG" sz="2600" dirty="0" err="1"/>
              <a:t>Route</a:t>
            </a:r>
            <a:r>
              <a:rPr lang="ar-EG" sz="2600" dirty="0"/>
              <a:t> </a:t>
            </a:r>
            <a:r>
              <a:rPr lang="ar-EG" sz="2600" dirty="0" err="1"/>
              <a:t>the</a:t>
            </a:r>
            <a:r>
              <a:rPr lang="ar-EG" sz="2600" dirty="0"/>
              <a:t> </a:t>
            </a:r>
            <a:r>
              <a:rPr lang="ar-EG" sz="2600" dirty="0" err="1"/>
              <a:t>tubing</a:t>
            </a:r>
            <a:r>
              <a:rPr lang="ar-EG" sz="2600" dirty="0"/>
              <a:t> </a:t>
            </a:r>
            <a:r>
              <a:rPr lang="ar-EG" sz="2600" dirty="0" err="1"/>
              <a:t>In</a:t>
            </a:r>
            <a:r>
              <a:rPr lang="ar-EG" sz="2600" dirty="0"/>
              <a:t> a </a:t>
            </a:r>
            <a:r>
              <a:rPr lang="ar-EG" sz="2600" dirty="0" err="1"/>
              <a:t>standardized</a:t>
            </a:r>
            <a:r>
              <a:rPr lang="ar-EG" sz="2600" dirty="0"/>
              <a:t> </a:t>
            </a:r>
            <a:r>
              <a:rPr lang="ar-EG" sz="2600" dirty="0" err="1"/>
              <a:t>direction</a:t>
            </a:r>
            <a:r>
              <a:rPr lang="ar-EG" sz="2600" dirty="0"/>
              <a:t> </a:t>
            </a:r>
            <a:r>
              <a:rPr lang="ar-EG" sz="2600" dirty="0" err="1"/>
              <a:t>If</a:t>
            </a:r>
            <a:r>
              <a:rPr lang="ar-EG" sz="2600" dirty="0"/>
              <a:t> </a:t>
            </a:r>
            <a:r>
              <a:rPr lang="ar-EG" sz="2600" dirty="0" err="1"/>
              <a:t>the</a:t>
            </a:r>
            <a:r>
              <a:rPr lang="ar-EG" sz="2600" dirty="0"/>
              <a:t> patient </a:t>
            </a:r>
            <a:r>
              <a:rPr lang="ar-EG" sz="2600" dirty="0" err="1"/>
              <a:t>has</a:t>
            </a:r>
            <a:r>
              <a:rPr lang="ar-EG" sz="2600" dirty="0"/>
              <a:t> </a:t>
            </a:r>
            <a:r>
              <a:rPr lang="ar-EG" sz="2600" dirty="0" err="1"/>
              <a:t>other</a:t>
            </a:r>
            <a:r>
              <a:rPr lang="ar-EG" sz="2600" dirty="0"/>
              <a:t> </a:t>
            </a:r>
            <a:r>
              <a:rPr lang="ar-EG" sz="2600" dirty="0" err="1"/>
              <a:t>tubing</a:t>
            </a:r>
            <a:r>
              <a:rPr lang="ar-EG" sz="2600" dirty="0"/>
              <a:t> </a:t>
            </a:r>
            <a:r>
              <a:rPr lang="ar-EG" sz="2600" dirty="0" err="1"/>
              <a:t>and</a:t>
            </a:r>
            <a:r>
              <a:rPr lang="ar-EG" sz="2600" dirty="0"/>
              <a:t> </a:t>
            </a:r>
            <a:r>
              <a:rPr lang="ar-EG" sz="2600" dirty="0" err="1"/>
              <a:t>catheters</a:t>
            </a:r>
            <a:r>
              <a:rPr lang="ar-EG" sz="2600" dirty="0"/>
              <a:t> </a:t>
            </a:r>
            <a:r>
              <a:rPr lang="ar-EG" sz="2600" dirty="0" err="1"/>
              <a:t>having</a:t>
            </a:r>
            <a:r>
              <a:rPr lang="ar-EG" sz="2600" dirty="0"/>
              <a:t> </a:t>
            </a:r>
            <a:r>
              <a:rPr lang="ar-EG" sz="2600" dirty="0" err="1"/>
              <a:t>different</a:t>
            </a:r>
            <a:r>
              <a:rPr lang="ar-EG" sz="2600" dirty="0"/>
              <a:t> </a:t>
            </a:r>
            <a:r>
              <a:rPr lang="ar-EG" sz="2600" dirty="0" err="1"/>
              <a:t>purposes</a:t>
            </a:r>
            <a:r>
              <a:rPr lang="ar-EG" sz="2600" dirty="0"/>
              <a:t>. </a:t>
            </a:r>
            <a:r>
              <a:rPr lang="ar-EG" sz="2600" dirty="0" err="1"/>
              <a:t>Label</a:t>
            </a:r>
            <a:r>
              <a:rPr lang="ar-EG" sz="2600" dirty="0"/>
              <a:t> </a:t>
            </a:r>
            <a:r>
              <a:rPr lang="ar-EG" sz="2600" dirty="0" err="1"/>
              <a:t>the</a:t>
            </a:r>
            <a:r>
              <a:rPr lang="ar-EG" sz="2600" dirty="0"/>
              <a:t> </a:t>
            </a:r>
            <a:r>
              <a:rPr lang="ar-EG" sz="2600" dirty="0" err="1"/>
              <a:t>tubing</a:t>
            </a:r>
            <a:r>
              <a:rPr lang="ar-EG" sz="2600" dirty="0"/>
              <a:t> </a:t>
            </a:r>
            <a:r>
              <a:rPr lang="ar-EG" sz="2600" dirty="0" err="1"/>
              <a:t>at</a:t>
            </a:r>
            <a:r>
              <a:rPr lang="ar-EG" sz="2600" dirty="0"/>
              <a:t> </a:t>
            </a:r>
            <a:r>
              <a:rPr lang="ar-EG" sz="2600" dirty="0" err="1"/>
              <a:t>both</a:t>
            </a:r>
            <a:r>
              <a:rPr lang="ar-EG" sz="2600" dirty="0"/>
              <a:t> </a:t>
            </a:r>
            <a:r>
              <a:rPr lang="ar-EG" sz="2600" dirty="0" err="1"/>
              <a:t>the</a:t>
            </a:r>
            <a:r>
              <a:rPr lang="ar-EG" sz="2600" dirty="0"/>
              <a:t> </a:t>
            </a:r>
            <a:r>
              <a:rPr lang="ar-EG" sz="2600" dirty="0" err="1"/>
              <a:t>distal</a:t>
            </a:r>
            <a:r>
              <a:rPr lang="ar-EG" sz="2600" dirty="0"/>
              <a:t> </a:t>
            </a:r>
            <a:r>
              <a:rPr lang="ar-EG" sz="2600" dirty="0" err="1"/>
              <a:t>and</a:t>
            </a:r>
            <a:r>
              <a:rPr lang="ar-EG" sz="2600" dirty="0"/>
              <a:t> </a:t>
            </a:r>
            <a:r>
              <a:rPr lang="ar-EG" sz="2600" dirty="0" err="1"/>
              <a:t>proximal</a:t>
            </a:r>
            <a:r>
              <a:rPr lang="ar-EG" sz="2600" dirty="0"/>
              <a:t> </a:t>
            </a:r>
            <a:r>
              <a:rPr lang="ar-EG" sz="2600" dirty="0" err="1"/>
              <a:t>ends</a:t>
            </a:r>
            <a:r>
              <a:rPr lang="ar-EG" sz="2600" dirty="0"/>
              <a:t>.
</a:t>
            </a:r>
            <a:r>
              <a:rPr lang="ar-EG" sz="2600" dirty="0" err="1"/>
              <a:t>Curl</a:t>
            </a:r>
            <a:r>
              <a:rPr lang="ar-EG" sz="2600" dirty="0"/>
              <a:t> </a:t>
            </a:r>
            <a:r>
              <a:rPr lang="ar-EG" sz="2600" dirty="0" err="1"/>
              <a:t>the</a:t>
            </a:r>
            <a:r>
              <a:rPr lang="ar-EG" sz="2600" dirty="0"/>
              <a:t> </a:t>
            </a:r>
            <a:r>
              <a:rPr lang="ar-EG" sz="2600" dirty="0" err="1"/>
              <a:t>extension</a:t>
            </a:r>
            <a:r>
              <a:rPr lang="ar-EG" sz="2600" dirty="0"/>
              <a:t> </a:t>
            </a:r>
            <a:r>
              <a:rPr lang="ar-EG" sz="2600" dirty="0" err="1"/>
              <a:t>set</a:t>
            </a:r>
            <a:r>
              <a:rPr lang="ar-EG" sz="2600" dirty="0"/>
              <a:t> </a:t>
            </a:r>
            <a:r>
              <a:rPr lang="ar-EG" sz="2600" dirty="0" err="1"/>
              <a:t>to</a:t>
            </a:r>
            <a:r>
              <a:rPr lang="ar-EG" sz="2600" dirty="0"/>
              <a:t> </a:t>
            </a:r>
            <a:r>
              <a:rPr lang="ar-EG" sz="2600" dirty="0" err="1"/>
              <a:t>the</a:t>
            </a:r>
            <a:r>
              <a:rPr lang="ar-EG" sz="2600" dirty="0"/>
              <a:t> </a:t>
            </a:r>
            <a:r>
              <a:rPr lang="ar-EG" sz="2600" dirty="0" err="1"/>
              <a:t>side</a:t>
            </a:r>
            <a:r>
              <a:rPr lang="ar-EG" sz="2600" dirty="0"/>
              <a:t> </a:t>
            </a:r>
            <a:r>
              <a:rPr lang="ar-EG" sz="2600" dirty="0" err="1"/>
              <a:t>and</a:t>
            </a:r>
            <a:r>
              <a:rPr lang="ar-EG" sz="2600" dirty="0"/>
              <a:t> </a:t>
            </a:r>
            <a:r>
              <a:rPr lang="ar-EG" sz="2600" dirty="0" err="1"/>
              <a:t>tape</a:t>
            </a:r>
            <a:r>
              <a:rPr lang="ar-EG" sz="2600" dirty="0"/>
              <a:t> </a:t>
            </a:r>
            <a:r>
              <a:rPr lang="ar-EG" sz="2600" dirty="0" err="1"/>
              <a:t>It</a:t>
            </a:r>
            <a:r>
              <a:rPr lang="ar-EG" sz="2600" dirty="0"/>
              <a:t> </a:t>
            </a:r>
            <a:r>
              <a:rPr lang="ar-EG" sz="2600" dirty="0" err="1"/>
              <a:t>to</a:t>
            </a:r>
            <a:r>
              <a:rPr lang="ar-EG" sz="2600" dirty="0"/>
              <a:t> </a:t>
            </a:r>
            <a:r>
              <a:rPr lang="ar-EG" sz="2600" dirty="0" err="1"/>
              <a:t>the</a:t>
            </a:r>
            <a:r>
              <a:rPr lang="ar-EG" sz="2600" dirty="0"/>
              <a:t> </a:t>
            </a:r>
            <a:r>
              <a:rPr lang="ar-EG" sz="2600" dirty="0" err="1"/>
              <a:t>patient’s</a:t>
            </a:r>
            <a:r>
              <a:rPr lang="ar-EG" sz="2600" dirty="0"/>
              <a:t> </a:t>
            </a:r>
            <a:r>
              <a:rPr lang="ar-EG" sz="2600" dirty="0" err="1"/>
              <a:t>arm</a:t>
            </a:r>
            <a:r>
              <a:rPr lang="ar-EG" sz="2600" dirty="0"/>
              <a:t>, </a:t>
            </a:r>
            <a:r>
              <a:rPr lang="ar-EG" sz="2600" dirty="0" err="1"/>
              <a:t>if</a:t>
            </a:r>
            <a:r>
              <a:rPr lang="ar-EG" sz="2600" dirty="0"/>
              <a:t> </a:t>
            </a:r>
            <a:r>
              <a:rPr lang="ar-EG" sz="2600" dirty="0" err="1"/>
              <a:t>needed</a:t>
            </a:r>
            <a:r>
              <a:rPr lang="ar-EG" sz="2600" dirty="0"/>
              <a:t>.
</a:t>
            </a:r>
            <a:r>
              <a:rPr lang="ar-EG" sz="2600" dirty="0" err="1"/>
              <a:t>Label</a:t>
            </a:r>
            <a:r>
              <a:rPr lang="ar-EG" sz="2600" dirty="0"/>
              <a:t> </a:t>
            </a:r>
            <a:r>
              <a:rPr lang="ar-EG" sz="2600" dirty="0" err="1"/>
              <a:t>the</a:t>
            </a:r>
            <a:r>
              <a:rPr lang="ar-EG" sz="2600" dirty="0"/>
              <a:t> IV </a:t>
            </a:r>
            <a:r>
              <a:rPr lang="ar-EG" sz="2600" dirty="0" err="1"/>
              <a:t>dressing</a:t>
            </a:r>
            <a:r>
              <a:rPr lang="ar-EG" sz="2600" dirty="0"/>
              <a:t>.</a:t>
            </a:r>
          </a:p>
          <a:p>
            <a:pPr marL="0" indent="0" algn="l" rtl="0">
              <a:buNone/>
            </a:pPr>
            <a:r>
              <a:rPr lang="ar-EG" sz="3300" dirty="0"/>
              <a:t>
</a:t>
            </a:r>
            <a:r>
              <a:rPr lang="ar-EG" sz="3300" dirty="0" err="1"/>
              <a:t>Use</a:t>
            </a:r>
            <a:r>
              <a:rPr lang="ar-EG" sz="3300" dirty="0"/>
              <a:t> a </a:t>
            </a:r>
            <a:r>
              <a:rPr lang="ar-EG" sz="3300" dirty="0" err="1"/>
              <a:t>joint</a:t>
            </a:r>
            <a:r>
              <a:rPr lang="ar-EG" sz="3300" dirty="0"/>
              <a:t> </a:t>
            </a:r>
            <a:r>
              <a:rPr lang="ar-EG" sz="3300" dirty="0" err="1"/>
              <a:t>stabilization</a:t>
            </a:r>
            <a:r>
              <a:rPr lang="ar-EG" sz="3300" dirty="0"/>
              <a:t> </a:t>
            </a:r>
            <a:r>
              <a:rPr lang="ar-EG" sz="3300" dirty="0" err="1"/>
              <a:t>device</a:t>
            </a:r>
            <a:r>
              <a:rPr lang="ar-EG" sz="3300" dirty="0"/>
              <a:t>, </a:t>
            </a:r>
            <a:r>
              <a:rPr lang="ar-EG" sz="3300" dirty="0" err="1"/>
              <a:t>If</a:t>
            </a:r>
            <a:r>
              <a:rPr lang="ar-EG" sz="3300" dirty="0"/>
              <a:t> </a:t>
            </a:r>
            <a:r>
              <a:rPr lang="ar-EG" sz="3300" dirty="0" err="1"/>
              <a:t>necessary</a:t>
            </a:r>
            <a:r>
              <a:rPr lang="ar-EG" sz="3300" dirty="0"/>
              <a:t>.</a:t>
            </a:r>
          </a:p>
          <a:p>
            <a:pPr algn="l" rtl="0"/>
            <a:endParaRPr lang="ar-EG" dirty="0"/>
          </a:p>
          <a:p>
            <a:pPr marL="0" indent="0" algn="l" rtl="0">
              <a:buNone/>
            </a:pPr>
            <a:endParaRPr lang="ar-EG" dirty="0"/>
          </a:p>
        </p:txBody>
      </p:sp>
    </p:spTree>
    <p:extLst>
      <p:ext uri="{BB962C8B-B14F-4D97-AF65-F5344CB8AC3E}">
        <p14:creationId xmlns:p14="http://schemas.microsoft.com/office/powerpoint/2010/main" val="34081785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8E6CB737-98B4-F722-F8A3-80778058B7EA}"/>
              </a:ext>
            </a:extLst>
          </p:cNvPr>
          <p:cNvSpPr>
            <a:spLocks noGrp="1"/>
          </p:cNvSpPr>
          <p:nvPr>
            <p:ph sz="quarter" idx="13"/>
          </p:nvPr>
        </p:nvSpPr>
        <p:spPr>
          <a:xfrm>
            <a:off x="913774" y="960120"/>
            <a:ext cx="10363826" cy="4831079"/>
          </a:xfrm>
        </p:spPr>
        <p:txBody>
          <a:bodyPr>
            <a:normAutofit fontScale="25000" lnSpcReduction="20000"/>
          </a:bodyPr>
          <a:lstStyle/>
          <a:p>
            <a:pPr algn="l" rtl="0"/>
            <a:r>
              <a:rPr lang="ar-EG" sz="7200" dirty="0" err="1"/>
              <a:t>Completing</a:t>
            </a:r>
            <a:r>
              <a:rPr lang="ar-EG" sz="7200" dirty="0"/>
              <a:t> </a:t>
            </a:r>
            <a:r>
              <a:rPr lang="ar-EG" sz="7200" dirty="0" err="1"/>
              <a:t>the</a:t>
            </a:r>
            <a:r>
              <a:rPr lang="ar-EG" sz="7200" dirty="0"/>
              <a:t> </a:t>
            </a:r>
            <a:r>
              <a:rPr lang="ar-EG" sz="7200" dirty="0" err="1"/>
              <a:t>procedure</a:t>
            </a:r>
            <a:r>
              <a:rPr lang="ar-EG" sz="7200" dirty="0"/>
              <a:t>
</a:t>
            </a:r>
            <a:r>
              <a:rPr lang="ar-EG" sz="7200" dirty="0" err="1"/>
              <a:t>Instruct</a:t>
            </a:r>
            <a:r>
              <a:rPr lang="ar-EG" sz="7200" dirty="0"/>
              <a:t> </a:t>
            </a:r>
            <a:r>
              <a:rPr lang="ar-EG" sz="7200" dirty="0" err="1"/>
              <a:t>the</a:t>
            </a:r>
            <a:r>
              <a:rPr lang="ar-EG" sz="7200" dirty="0"/>
              <a:t> patient </a:t>
            </a:r>
            <a:r>
              <a:rPr lang="ar-EG" sz="7200" dirty="0" err="1"/>
              <a:t>and</a:t>
            </a:r>
            <a:r>
              <a:rPr lang="ar-EG" sz="7200" dirty="0"/>
              <a:t> </a:t>
            </a:r>
            <a:r>
              <a:rPr lang="ar-EG" sz="7200" dirty="0" err="1"/>
              <a:t>family</a:t>
            </a:r>
            <a:r>
              <a:rPr lang="ar-EG" sz="7200" dirty="0"/>
              <a:t> (</a:t>
            </a:r>
            <a:r>
              <a:rPr lang="ar-EG" sz="7200" dirty="0" err="1"/>
              <a:t>If</a:t>
            </a:r>
            <a:r>
              <a:rPr lang="ar-EG" sz="7200" dirty="0"/>
              <a:t> </a:t>
            </a:r>
            <a:r>
              <a:rPr lang="ar-EG" sz="7200" dirty="0" err="1"/>
              <a:t>appropriate</a:t>
            </a:r>
            <a:r>
              <a:rPr lang="ar-EG" sz="7200" dirty="0"/>
              <a:t>) </a:t>
            </a:r>
            <a:r>
              <a:rPr lang="ar-EG" sz="7200" dirty="0" err="1"/>
              <a:t>to</a:t>
            </a:r>
            <a:r>
              <a:rPr lang="ar-EG" sz="7200" dirty="0"/>
              <a:t> </a:t>
            </a:r>
            <a:r>
              <a:rPr lang="ar-EG" sz="7200" dirty="0" err="1"/>
              <a:t>obtain</a:t>
            </a:r>
            <a:r>
              <a:rPr lang="ar-EG" sz="7200" dirty="0"/>
              <a:t> </a:t>
            </a:r>
            <a:r>
              <a:rPr lang="ar-EG" sz="7200" dirty="0" err="1"/>
              <a:t>assistance</a:t>
            </a:r>
            <a:r>
              <a:rPr lang="ar-EG" sz="7200" dirty="0"/>
              <a:t> </a:t>
            </a:r>
            <a:r>
              <a:rPr lang="ar-EG" sz="7200" dirty="0" err="1"/>
              <a:t>from</a:t>
            </a:r>
            <a:r>
              <a:rPr lang="ar-EG" sz="7200" dirty="0"/>
              <a:t> </a:t>
            </a:r>
            <a:r>
              <a:rPr lang="ar-EG" sz="7200" dirty="0" err="1"/>
              <a:t>nursing</a:t>
            </a:r>
            <a:r>
              <a:rPr lang="ar-EG" sz="7200" dirty="0"/>
              <a:t> </a:t>
            </a:r>
            <a:r>
              <a:rPr lang="ar-EG" sz="7200" dirty="0" err="1"/>
              <a:t>staff</a:t>
            </a:r>
            <a:r>
              <a:rPr lang="ar-EG" sz="7200" dirty="0"/>
              <a:t> </a:t>
            </a:r>
            <a:r>
              <a:rPr lang="ar-EG" sz="7200" dirty="0" err="1"/>
              <a:t>whenever</a:t>
            </a:r>
            <a:r>
              <a:rPr lang="ar-EG" sz="7200" dirty="0"/>
              <a:t> </a:t>
            </a:r>
            <a:r>
              <a:rPr lang="ar-EG" sz="7200" dirty="0" err="1"/>
              <a:t>there</a:t>
            </a:r>
            <a:r>
              <a:rPr lang="ar-EG" sz="7200" dirty="0"/>
              <a:t> </a:t>
            </a:r>
            <a:r>
              <a:rPr lang="ar-EG" sz="7200" dirty="0" err="1"/>
              <a:t>Is</a:t>
            </a:r>
            <a:r>
              <a:rPr lang="ar-EG" sz="7200" dirty="0"/>
              <a:t> a </a:t>
            </a:r>
            <a:r>
              <a:rPr lang="ar-EG" sz="7200" dirty="0" err="1"/>
              <a:t>need</a:t>
            </a:r>
            <a:r>
              <a:rPr lang="ar-EG" sz="7200" dirty="0"/>
              <a:t> </a:t>
            </a:r>
            <a:r>
              <a:rPr lang="ar-EG" sz="7200" dirty="0" err="1"/>
              <a:t>to</a:t>
            </a:r>
            <a:r>
              <a:rPr lang="ar-EG" sz="7200" dirty="0"/>
              <a:t> </a:t>
            </a:r>
            <a:r>
              <a:rPr lang="ar-EG" sz="7200" dirty="0" err="1"/>
              <a:t>connect</a:t>
            </a:r>
            <a:r>
              <a:rPr lang="ar-EG" sz="7200" dirty="0"/>
              <a:t> </a:t>
            </a:r>
            <a:r>
              <a:rPr lang="ar-EG" sz="7200" dirty="0" err="1"/>
              <a:t>or</a:t>
            </a:r>
            <a:r>
              <a:rPr lang="ar-EG" sz="7200" dirty="0"/>
              <a:t> </a:t>
            </a:r>
            <a:r>
              <a:rPr lang="ar-EG" sz="7200" dirty="0" err="1"/>
              <a:t>disconnect</a:t>
            </a:r>
            <a:r>
              <a:rPr lang="ar-EG" sz="7200" dirty="0"/>
              <a:t> </a:t>
            </a:r>
            <a:r>
              <a:rPr lang="ar-EG" sz="7200" dirty="0" err="1"/>
              <a:t>devices</a:t>
            </a:r>
            <a:r>
              <a:rPr lang="ar-EG" sz="7200" dirty="0"/>
              <a:t> </a:t>
            </a:r>
            <a:r>
              <a:rPr lang="ar-EG" sz="7200" dirty="0" err="1"/>
              <a:t>or</a:t>
            </a:r>
            <a:r>
              <a:rPr lang="ar-EG" sz="7200" dirty="0"/>
              <a:t> </a:t>
            </a:r>
            <a:r>
              <a:rPr lang="ar-EG" sz="7200" dirty="0" err="1"/>
              <a:t>Infusions</a:t>
            </a:r>
            <a:r>
              <a:rPr lang="ar-EG" sz="7200" dirty="0"/>
              <a:t>.
</a:t>
            </a:r>
            <a:r>
              <a:rPr lang="ar-EG" sz="7200" dirty="0" err="1"/>
              <a:t>Advise</a:t>
            </a:r>
            <a:r>
              <a:rPr lang="ar-EG" sz="7200" dirty="0"/>
              <a:t> </a:t>
            </a:r>
            <a:r>
              <a:rPr lang="ar-EG" sz="7200" dirty="0" err="1"/>
              <a:t>the</a:t>
            </a:r>
            <a:r>
              <a:rPr lang="ar-EG" sz="7200" dirty="0"/>
              <a:t> patient </a:t>
            </a:r>
            <a:r>
              <a:rPr lang="ar-EG" sz="7200" dirty="0" err="1"/>
              <a:t>to</a:t>
            </a:r>
            <a:r>
              <a:rPr lang="ar-EG" sz="7200" dirty="0"/>
              <a:t> </a:t>
            </a:r>
            <a:r>
              <a:rPr lang="ar-EG" sz="7200" dirty="0" err="1"/>
              <a:t>avoid</a:t>
            </a:r>
            <a:r>
              <a:rPr lang="ar-EG" sz="7200" dirty="0"/>
              <a:t> </a:t>
            </a:r>
            <a:r>
              <a:rPr lang="ar-EG" sz="7200" dirty="0" err="1"/>
              <a:t>gettingg</a:t>
            </a:r>
            <a:r>
              <a:rPr lang="ar-EG" sz="7200" dirty="0"/>
              <a:t> </a:t>
            </a:r>
            <a:r>
              <a:rPr lang="ar-EG" sz="7200" dirty="0" err="1"/>
              <a:t>the</a:t>
            </a:r>
            <a:r>
              <a:rPr lang="ar-EG" sz="7200" dirty="0"/>
              <a:t> IV </a:t>
            </a:r>
            <a:r>
              <a:rPr lang="ar-EG" sz="7200" dirty="0" err="1"/>
              <a:t>dressing</a:t>
            </a:r>
            <a:r>
              <a:rPr lang="ar-EG" sz="7200" dirty="0"/>
              <a:t> </a:t>
            </a:r>
            <a:r>
              <a:rPr lang="ar-EG" sz="7200" dirty="0" err="1"/>
              <a:t>and</a:t>
            </a:r>
            <a:r>
              <a:rPr lang="ar-EG" sz="7200" dirty="0"/>
              <a:t> </a:t>
            </a:r>
            <a:r>
              <a:rPr lang="ar-EG" sz="7200" dirty="0" err="1"/>
              <a:t>Insertion</a:t>
            </a:r>
            <a:r>
              <a:rPr lang="ar-EG" sz="7200" dirty="0"/>
              <a:t> </a:t>
            </a:r>
            <a:r>
              <a:rPr lang="ar-EG" sz="7200" dirty="0" err="1"/>
              <a:t>site</a:t>
            </a:r>
            <a:r>
              <a:rPr lang="ar-EG" sz="7200" dirty="0"/>
              <a:t> </a:t>
            </a:r>
            <a:r>
              <a:rPr lang="ar-EG" sz="7200" dirty="0" err="1"/>
              <a:t>wet</a:t>
            </a:r>
            <a:r>
              <a:rPr lang="ar-EG" sz="7200" dirty="0"/>
              <a:t> </a:t>
            </a:r>
            <a:r>
              <a:rPr lang="ar-EG" sz="7200" dirty="0" err="1"/>
              <a:t>during</a:t>
            </a:r>
            <a:r>
              <a:rPr lang="ar-EG" sz="7200" dirty="0"/>
              <a:t> </a:t>
            </a:r>
            <a:r>
              <a:rPr lang="ar-EG" sz="7200" dirty="0" err="1"/>
              <a:t>bathing</a:t>
            </a:r>
            <a:r>
              <a:rPr lang="ar-EG" sz="7200" dirty="0"/>
              <a:t> </a:t>
            </a:r>
            <a:r>
              <a:rPr lang="ar-EG" sz="7200" dirty="0" err="1"/>
              <a:t>and</a:t>
            </a:r>
            <a:r>
              <a:rPr lang="ar-EG" sz="7200" dirty="0"/>
              <a:t> </a:t>
            </a:r>
            <a:r>
              <a:rPr lang="ar-EG" sz="7200" dirty="0" err="1"/>
              <a:t>handwashing</a:t>
            </a:r>
            <a:r>
              <a:rPr lang="ar-EG" sz="7200" dirty="0"/>
              <a:t>.
</a:t>
            </a:r>
            <a:r>
              <a:rPr lang="ar-EG" sz="7200" dirty="0" err="1"/>
              <a:t>Return</a:t>
            </a:r>
            <a:r>
              <a:rPr lang="ar-EG" sz="7200" dirty="0"/>
              <a:t> </a:t>
            </a:r>
            <a:r>
              <a:rPr lang="ar-EG" sz="7200" dirty="0" err="1"/>
              <a:t>the</a:t>
            </a:r>
            <a:r>
              <a:rPr lang="ar-EG" sz="7200" dirty="0"/>
              <a:t> </a:t>
            </a:r>
            <a:r>
              <a:rPr lang="ar-EG" sz="7200" dirty="0" err="1"/>
              <a:t>bed</a:t>
            </a:r>
            <a:r>
              <a:rPr lang="ar-EG" sz="7200" dirty="0"/>
              <a:t> </a:t>
            </a:r>
            <a:r>
              <a:rPr lang="ar-EG" sz="7200" dirty="0" err="1"/>
              <a:t>to</a:t>
            </a:r>
            <a:r>
              <a:rPr lang="ar-EG" sz="7200" dirty="0"/>
              <a:t> </a:t>
            </a:r>
            <a:r>
              <a:rPr lang="ar-EG" sz="7200" dirty="0" err="1"/>
              <a:t>the</a:t>
            </a:r>
            <a:r>
              <a:rPr lang="ar-EG" sz="7200" dirty="0"/>
              <a:t> </a:t>
            </a:r>
            <a:r>
              <a:rPr lang="ar-EG" sz="7200" dirty="0" err="1"/>
              <a:t>lowest</a:t>
            </a:r>
            <a:r>
              <a:rPr lang="ar-EG" sz="7200" dirty="0"/>
              <a:t> </a:t>
            </a:r>
            <a:r>
              <a:rPr lang="ar-EG" sz="7200" dirty="0" err="1"/>
              <a:t>position</a:t>
            </a:r>
            <a:r>
              <a:rPr lang="ar-EG" sz="7200" dirty="0"/>
              <a:t>.
</a:t>
            </a:r>
            <a:r>
              <a:rPr lang="ar-EG" sz="7200" dirty="0" err="1"/>
              <a:t>Discard</a:t>
            </a:r>
            <a:r>
              <a:rPr lang="ar-EG" sz="7200" dirty="0"/>
              <a:t> </a:t>
            </a:r>
            <a:r>
              <a:rPr lang="ar-EG" sz="7200" dirty="0" err="1"/>
              <a:t>used</a:t>
            </a:r>
            <a:r>
              <a:rPr lang="ar-EG" sz="7200" dirty="0"/>
              <a:t> </a:t>
            </a:r>
            <a:r>
              <a:rPr lang="ar-EG" sz="7200" dirty="0" err="1"/>
              <a:t>supplies</a:t>
            </a:r>
            <a:r>
              <a:rPr lang="ar-EG" sz="7200" dirty="0"/>
              <a:t> </a:t>
            </a:r>
            <a:r>
              <a:rPr lang="ar-EG" sz="7200" dirty="0" err="1"/>
              <a:t>appropriately</a:t>
            </a:r>
            <a:r>
              <a:rPr lang="ar-EG" sz="7200" dirty="0"/>
              <a:t>.
</a:t>
            </a:r>
            <a:r>
              <a:rPr lang="ar-EG" sz="7200" dirty="0" err="1"/>
              <a:t>Remove</a:t>
            </a:r>
            <a:r>
              <a:rPr lang="ar-EG" sz="7200" dirty="0"/>
              <a:t> </a:t>
            </a:r>
            <a:r>
              <a:rPr lang="ar-EG" sz="7200" dirty="0" err="1"/>
              <a:t>and</a:t>
            </a:r>
            <a:r>
              <a:rPr lang="ar-EG" sz="7200" dirty="0"/>
              <a:t> </a:t>
            </a:r>
            <a:r>
              <a:rPr lang="ar-EG" sz="7200" dirty="0" err="1"/>
              <a:t>discard</a:t>
            </a:r>
            <a:r>
              <a:rPr lang="ar-EG" sz="7200" dirty="0"/>
              <a:t> </a:t>
            </a:r>
            <a:r>
              <a:rPr lang="ar-EG" sz="7200" dirty="0" err="1"/>
              <a:t>your</a:t>
            </a:r>
            <a:r>
              <a:rPr lang="ar-EG" sz="7200" dirty="0"/>
              <a:t> </a:t>
            </a:r>
            <a:r>
              <a:rPr lang="ar-EG" sz="7200" dirty="0" err="1"/>
              <a:t>gloves</a:t>
            </a:r>
            <a:r>
              <a:rPr lang="ar-EG" sz="7200" dirty="0"/>
              <a:t> </a:t>
            </a:r>
            <a:r>
              <a:rPr lang="ar-EG" sz="7200" dirty="0" err="1"/>
              <a:t>and</a:t>
            </a:r>
            <a:r>
              <a:rPr lang="ar-EG" sz="7200" dirty="0"/>
              <a:t>, </a:t>
            </a:r>
            <a:r>
              <a:rPr lang="ar-EG" sz="7200" dirty="0" err="1"/>
              <a:t>if</a:t>
            </a:r>
            <a:r>
              <a:rPr lang="ar-EG" sz="7200" dirty="0"/>
              <a:t> </a:t>
            </a:r>
            <a:r>
              <a:rPr lang="ar-EG" sz="7200" dirty="0" err="1"/>
              <a:t>worn</a:t>
            </a:r>
            <a:r>
              <a:rPr lang="ar-EG" sz="7200" dirty="0"/>
              <a:t>, </a:t>
            </a:r>
            <a:r>
              <a:rPr lang="ar-EG" sz="7200" dirty="0" err="1"/>
              <a:t>other</a:t>
            </a:r>
            <a:r>
              <a:rPr lang="ar-EG" sz="7200" dirty="0"/>
              <a:t> personal </a:t>
            </a:r>
            <a:r>
              <a:rPr lang="ar-EG" sz="7200" dirty="0" err="1"/>
              <a:t>protective</a:t>
            </a:r>
            <a:r>
              <a:rPr lang="ar-EG" sz="7200" dirty="0"/>
              <a:t> </a:t>
            </a:r>
            <a:r>
              <a:rPr lang="ar-EG" sz="7200" dirty="0" err="1"/>
              <a:t>equipment</a:t>
            </a:r>
            <a:r>
              <a:rPr lang="ar-EG" sz="7200" dirty="0"/>
              <a:t>.
</a:t>
            </a:r>
            <a:r>
              <a:rPr lang="ar-EG" sz="7200" dirty="0" err="1"/>
              <a:t>Perform</a:t>
            </a:r>
            <a:r>
              <a:rPr lang="ar-EG" sz="7200" dirty="0"/>
              <a:t> </a:t>
            </a:r>
            <a:r>
              <a:rPr lang="ar-EG" sz="7200" dirty="0" err="1"/>
              <a:t>hand</a:t>
            </a:r>
            <a:r>
              <a:rPr lang="ar-EG" sz="7200" dirty="0"/>
              <a:t> </a:t>
            </a:r>
            <a:r>
              <a:rPr lang="ar-EG" sz="7200" dirty="0" err="1"/>
              <a:t>hygiene</a:t>
            </a:r>
            <a:r>
              <a:rPr lang="ar-EG" sz="7200" dirty="0"/>
              <a:t>.
</a:t>
            </a:r>
            <a:r>
              <a:rPr lang="ar-EG" sz="7200" dirty="0" err="1"/>
              <a:t>If</a:t>
            </a:r>
            <a:r>
              <a:rPr lang="ar-EG" sz="7200" dirty="0"/>
              <a:t> </a:t>
            </a:r>
            <a:r>
              <a:rPr lang="ar-EG" sz="7200" dirty="0" err="1"/>
              <a:t>reusable</a:t>
            </a:r>
            <a:r>
              <a:rPr lang="ar-EG" sz="7200" dirty="0"/>
              <a:t> </a:t>
            </a:r>
            <a:r>
              <a:rPr lang="ar-EG" sz="7200" dirty="0" err="1"/>
              <a:t>equipment</a:t>
            </a:r>
            <a:r>
              <a:rPr lang="ar-EG" sz="7200" dirty="0"/>
              <a:t> </a:t>
            </a:r>
            <a:r>
              <a:rPr lang="ar-EG" sz="7200" dirty="0" err="1"/>
              <a:t>was</a:t>
            </a:r>
            <a:r>
              <a:rPr lang="ar-EG" sz="7200" dirty="0"/>
              <a:t> </a:t>
            </a:r>
            <a:r>
              <a:rPr lang="ar-EG" sz="7200" dirty="0" err="1"/>
              <a:t>used</a:t>
            </a:r>
            <a:r>
              <a:rPr lang="ar-EG" sz="7200" dirty="0"/>
              <a:t>, </a:t>
            </a:r>
            <a:r>
              <a:rPr lang="ar-EG" sz="7200" dirty="0" err="1"/>
              <a:t>clean</a:t>
            </a:r>
            <a:r>
              <a:rPr lang="ar-EG" sz="7200" dirty="0"/>
              <a:t> </a:t>
            </a:r>
            <a:r>
              <a:rPr lang="ar-EG" sz="7200" dirty="0" err="1"/>
              <a:t>and</a:t>
            </a:r>
            <a:r>
              <a:rPr lang="ar-EG" sz="7200" dirty="0"/>
              <a:t> </a:t>
            </a:r>
            <a:r>
              <a:rPr lang="ar-EG" sz="7200" dirty="0" err="1"/>
              <a:t>disinfect</a:t>
            </a:r>
            <a:r>
              <a:rPr lang="ar-EG" sz="7200" dirty="0"/>
              <a:t> </a:t>
            </a:r>
            <a:r>
              <a:rPr lang="ar-EG" sz="7200" dirty="0" err="1"/>
              <a:t>it</a:t>
            </a:r>
            <a:r>
              <a:rPr lang="ar-EG" sz="7200" dirty="0"/>
              <a:t>.
</a:t>
            </a:r>
            <a:r>
              <a:rPr lang="ar-EG" sz="7200" dirty="0" err="1"/>
              <a:t>Document</a:t>
            </a:r>
            <a:r>
              <a:rPr lang="ar-EG" sz="7200" dirty="0"/>
              <a:t> </a:t>
            </a:r>
            <a:r>
              <a:rPr lang="ar-EG" sz="7200" dirty="0" err="1"/>
              <a:t>the</a:t>
            </a:r>
            <a:r>
              <a:rPr lang="ar-EG" sz="7200" dirty="0"/>
              <a:t> </a:t>
            </a:r>
            <a:r>
              <a:rPr lang="ar-EG" sz="7200" dirty="0" err="1"/>
              <a:t>procedure</a:t>
            </a:r>
            <a:r>
              <a:rPr lang="ar-EG" dirty="0"/>
              <a:t>.</a:t>
            </a:r>
          </a:p>
          <a:p>
            <a:pPr algn="l" rtl="0"/>
            <a:endParaRPr lang="ar-EG" dirty="0"/>
          </a:p>
          <a:p>
            <a:pPr algn="l" rtl="0"/>
            <a:endParaRPr lang="ar-EG" dirty="0"/>
          </a:p>
        </p:txBody>
      </p:sp>
    </p:spTree>
    <p:extLst>
      <p:ext uri="{BB962C8B-B14F-4D97-AF65-F5344CB8AC3E}">
        <p14:creationId xmlns:p14="http://schemas.microsoft.com/office/powerpoint/2010/main" val="42193056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2415E093-0AAB-3BDD-DD71-6612046ABC4D}"/>
              </a:ext>
            </a:extLst>
          </p:cNvPr>
          <p:cNvSpPr>
            <a:spLocks noGrp="1"/>
          </p:cNvSpPr>
          <p:nvPr>
            <p:ph type="title"/>
          </p:nvPr>
        </p:nvSpPr>
        <p:spPr/>
        <p:txBody>
          <a:bodyPr/>
          <a:lstStyle/>
          <a:p>
            <a:pPr algn="l" rtl="0"/>
            <a:r>
              <a:rPr lang="af-ZA" dirty="0"/>
              <a:t>I</a:t>
            </a:r>
            <a:r>
              <a:rPr lang="ar-EG" dirty="0" err="1"/>
              <a:t>ntravenous</a:t>
            </a:r>
            <a:r>
              <a:rPr lang="ar-EG" dirty="0"/>
              <a:t> </a:t>
            </a:r>
            <a:r>
              <a:rPr lang="ar-EG" dirty="0" err="1"/>
              <a:t>fluid</a:t>
            </a:r>
            <a:endParaRPr lang="ar-EG" dirty="0"/>
          </a:p>
        </p:txBody>
      </p:sp>
      <p:pic>
        <p:nvPicPr>
          <p:cNvPr id="4" name="عنصر نائب للمحتوى 3">
            <a:extLst>
              <a:ext uri="{FF2B5EF4-FFF2-40B4-BE49-F238E27FC236}">
                <a16:creationId xmlns:a16="http://schemas.microsoft.com/office/drawing/2014/main" id="{682377D4-A31B-038A-A75A-39C5F95CBBA6}"/>
              </a:ext>
            </a:extLst>
          </p:cNvPr>
          <p:cNvPicPr>
            <a:picLocks noGrp="1" noChangeAspect="1"/>
          </p:cNvPicPr>
          <p:nvPr>
            <p:ph sz="quarter" idx="13"/>
          </p:nvPr>
        </p:nvPicPr>
        <p:blipFill>
          <a:blip r:embed="rId2"/>
          <a:stretch>
            <a:fillRect/>
          </a:stretch>
        </p:blipFill>
        <p:spPr>
          <a:xfrm>
            <a:off x="2089131" y="1727053"/>
            <a:ext cx="8191690" cy="4983278"/>
          </a:xfrm>
        </p:spPr>
      </p:pic>
    </p:spTree>
    <p:extLst>
      <p:ext uri="{BB962C8B-B14F-4D97-AF65-F5344CB8AC3E}">
        <p14:creationId xmlns:p14="http://schemas.microsoft.com/office/powerpoint/2010/main" val="15303882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3F012C5-2940-4F3E-BB5E-B8B2C9E829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999" cy="6858000"/>
          </a:xfrm>
          <a:prstGeom prst="rect">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B37C977-E7E3-44AC-AEC8-2E27641909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13876" cy="6858000"/>
          </a:xfrm>
          <a:prstGeom prst="rect">
            <a:avLst/>
          </a:prstGeom>
          <a:ln>
            <a:noFill/>
          </a:ln>
          <a:effectLst>
            <a:outerShdw blurRad="88900" dist="25400" algn="l" rotWithShape="0">
              <a:prstClr val="black">
                <a:alpha val="40000"/>
              </a:prstClr>
            </a:outerShdw>
          </a:effectLst>
        </p:spPr>
        <p:style>
          <a:lnRef idx="2">
            <a:schemeClr val="accent1">
              <a:shade val="50000"/>
            </a:schemeClr>
          </a:lnRef>
          <a:fillRef idx="1002">
            <a:schemeClr val="dk1"/>
          </a:fillRef>
          <a:effectRef idx="0">
            <a:schemeClr val="accent1"/>
          </a:effectRef>
          <a:fontRef idx="minor">
            <a:schemeClr val="lt1"/>
          </a:fontRef>
        </p:style>
        <p:txBody>
          <a:bodyPr rtlCol="0" anchor="ctr"/>
          <a:lstStyle/>
          <a:p>
            <a:pPr algn="ctr"/>
            <a:endParaRPr lang="en-US" dirty="0"/>
          </a:p>
        </p:txBody>
      </p:sp>
      <p:pic>
        <p:nvPicPr>
          <p:cNvPr id="12" name="Picture 11">
            <a:extLst>
              <a:ext uri="{FF2B5EF4-FFF2-40B4-BE49-F238E27FC236}">
                <a16:creationId xmlns:a16="http://schemas.microsoft.com/office/drawing/2014/main" id="{A70DF37D-86A3-45DB-B1C1-580462D4BB6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r="77037" b="73004"/>
          <a:stretch/>
        </p:blipFill>
        <p:spPr>
          <a:xfrm>
            <a:off x="1" y="-2"/>
            <a:ext cx="3321978" cy="2196792"/>
          </a:xfrm>
          <a:prstGeom prst="rect">
            <a:avLst/>
          </a:prstGeom>
        </p:spPr>
      </p:pic>
      <p:sp>
        <p:nvSpPr>
          <p:cNvPr id="2" name="عنوان 1">
            <a:extLst>
              <a:ext uri="{FF2B5EF4-FFF2-40B4-BE49-F238E27FC236}">
                <a16:creationId xmlns:a16="http://schemas.microsoft.com/office/drawing/2014/main" id="{6C176F14-77DD-B340-94EF-3DAE2DB43847}"/>
              </a:ext>
            </a:extLst>
          </p:cNvPr>
          <p:cNvSpPr>
            <a:spLocks noGrp="1"/>
          </p:cNvSpPr>
          <p:nvPr>
            <p:ph type="title"/>
          </p:nvPr>
        </p:nvSpPr>
        <p:spPr>
          <a:xfrm>
            <a:off x="935678" y="-2208694"/>
            <a:ext cx="2732249" cy="4912936"/>
          </a:xfrm>
        </p:spPr>
        <p:txBody>
          <a:bodyPr anchor="b">
            <a:normAutofit/>
          </a:bodyPr>
          <a:lstStyle/>
          <a:p>
            <a:pPr algn="r" rtl="0"/>
            <a:r>
              <a:rPr lang="ar-EG" sz="4000">
                <a:solidFill>
                  <a:schemeClr val="bg1"/>
                </a:solidFill>
              </a:rPr>
              <a:t>Types of IV Access:</a:t>
            </a:r>
          </a:p>
        </p:txBody>
      </p:sp>
      <p:sp>
        <p:nvSpPr>
          <p:cNvPr id="3" name="عنصر نائب للمحتوى 2">
            <a:extLst>
              <a:ext uri="{FF2B5EF4-FFF2-40B4-BE49-F238E27FC236}">
                <a16:creationId xmlns:a16="http://schemas.microsoft.com/office/drawing/2014/main" id="{CCC55239-E2C7-DAAB-1B37-EFEB27F035BA}"/>
              </a:ext>
            </a:extLst>
          </p:cNvPr>
          <p:cNvSpPr>
            <a:spLocks noGrp="1"/>
          </p:cNvSpPr>
          <p:nvPr>
            <p:ph sz="quarter" idx="13"/>
          </p:nvPr>
        </p:nvSpPr>
        <p:spPr>
          <a:xfrm>
            <a:off x="4979078" y="960814"/>
            <a:ext cx="6247722" cy="4830385"/>
          </a:xfrm>
        </p:spPr>
        <p:txBody>
          <a:bodyPr anchor="ctr">
            <a:normAutofit/>
          </a:bodyPr>
          <a:lstStyle/>
          <a:p>
            <a:pPr marL="0" indent="0" algn="l" rtl="0">
              <a:buNone/>
            </a:pPr>
            <a:r>
              <a:rPr lang="ar-EG" sz="1800" baseline="30000" dirty="0">
                <a:latin typeface="Times New Roman" panose="02020603050405020304" pitchFamily="18" charset="0"/>
                <a:ea typeface="Freestyle Script" panose="02000000000000000000" pitchFamily="2" charset="0"/>
                <a:cs typeface="Times New Roman" panose="02020603050405020304" pitchFamily="18" charset="0"/>
              </a:rPr>
              <a:t>1.</a:t>
            </a:r>
            <a:r>
              <a:rPr lang="ar-EG" sz="2800" baseline="30000" dirty="0">
                <a:latin typeface="Times New Roman" panose="02020603050405020304" pitchFamily="18" charset="0"/>
                <a:ea typeface="Freestyle Script" panose="02000000000000000000" pitchFamily="2" charset="0"/>
                <a:cs typeface="Times New Roman" panose="02020603050405020304" pitchFamily="18" charset="0"/>
              </a:rPr>
              <a:t>Peripheral IV </a:t>
            </a:r>
            <a:r>
              <a:rPr lang="ar-EG" sz="2800" baseline="30000" dirty="0" err="1">
                <a:latin typeface="Times New Roman" panose="02020603050405020304" pitchFamily="18" charset="0"/>
                <a:ea typeface="Freestyle Script" panose="02000000000000000000" pitchFamily="2" charset="0"/>
                <a:cs typeface="Times New Roman" panose="02020603050405020304" pitchFamily="18" charset="0"/>
              </a:rPr>
              <a:t>Access</a:t>
            </a:r>
            <a:endParaRPr lang="ar-EG" sz="2800" baseline="30000" dirty="0">
              <a:latin typeface="Times New Roman" panose="02020603050405020304" pitchFamily="18" charset="0"/>
              <a:ea typeface="Freestyle Script" panose="02000000000000000000" pitchFamily="2" charset="0"/>
              <a:cs typeface="Times New Roman" panose="02020603050405020304" pitchFamily="18" charset="0"/>
            </a:endParaRPr>
          </a:p>
          <a:p>
            <a:pPr marL="0" indent="0" algn="l" rtl="0">
              <a:buNone/>
            </a:pPr>
            <a:endParaRPr lang="ar-EG" sz="2800" baseline="30000" dirty="0">
              <a:latin typeface="Times New Roman" panose="02020603050405020304" pitchFamily="18" charset="0"/>
              <a:ea typeface="Freestyle Script" panose="02000000000000000000" pitchFamily="2" charset="0"/>
              <a:cs typeface="Times New Roman" panose="02020603050405020304" pitchFamily="18" charset="0"/>
            </a:endParaRPr>
          </a:p>
          <a:p>
            <a:pPr marL="0" indent="0" algn="l" rtl="0">
              <a:buNone/>
            </a:pPr>
            <a:endParaRPr lang="ar-EG" sz="2800" baseline="30000" dirty="0">
              <a:latin typeface="Times New Roman" panose="02020603050405020304" pitchFamily="18" charset="0"/>
              <a:ea typeface="Freestyle Script" panose="02000000000000000000" pitchFamily="2" charset="0"/>
              <a:cs typeface="Times New Roman" panose="02020603050405020304" pitchFamily="18" charset="0"/>
            </a:endParaRPr>
          </a:p>
          <a:p>
            <a:pPr marL="0" indent="0" algn="l" rtl="0">
              <a:buNone/>
            </a:pPr>
            <a:r>
              <a:rPr lang="ar-EG" sz="2800" baseline="30000" dirty="0">
                <a:latin typeface="Times New Roman" panose="02020603050405020304" pitchFamily="18" charset="0"/>
                <a:ea typeface="Freestyle Script" panose="02000000000000000000" pitchFamily="2" charset="0"/>
                <a:cs typeface="Times New Roman" panose="02020603050405020304" pitchFamily="18" charset="0"/>
              </a:rPr>
              <a:t>2.Central </a:t>
            </a:r>
            <a:r>
              <a:rPr lang="ar-EG" sz="2800" baseline="30000" dirty="0" err="1">
                <a:latin typeface="Times New Roman" panose="02020603050405020304" pitchFamily="18" charset="0"/>
                <a:ea typeface="Freestyle Script" panose="02000000000000000000" pitchFamily="2" charset="0"/>
                <a:cs typeface="Times New Roman" panose="02020603050405020304" pitchFamily="18" charset="0"/>
              </a:rPr>
              <a:t>Venous</a:t>
            </a:r>
            <a:r>
              <a:rPr lang="ar-EG" sz="2800" baseline="30000" dirty="0">
                <a:latin typeface="Times New Roman" panose="02020603050405020304" pitchFamily="18" charset="0"/>
                <a:ea typeface="Freestyle Script" panose="02000000000000000000" pitchFamily="2" charset="0"/>
                <a:cs typeface="Times New Roman" panose="02020603050405020304" pitchFamily="18" charset="0"/>
              </a:rPr>
              <a:t> </a:t>
            </a:r>
            <a:r>
              <a:rPr lang="ar-EG" sz="2800" baseline="30000" dirty="0" err="1">
                <a:latin typeface="Times New Roman" panose="02020603050405020304" pitchFamily="18" charset="0"/>
                <a:ea typeface="Freestyle Script" panose="02000000000000000000" pitchFamily="2" charset="0"/>
                <a:cs typeface="Times New Roman" panose="02020603050405020304" pitchFamily="18" charset="0"/>
              </a:rPr>
              <a:t>Access</a:t>
            </a:r>
            <a:endParaRPr lang="ar-EG" sz="2800" baseline="30000" dirty="0">
              <a:latin typeface="Times New Roman" panose="02020603050405020304" pitchFamily="18" charset="0"/>
              <a:ea typeface="Freestyle Script" panose="02000000000000000000" pitchFamily="2" charset="0"/>
              <a:cs typeface="Times New Roman" panose="02020603050405020304" pitchFamily="18" charset="0"/>
            </a:endParaRPr>
          </a:p>
          <a:p>
            <a:pPr marL="0" indent="0" algn="l" rtl="0">
              <a:buNone/>
            </a:pPr>
            <a:endParaRPr lang="ar-EG" sz="1800" baseline="30000" dirty="0">
              <a:latin typeface="Times New Roman" panose="02020603050405020304" pitchFamily="18" charset="0"/>
              <a:ea typeface="Freestyle Script" panose="02000000000000000000" pitchFamily="2" charset="0"/>
              <a:cs typeface="Times New Roman" panose="02020603050405020304" pitchFamily="18" charset="0"/>
            </a:endParaRPr>
          </a:p>
          <a:p>
            <a:pPr marL="0" indent="0" algn="l" rtl="0">
              <a:buNone/>
            </a:pPr>
            <a:endParaRPr lang="ar-EG" sz="1800" baseline="30000" dirty="0">
              <a:latin typeface="Times New Roman" panose="02020603050405020304" pitchFamily="18" charset="0"/>
              <a:ea typeface="Freestyle Script" panose="02000000000000000000" pitchFamily="2" charset="0"/>
              <a:cs typeface="Times New Roman" panose="02020603050405020304" pitchFamily="18" charset="0"/>
            </a:endParaRPr>
          </a:p>
          <a:p>
            <a:pPr marL="0" indent="0" algn="l" rtl="0">
              <a:buNone/>
            </a:pPr>
            <a:endParaRPr lang="ar-EG" sz="1800" baseline="30000" dirty="0">
              <a:latin typeface="Times New Roman" panose="02020603050405020304" pitchFamily="18" charset="0"/>
              <a:ea typeface="Freestyle Script" panose="02000000000000000000" pitchFamily="2" charset="0"/>
              <a:cs typeface="Times New Roman" panose="02020603050405020304" pitchFamily="18" charset="0"/>
            </a:endParaRPr>
          </a:p>
          <a:p>
            <a:pPr marL="0" indent="0" algn="l" rtl="0">
              <a:buNone/>
            </a:pPr>
            <a:endParaRPr lang="ar-EG" sz="1800" baseline="30000" dirty="0">
              <a:latin typeface="Times New Roman" panose="02020603050405020304" pitchFamily="18" charset="0"/>
              <a:ea typeface="Freestyle Script" panose="02000000000000000000" pitchFamily="2" charset="0"/>
              <a:cs typeface="Times New Roman" panose="02020603050405020304" pitchFamily="18" charset="0"/>
            </a:endParaRPr>
          </a:p>
        </p:txBody>
      </p:sp>
    </p:spTree>
    <p:extLst>
      <p:ext uri="{BB962C8B-B14F-4D97-AF65-F5344CB8AC3E}">
        <p14:creationId xmlns:p14="http://schemas.microsoft.com/office/powerpoint/2010/main" val="7214795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22FE1CB6-C1DB-7B7A-61B9-1009DC03D27E}"/>
              </a:ext>
            </a:extLst>
          </p:cNvPr>
          <p:cNvSpPr>
            <a:spLocks noGrp="1"/>
          </p:cNvSpPr>
          <p:nvPr>
            <p:ph type="title"/>
          </p:nvPr>
        </p:nvSpPr>
        <p:spPr/>
        <p:txBody>
          <a:bodyPr/>
          <a:lstStyle/>
          <a:p>
            <a:pPr rtl="0"/>
            <a:r>
              <a:rPr lang="ar-EG" dirty="0"/>
              <a:t>1.	</a:t>
            </a:r>
            <a:r>
              <a:rPr lang="ar-EG" dirty="0" err="1"/>
              <a:t>Peripheral</a:t>
            </a:r>
            <a:r>
              <a:rPr lang="ar-EG" dirty="0"/>
              <a:t> IV </a:t>
            </a:r>
            <a:r>
              <a:rPr lang="ar-EG" dirty="0" err="1"/>
              <a:t>Access</a:t>
            </a:r>
            <a:r>
              <a:rPr lang="ar-EG" dirty="0"/>
              <a:t>:</a:t>
            </a:r>
          </a:p>
        </p:txBody>
      </p:sp>
      <p:sp>
        <p:nvSpPr>
          <p:cNvPr id="3" name="عنصر نائب للمحتوى 2">
            <a:extLst>
              <a:ext uri="{FF2B5EF4-FFF2-40B4-BE49-F238E27FC236}">
                <a16:creationId xmlns:a16="http://schemas.microsoft.com/office/drawing/2014/main" id="{9F654462-2E28-D66B-E78D-58222F4722D6}"/>
              </a:ext>
            </a:extLst>
          </p:cNvPr>
          <p:cNvSpPr>
            <a:spLocks noGrp="1"/>
          </p:cNvSpPr>
          <p:nvPr>
            <p:ph sz="quarter" idx="13"/>
          </p:nvPr>
        </p:nvSpPr>
        <p:spPr/>
        <p:txBody>
          <a:bodyPr/>
          <a:lstStyle/>
          <a:p>
            <a:pPr algn="l" rtl="0"/>
            <a:r>
              <a:rPr lang="ar-EG" dirty="0"/>
              <a:t>•	</a:t>
            </a:r>
            <a:r>
              <a:rPr lang="ar-EG" dirty="0" err="1">
                <a:latin typeface="Times New Roman" panose="02020603050405020304" pitchFamily="18" charset="0"/>
                <a:ea typeface="Book Antiqua" panose="02000000000000000000" pitchFamily="2" charset="0"/>
              </a:rPr>
              <a:t>Common</a:t>
            </a:r>
            <a:r>
              <a:rPr lang="ar-EG" dirty="0">
                <a:latin typeface="Times New Roman" panose="02020603050405020304" pitchFamily="18" charset="0"/>
                <a:ea typeface="Book Antiqua" panose="02000000000000000000" pitchFamily="2" charset="0"/>
              </a:rPr>
              <a:t> </a:t>
            </a:r>
            <a:r>
              <a:rPr lang="ar-EG" dirty="0" err="1">
                <a:latin typeface="Times New Roman" panose="02020603050405020304" pitchFamily="18" charset="0"/>
                <a:ea typeface="Book Antiqua" panose="02000000000000000000" pitchFamily="2" charset="0"/>
              </a:rPr>
              <a:t>Sites</a:t>
            </a:r>
            <a:r>
              <a:rPr lang="ar-EG" dirty="0">
                <a:latin typeface="Times New Roman" panose="02020603050405020304" pitchFamily="18" charset="0"/>
                <a:ea typeface="Book Antiqua" panose="02000000000000000000" pitchFamily="2" charset="0"/>
              </a:rPr>
              <a:t>: </a:t>
            </a:r>
            <a:r>
              <a:rPr lang="ar-EG" dirty="0" err="1">
                <a:latin typeface="Times New Roman" panose="02020603050405020304" pitchFamily="18" charset="0"/>
                <a:ea typeface="Book Antiqua" panose="02000000000000000000" pitchFamily="2" charset="0"/>
              </a:rPr>
              <a:t>Hands</a:t>
            </a:r>
            <a:r>
              <a:rPr lang="ar-EG" dirty="0">
                <a:latin typeface="Times New Roman" panose="02020603050405020304" pitchFamily="18" charset="0"/>
                <a:ea typeface="Book Antiqua" panose="02000000000000000000" pitchFamily="2" charset="0"/>
              </a:rPr>
              <a:t>, </a:t>
            </a:r>
            <a:r>
              <a:rPr lang="ar-EG" dirty="0" err="1">
                <a:latin typeface="Times New Roman" panose="02020603050405020304" pitchFamily="18" charset="0"/>
                <a:ea typeface="Book Antiqua" panose="02000000000000000000" pitchFamily="2" charset="0"/>
              </a:rPr>
              <a:t>arms</a:t>
            </a:r>
            <a:r>
              <a:rPr lang="ar-EG" dirty="0">
                <a:latin typeface="Times New Roman" panose="02020603050405020304" pitchFamily="18" charset="0"/>
                <a:ea typeface="Book Antiqua" panose="02000000000000000000" pitchFamily="2" charset="0"/>
              </a:rPr>
              <a:t>, </a:t>
            </a:r>
            <a:r>
              <a:rPr lang="ar-EG" dirty="0" err="1">
                <a:latin typeface="Times New Roman" panose="02020603050405020304" pitchFamily="18" charset="0"/>
                <a:ea typeface="Book Antiqua" panose="02000000000000000000" pitchFamily="2" charset="0"/>
              </a:rPr>
              <a:t>feet</a:t>
            </a:r>
            <a:r>
              <a:rPr lang="ar-EG" dirty="0">
                <a:latin typeface="Times New Roman" panose="02020603050405020304" pitchFamily="18" charset="0"/>
                <a:ea typeface="Book Antiqua" panose="02000000000000000000" pitchFamily="2" charset="0"/>
              </a:rPr>
              <a:t>, </a:t>
            </a:r>
            <a:r>
              <a:rPr lang="ar-EG" dirty="0" err="1">
                <a:latin typeface="Times New Roman" panose="02020603050405020304" pitchFamily="18" charset="0"/>
                <a:ea typeface="Book Antiqua" panose="02000000000000000000" pitchFamily="2" charset="0"/>
              </a:rPr>
              <a:t>or</a:t>
            </a:r>
            <a:r>
              <a:rPr lang="ar-EG" dirty="0">
                <a:latin typeface="Times New Roman" panose="02020603050405020304" pitchFamily="18" charset="0"/>
                <a:ea typeface="Book Antiqua" panose="02000000000000000000" pitchFamily="2" charset="0"/>
              </a:rPr>
              <a:t> </a:t>
            </a:r>
            <a:r>
              <a:rPr lang="ar-EG" dirty="0" err="1">
                <a:latin typeface="Times New Roman" panose="02020603050405020304" pitchFamily="18" charset="0"/>
                <a:ea typeface="Book Antiqua" panose="02000000000000000000" pitchFamily="2" charset="0"/>
              </a:rPr>
              <a:t>legs</a:t>
            </a:r>
            <a:r>
              <a:rPr lang="ar-EG" dirty="0">
                <a:latin typeface="Times New Roman" panose="02020603050405020304" pitchFamily="18" charset="0"/>
                <a:ea typeface="Book Antiqua" panose="02000000000000000000" pitchFamily="2" charset="0"/>
              </a:rPr>
              <a:t> (</a:t>
            </a:r>
            <a:r>
              <a:rPr lang="ar-EG" dirty="0" err="1">
                <a:latin typeface="Times New Roman" panose="02020603050405020304" pitchFamily="18" charset="0"/>
                <a:ea typeface="Book Antiqua" panose="02000000000000000000" pitchFamily="2" charset="0"/>
              </a:rPr>
              <a:t>e.g</a:t>
            </a:r>
            <a:r>
              <a:rPr lang="ar-EG" dirty="0">
                <a:latin typeface="Times New Roman" panose="02020603050405020304" pitchFamily="18" charset="0"/>
                <a:ea typeface="Book Antiqua" panose="02000000000000000000" pitchFamily="2" charset="0"/>
              </a:rPr>
              <a:t>., </a:t>
            </a:r>
            <a:r>
              <a:rPr lang="ar-EG" dirty="0" err="1">
                <a:latin typeface="Times New Roman" panose="02020603050405020304" pitchFamily="18" charset="0"/>
                <a:ea typeface="Book Antiqua" panose="02000000000000000000" pitchFamily="2" charset="0"/>
              </a:rPr>
              <a:t>cephalic</a:t>
            </a:r>
            <a:r>
              <a:rPr lang="ar-EG" dirty="0">
                <a:latin typeface="Times New Roman" panose="02020603050405020304" pitchFamily="18" charset="0"/>
                <a:ea typeface="Book Antiqua" panose="02000000000000000000" pitchFamily="2" charset="0"/>
              </a:rPr>
              <a:t> </a:t>
            </a:r>
            <a:r>
              <a:rPr lang="ar-EG" dirty="0" err="1">
                <a:latin typeface="Times New Roman" panose="02020603050405020304" pitchFamily="18" charset="0"/>
                <a:ea typeface="Book Antiqua" panose="02000000000000000000" pitchFamily="2" charset="0"/>
              </a:rPr>
              <a:t>vein</a:t>
            </a:r>
            <a:r>
              <a:rPr lang="ar-EG" dirty="0">
                <a:latin typeface="Times New Roman" panose="02020603050405020304" pitchFamily="18" charset="0"/>
                <a:ea typeface="Book Antiqua" panose="02000000000000000000" pitchFamily="2" charset="0"/>
              </a:rPr>
              <a:t>, </a:t>
            </a:r>
            <a:r>
              <a:rPr lang="ar-EG" dirty="0" err="1">
                <a:latin typeface="Times New Roman" panose="02020603050405020304" pitchFamily="18" charset="0"/>
                <a:ea typeface="Book Antiqua" panose="02000000000000000000" pitchFamily="2" charset="0"/>
              </a:rPr>
              <a:t>basilic</a:t>
            </a:r>
            <a:r>
              <a:rPr lang="ar-EG" dirty="0">
                <a:latin typeface="Times New Roman" panose="02020603050405020304" pitchFamily="18" charset="0"/>
                <a:ea typeface="Book Antiqua" panose="02000000000000000000" pitchFamily="2" charset="0"/>
              </a:rPr>
              <a:t> </a:t>
            </a:r>
            <a:r>
              <a:rPr lang="ar-EG" dirty="0" err="1">
                <a:latin typeface="Times New Roman" panose="02020603050405020304" pitchFamily="18" charset="0"/>
                <a:ea typeface="Book Antiqua" panose="02000000000000000000" pitchFamily="2" charset="0"/>
              </a:rPr>
              <a:t>vein</a:t>
            </a:r>
            <a:r>
              <a:rPr lang="ar-EG" dirty="0">
                <a:latin typeface="Times New Roman" panose="02020603050405020304" pitchFamily="18" charset="0"/>
                <a:ea typeface="Book Antiqua" panose="02000000000000000000" pitchFamily="2" charset="0"/>
              </a:rPr>
              <a:t>).</a:t>
            </a:r>
          </a:p>
          <a:p>
            <a:pPr marL="0" indent="0" algn="l" rtl="0">
              <a:buNone/>
            </a:pPr>
            <a:r>
              <a:rPr lang="ar-EG" dirty="0">
                <a:latin typeface="Times New Roman" panose="02020603050405020304" pitchFamily="18" charset="0"/>
                <a:ea typeface="Book Antiqua" panose="02000000000000000000" pitchFamily="2" charset="0"/>
              </a:rPr>
              <a:t>
•	</a:t>
            </a:r>
            <a:r>
              <a:rPr lang="ar-EG" dirty="0" err="1">
                <a:latin typeface="Times New Roman" panose="02020603050405020304" pitchFamily="18" charset="0"/>
                <a:ea typeface="Book Antiqua" panose="02000000000000000000" pitchFamily="2" charset="0"/>
              </a:rPr>
              <a:t>Use</a:t>
            </a:r>
            <a:r>
              <a:rPr lang="ar-EG" dirty="0">
                <a:latin typeface="Times New Roman" panose="02020603050405020304" pitchFamily="18" charset="0"/>
                <a:ea typeface="Book Antiqua" panose="02000000000000000000" pitchFamily="2" charset="0"/>
              </a:rPr>
              <a:t>: </a:t>
            </a:r>
            <a:r>
              <a:rPr lang="ar-EG" dirty="0" err="1">
                <a:latin typeface="Times New Roman" panose="02020603050405020304" pitchFamily="18" charset="0"/>
                <a:ea typeface="Book Antiqua" panose="02000000000000000000" pitchFamily="2" charset="0"/>
              </a:rPr>
              <a:t>Short-term</a:t>
            </a:r>
            <a:r>
              <a:rPr lang="ar-EG" dirty="0">
                <a:latin typeface="Times New Roman" panose="02020603050405020304" pitchFamily="18" charset="0"/>
                <a:ea typeface="Book Antiqua" panose="02000000000000000000" pitchFamily="2" charset="0"/>
              </a:rPr>
              <a:t> </a:t>
            </a:r>
            <a:r>
              <a:rPr lang="ar-EG" dirty="0" err="1">
                <a:latin typeface="Times New Roman" panose="02020603050405020304" pitchFamily="18" charset="0"/>
                <a:ea typeface="Book Antiqua" panose="02000000000000000000" pitchFamily="2" charset="0"/>
              </a:rPr>
              <a:t>use</a:t>
            </a:r>
            <a:r>
              <a:rPr lang="ar-EG" dirty="0">
                <a:latin typeface="Times New Roman" panose="02020603050405020304" pitchFamily="18" charset="0"/>
                <a:ea typeface="Book Antiqua" panose="02000000000000000000" pitchFamily="2" charset="0"/>
              </a:rPr>
              <a:t> </a:t>
            </a:r>
            <a:r>
              <a:rPr lang="ar-EG" dirty="0" err="1">
                <a:latin typeface="Times New Roman" panose="02020603050405020304" pitchFamily="18" charset="0"/>
                <a:ea typeface="Book Antiqua" panose="02000000000000000000" pitchFamily="2" charset="0"/>
              </a:rPr>
              <a:t>for</a:t>
            </a:r>
            <a:r>
              <a:rPr lang="ar-EG" dirty="0">
                <a:latin typeface="Times New Roman" panose="02020603050405020304" pitchFamily="18" charset="0"/>
                <a:ea typeface="Book Antiqua" panose="02000000000000000000" pitchFamily="2" charset="0"/>
              </a:rPr>
              <a:t> </a:t>
            </a:r>
            <a:r>
              <a:rPr lang="ar-EG" dirty="0" err="1">
                <a:latin typeface="Times New Roman" panose="02020603050405020304" pitchFamily="18" charset="0"/>
                <a:ea typeface="Book Antiqua" panose="02000000000000000000" pitchFamily="2" charset="0"/>
              </a:rPr>
              <a:t>administering</a:t>
            </a:r>
            <a:r>
              <a:rPr lang="ar-EG" dirty="0">
                <a:latin typeface="Times New Roman" panose="02020603050405020304" pitchFamily="18" charset="0"/>
                <a:ea typeface="Book Antiqua" panose="02000000000000000000" pitchFamily="2" charset="0"/>
              </a:rPr>
              <a:t> </a:t>
            </a:r>
            <a:r>
              <a:rPr lang="ar-EG" dirty="0" err="1">
                <a:latin typeface="Times New Roman" panose="02020603050405020304" pitchFamily="18" charset="0"/>
                <a:ea typeface="Book Antiqua" panose="02000000000000000000" pitchFamily="2" charset="0"/>
              </a:rPr>
              <a:t>fluids</a:t>
            </a:r>
            <a:r>
              <a:rPr lang="ar-EG" dirty="0">
                <a:latin typeface="Times New Roman" panose="02020603050405020304" pitchFamily="18" charset="0"/>
                <a:ea typeface="Book Antiqua" panose="02000000000000000000" pitchFamily="2" charset="0"/>
              </a:rPr>
              <a:t>, </a:t>
            </a:r>
            <a:r>
              <a:rPr lang="ar-EG" dirty="0" err="1">
                <a:latin typeface="Times New Roman" panose="02020603050405020304" pitchFamily="18" charset="0"/>
                <a:ea typeface="Book Antiqua" panose="02000000000000000000" pitchFamily="2" charset="0"/>
              </a:rPr>
              <a:t>medications</a:t>
            </a:r>
            <a:r>
              <a:rPr lang="ar-EG" dirty="0">
                <a:latin typeface="Times New Roman" panose="02020603050405020304" pitchFamily="18" charset="0"/>
                <a:ea typeface="Book Antiqua" panose="02000000000000000000" pitchFamily="2" charset="0"/>
              </a:rPr>
              <a:t>, </a:t>
            </a:r>
            <a:r>
              <a:rPr lang="ar-EG" dirty="0" err="1">
                <a:latin typeface="Times New Roman" panose="02020603050405020304" pitchFamily="18" charset="0"/>
                <a:ea typeface="Book Antiqua" panose="02000000000000000000" pitchFamily="2" charset="0"/>
              </a:rPr>
              <a:t>or</a:t>
            </a:r>
            <a:r>
              <a:rPr lang="ar-EG" dirty="0">
                <a:latin typeface="Times New Roman" panose="02020603050405020304" pitchFamily="18" charset="0"/>
                <a:ea typeface="Book Antiqua" panose="02000000000000000000" pitchFamily="2" charset="0"/>
              </a:rPr>
              <a:t> </a:t>
            </a:r>
            <a:r>
              <a:rPr lang="ar-EG" dirty="0" err="1">
                <a:latin typeface="Times New Roman" panose="02020603050405020304" pitchFamily="18" charset="0"/>
                <a:ea typeface="Book Antiqua" panose="02000000000000000000" pitchFamily="2" charset="0"/>
              </a:rPr>
              <a:t>blood</a:t>
            </a:r>
            <a:r>
              <a:rPr lang="ar-EG" dirty="0">
                <a:latin typeface="Times New Roman" panose="02020603050405020304" pitchFamily="18" charset="0"/>
                <a:ea typeface="Book Antiqua" panose="02000000000000000000" pitchFamily="2" charset="0"/>
              </a:rPr>
              <a:t> </a:t>
            </a:r>
            <a:r>
              <a:rPr lang="ar-EG" dirty="0" err="1">
                <a:latin typeface="Times New Roman" panose="02020603050405020304" pitchFamily="18" charset="0"/>
                <a:ea typeface="Book Antiqua" panose="02000000000000000000" pitchFamily="2" charset="0"/>
              </a:rPr>
              <a:t>products</a:t>
            </a:r>
            <a:r>
              <a:rPr lang="ar-EG" dirty="0">
                <a:latin typeface="Times New Roman" panose="02020603050405020304" pitchFamily="18" charset="0"/>
                <a:ea typeface="Book Antiqua" panose="02000000000000000000" pitchFamily="2" charset="0"/>
              </a:rPr>
              <a:t>.</a:t>
            </a:r>
          </a:p>
          <a:p>
            <a:pPr algn="l" rtl="0"/>
            <a:endParaRPr lang="ar-EG" dirty="0"/>
          </a:p>
          <a:p>
            <a:pPr algn="l" rtl="0"/>
            <a:endParaRPr lang="ar-EG" dirty="0"/>
          </a:p>
        </p:txBody>
      </p:sp>
    </p:spTree>
    <p:extLst>
      <p:ext uri="{BB962C8B-B14F-4D97-AF65-F5344CB8AC3E}">
        <p14:creationId xmlns:p14="http://schemas.microsoft.com/office/powerpoint/2010/main" val="25294106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86865C6A-E046-3C4F-8226-6F342AF3A208}"/>
              </a:ext>
            </a:extLst>
          </p:cNvPr>
          <p:cNvSpPr>
            <a:spLocks noGrp="1"/>
          </p:cNvSpPr>
          <p:nvPr>
            <p:ph type="title"/>
          </p:nvPr>
        </p:nvSpPr>
        <p:spPr/>
        <p:txBody>
          <a:bodyPr/>
          <a:lstStyle/>
          <a:p>
            <a:pPr rtl="0"/>
            <a:r>
              <a:rPr lang="ar-EG" dirty="0"/>
              <a:t>2.	</a:t>
            </a:r>
            <a:r>
              <a:rPr lang="ar-EG" dirty="0" err="1"/>
              <a:t>Central</a:t>
            </a:r>
            <a:r>
              <a:rPr lang="ar-EG" dirty="0"/>
              <a:t> </a:t>
            </a:r>
            <a:r>
              <a:rPr lang="ar-EG" dirty="0" err="1"/>
              <a:t>Venous</a:t>
            </a:r>
            <a:r>
              <a:rPr lang="ar-EG" dirty="0"/>
              <a:t> </a:t>
            </a:r>
            <a:r>
              <a:rPr lang="ar-EG" dirty="0" err="1"/>
              <a:t>Access</a:t>
            </a:r>
            <a:endParaRPr lang="ar-EG" dirty="0"/>
          </a:p>
        </p:txBody>
      </p:sp>
      <p:sp>
        <p:nvSpPr>
          <p:cNvPr id="3" name="عنصر نائب للمحتوى 2">
            <a:extLst>
              <a:ext uri="{FF2B5EF4-FFF2-40B4-BE49-F238E27FC236}">
                <a16:creationId xmlns:a16="http://schemas.microsoft.com/office/drawing/2014/main" id="{A5EFC12D-608B-66F9-96B1-DB9DD495A537}"/>
              </a:ext>
            </a:extLst>
          </p:cNvPr>
          <p:cNvSpPr>
            <a:spLocks noGrp="1"/>
          </p:cNvSpPr>
          <p:nvPr>
            <p:ph sz="quarter" idx="13"/>
          </p:nvPr>
        </p:nvSpPr>
        <p:spPr/>
        <p:txBody>
          <a:bodyPr/>
          <a:lstStyle/>
          <a:p>
            <a:pPr algn="l" rtl="0"/>
            <a:r>
              <a:rPr lang="ar-EG" dirty="0"/>
              <a:t>•	</a:t>
            </a:r>
            <a:r>
              <a:rPr lang="ar-EG" dirty="0" err="1"/>
              <a:t>Common</a:t>
            </a:r>
            <a:r>
              <a:rPr lang="ar-EG" dirty="0"/>
              <a:t> </a:t>
            </a:r>
            <a:r>
              <a:rPr lang="ar-EG" dirty="0" err="1"/>
              <a:t>Sites</a:t>
            </a:r>
            <a:r>
              <a:rPr lang="ar-EG" dirty="0"/>
              <a:t>: </a:t>
            </a:r>
            <a:r>
              <a:rPr lang="ar-EG" dirty="0" err="1"/>
              <a:t>Internal</a:t>
            </a:r>
            <a:r>
              <a:rPr lang="ar-EG" dirty="0"/>
              <a:t> </a:t>
            </a:r>
            <a:r>
              <a:rPr lang="ar-EG" dirty="0" err="1"/>
              <a:t>jugular</a:t>
            </a:r>
            <a:r>
              <a:rPr lang="ar-EG" dirty="0"/>
              <a:t> </a:t>
            </a:r>
            <a:r>
              <a:rPr lang="ar-EG" dirty="0" err="1"/>
              <a:t>vein</a:t>
            </a:r>
            <a:r>
              <a:rPr lang="ar-EG" dirty="0"/>
              <a:t>, </a:t>
            </a:r>
            <a:r>
              <a:rPr lang="ar-EG" dirty="0" err="1"/>
              <a:t>subclavian</a:t>
            </a:r>
            <a:r>
              <a:rPr lang="ar-EG" dirty="0"/>
              <a:t> </a:t>
            </a:r>
            <a:r>
              <a:rPr lang="ar-EG" dirty="0" err="1"/>
              <a:t>vein</a:t>
            </a:r>
            <a:r>
              <a:rPr lang="ar-EG" dirty="0"/>
              <a:t>, </a:t>
            </a:r>
            <a:r>
              <a:rPr lang="ar-EG" dirty="0" err="1"/>
              <a:t>femoral</a:t>
            </a:r>
            <a:r>
              <a:rPr lang="ar-EG" dirty="0"/>
              <a:t> </a:t>
            </a:r>
            <a:r>
              <a:rPr lang="ar-EG" dirty="0" err="1"/>
              <a:t>vein</a:t>
            </a:r>
            <a:r>
              <a:rPr lang="ar-EG" dirty="0"/>
              <a:t>.</a:t>
            </a:r>
          </a:p>
          <a:p>
            <a:pPr algn="l" rtl="0"/>
            <a:r>
              <a:rPr lang="ar-EG" dirty="0"/>
              <a:t>
•	</a:t>
            </a:r>
            <a:r>
              <a:rPr lang="ar-EG" dirty="0" err="1"/>
              <a:t>Use</a:t>
            </a:r>
            <a:r>
              <a:rPr lang="ar-EG" dirty="0"/>
              <a:t>: </a:t>
            </a:r>
            <a:r>
              <a:rPr lang="ar-EG" dirty="0" err="1"/>
              <a:t>Long-term</a:t>
            </a:r>
            <a:r>
              <a:rPr lang="ar-EG" dirty="0"/>
              <a:t> </a:t>
            </a:r>
            <a:r>
              <a:rPr lang="ar-EG" dirty="0" err="1"/>
              <a:t>use</a:t>
            </a:r>
            <a:r>
              <a:rPr lang="ar-EG" dirty="0"/>
              <a:t>, </a:t>
            </a:r>
            <a:r>
              <a:rPr lang="ar-EG" dirty="0" err="1"/>
              <a:t>critical</a:t>
            </a:r>
            <a:r>
              <a:rPr lang="ar-EG" dirty="0"/>
              <a:t> </a:t>
            </a:r>
            <a:r>
              <a:rPr lang="ar-EG" dirty="0" err="1"/>
              <a:t>care</a:t>
            </a:r>
            <a:r>
              <a:rPr lang="ar-EG" dirty="0"/>
              <a:t>, </a:t>
            </a:r>
            <a:r>
              <a:rPr lang="ar-EG" dirty="0" err="1"/>
              <a:t>or</a:t>
            </a:r>
            <a:r>
              <a:rPr lang="ar-EG" dirty="0"/>
              <a:t> </a:t>
            </a:r>
            <a:r>
              <a:rPr lang="ar-EG" dirty="0" err="1"/>
              <a:t>when</a:t>
            </a:r>
            <a:r>
              <a:rPr lang="ar-EG" dirty="0"/>
              <a:t> </a:t>
            </a:r>
            <a:r>
              <a:rPr lang="ar-EG" dirty="0" err="1"/>
              <a:t>peripheral</a:t>
            </a:r>
            <a:r>
              <a:rPr lang="ar-EG" dirty="0"/>
              <a:t> </a:t>
            </a:r>
            <a:r>
              <a:rPr lang="ar-EG" dirty="0" err="1"/>
              <a:t>access</a:t>
            </a:r>
            <a:r>
              <a:rPr lang="ar-EG" dirty="0"/>
              <a:t> </a:t>
            </a:r>
            <a:r>
              <a:rPr lang="ar-EG" dirty="0" err="1"/>
              <a:t>is</a:t>
            </a:r>
            <a:r>
              <a:rPr lang="ar-EG" dirty="0"/>
              <a:t> </a:t>
            </a:r>
            <a:r>
              <a:rPr lang="ar-EG" dirty="0" err="1"/>
              <a:t>not</a:t>
            </a:r>
            <a:r>
              <a:rPr lang="ar-EG" dirty="0"/>
              <a:t> </a:t>
            </a:r>
            <a:r>
              <a:rPr lang="ar-EG" dirty="0" err="1"/>
              <a:t>feasible</a:t>
            </a:r>
            <a:r>
              <a:rPr lang="ar-EG" dirty="0"/>
              <a:t> (</a:t>
            </a:r>
            <a:r>
              <a:rPr lang="ar-EG" dirty="0" err="1"/>
              <a:t>e.g</a:t>
            </a:r>
            <a:r>
              <a:rPr lang="ar-EG" dirty="0"/>
              <a:t>., </a:t>
            </a:r>
            <a:r>
              <a:rPr lang="ar-EG" dirty="0" err="1"/>
              <a:t>In</a:t>
            </a:r>
            <a:r>
              <a:rPr lang="ar-EG" dirty="0"/>
              <a:t> </a:t>
            </a:r>
            <a:r>
              <a:rPr lang="ar-EG" dirty="0" err="1"/>
              <a:t>trauma</a:t>
            </a:r>
            <a:r>
              <a:rPr lang="ar-EG" dirty="0"/>
              <a:t> </a:t>
            </a:r>
            <a:r>
              <a:rPr lang="ar-EG" dirty="0" err="1"/>
              <a:t>or</a:t>
            </a:r>
            <a:r>
              <a:rPr lang="ar-EG" dirty="0"/>
              <a:t> </a:t>
            </a:r>
            <a:r>
              <a:rPr lang="ar-EG" dirty="0" err="1"/>
              <a:t>severe</a:t>
            </a:r>
            <a:r>
              <a:rPr lang="ar-EG" dirty="0"/>
              <a:t> </a:t>
            </a:r>
            <a:r>
              <a:rPr lang="ar-EG" dirty="0" err="1"/>
              <a:t>dehydration</a:t>
            </a:r>
            <a:r>
              <a:rPr lang="ar-EG" dirty="0"/>
              <a:t>).</a:t>
            </a:r>
          </a:p>
          <a:p>
            <a:pPr algn="l" rtl="0"/>
            <a:endParaRPr lang="ar-EG" dirty="0"/>
          </a:p>
          <a:p>
            <a:pPr algn="l" rtl="0"/>
            <a:endParaRPr lang="ar-EG" dirty="0"/>
          </a:p>
        </p:txBody>
      </p:sp>
    </p:spTree>
    <p:extLst>
      <p:ext uri="{BB962C8B-B14F-4D97-AF65-F5344CB8AC3E}">
        <p14:creationId xmlns:p14="http://schemas.microsoft.com/office/powerpoint/2010/main" val="1400058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AB47E1CA-9B49-B026-8850-9E705067590A}"/>
              </a:ext>
            </a:extLst>
          </p:cNvPr>
          <p:cNvSpPr>
            <a:spLocks noGrp="1"/>
          </p:cNvSpPr>
          <p:nvPr>
            <p:ph type="title"/>
          </p:nvPr>
        </p:nvSpPr>
        <p:spPr/>
        <p:txBody>
          <a:bodyPr/>
          <a:lstStyle/>
          <a:p>
            <a:pPr rtl="0"/>
            <a:r>
              <a:rPr lang="ar-EG" dirty="0"/>
              <a:t>•	</a:t>
            </a:r>
            <a:r>
              <a:rPr lang="ar-EG" dirty="0" err="1"/>
              <a:t>Types</a:t>
            </a:r>
            <a:r>
              <a:rPr lang="ar-EG" dirty="0"/>
              <a:t> </a:t>
            </a:r>
            <a:r>
              <a:rPr lang="ar-EG" dirty="0" err="1"/>
              <a:t>of</a:t>
            </a:r>
            <a:r>
              <a:rPr lang="ar-EG" dirty="0"/>
              <a:t>  </a:t>
            </a:r>
            <a:r>
              <a:rPr lang="ar-EG" dirty="0" err="1"/>
              <a:t>central</a:t>
            </a:r>
            <a:r>
              <a:rPr lang="ar-EG" dirty="0"/>
              <a:t> </a:t>
            </a:r>
            <a:r>
              <a:rPr lang="ar-EG" dirty="0" err="1"/>
              <a:t>venous</a:t>
            </a:r>
            <a:r>
              <a:rPr lang="ar-EG" dirty="0"/>
              <a:t> </a:t>
            </a:r>
            <a:r>
              <a:rPr lang="ar-EG" dirty="0" err="1"/>
              <a:t>access</a:t>
            </a:r>
            <a:endParaRPr lang="ar-EG" dirty="0"/>
          </a:p>
        </p:txBody>
      </p:sp>
      <p:sp>
        <p:nvSpPr>
          <p:cNvPr id="3" name="عنصر نائب للمحتوى 2">
            <a:extLst>
              <a:ext uri="{FF2B5EF4-FFF2-40B4-BE49-F238E27FC236}">
                <a16:creationId xmlns:a16="http://schemas.microsoft.com/office/drawing/2014/main" id="{BB357F45-C6D0-60E1-BC54-B9FAF9AA6501}"/>
              </a:ext>
            </a:extLst>
          </p:cNvPr>
          <p:cNvSpPr>
            <a:spLocks noGrp="1"/>
          </p:cNvSpPr>
          <p:nvPr>
            <p:ph sz="quarter" idx="13"/>
          </p:nvPr>
        </p:nvSpPr>
        <p:spPr/>
        <p:txBody>
          <a:bodyPr/>
          <a:lstStyle/>
          <a:p>
            <a:pPr algn="l" rtl="0"/>
            <a:r>
              <a:rPr lang="ar-EG" dirty="0"/>
              <a:t>•	</a:t>
            </a:r>
            <a:r>
              <a:rPr lang="ar-EG" dirty="0" err="1"/>
              <a:t>Central</a:t>
            </a:r>
            <a:r>
              <a:rPr lang="ar-EG" dirty="0"/>
              <a:t> </a:t>
            </a:r>
            <a:r>
              <a:rPr lang="ar-EG" dirty="0" err="1"/>
              <a:t>Venous</a:t>
            </a:r>
            <a:r>
              <a:rPr lang="ar-EG" dirty="0"/>
              <a:t> Catheter (CVC): </a:t>
            </a:r>
            <a:r>
              <a:rPr lang="ar-EG" dirty="0" err="1"/>
              <a:t>Inserted</a:t>
            </a:r>
            <a:r>
              <a:rPr lang="ar-EG" dirty="0"/>
              <a:t> </a:t>
            </a:r>
            <a:r>
              <a:rPr lang="ar-EG" dirty="0" err="1"/>
              <a:t>Into</a:t>
            </a:r>
            <a:r>
              <a:rPr lang="ar-EG" dirty="0"/>
              <a:t> a </a:t>
            </a:r>
            <a:r>
              <a:rPr lang="ar-EG" dirty="0" err="1"/>
              <a:t>large</a:t>
            </a:r>
            <a:r>
              <a:rPr lang="ar-EG" dirty="0"/>
              <a:t> </a:t>
            </a:r>
            <a:r>
              <a:rPr lang="ar-EG" dirty="0" err="1"/>
              <a:t>central</a:t>
            </a:r>
            <a:r>
              <a:rPr lang="ar-EG" dirty="0"/>
              <a:t> </a:t>
            </a:r>
            <a:r>
              <a:rPr lang="ar-EG" dirty="0" err="1"/>
              <a:t>vein</a:t>
            </a:r>
            <a:r>
              <a:rPr lang="ar-EG" dirty="0"/>
              <a:t>, </a:t>
            </a:r>
            <a:r>
              <a:rPr lang="ar-EG" dirty="0" err="1"/>
              <a:t>usually</a:t>
            </a:r>
            <a:r>
              <a:rPr lang="ar-EG" dirty="0"/>
              <a:t> </a:t>
            </a:r>
            <a:r>
              <a:rPr lang="ar-EG" dirty="0" err="1"/>
              <a:t>in</a:t>
            </a:r>
            <a:r>
              <a:rPr lang="ar-EG" dirty="0"/>
              <a:t> </a:t>
            </a:r>
            <a:r>
              <a:rPr lang="ar-EG" dirty="0" err="1"/>
              <a:t>the</a:t>
            </a:r>
            <a:r>
              <a:rPr lang="ar-EG" dirty="0"/>
              <a:t> </a:t>
            </a:r>
            <a:r>
              <a:rPr lang="ar-EG" dirty="0" err="1"/>
              <a:t>chest</a:t>
            </a:r>
            <a:r>
              <a:rPr lang="ar-EG" dirty="0"/>
              <a:t> </a:t>
            </a:r>
            <a:r>
              <a:rPr lang="ar-EG" dirty="0" err="1"/>
              <a:t>or</a:t>
            </a:r>
            <a:r>
              <a:rPr lang="ar-EG" dirty="0"/>
              <a:t> </a:t>
            </a:r>
            <a:r>
              <a:rPr lang="ar-EG" dirty="0" err="1"/>
              <a:t>neck</a:t>
            </a:r>
            <a:r>
              <a:rPr lang="ar-EG" dirty="0"/>
              <a:t>.</a:t>
            </a:r>
          </a:p>
          <a:p>
            <a:pPr marL="0" indent="0" algn="l" rtl="0">
              <a:buNone/>
            </a:pPr>
            <a:r>
              <a:rPr lang="ar-EG" dirty="0"/>
              <a:t>
•	</a:t>
            </a:r>
            <a:r>
              <a:rPr lang="ar-EG" dirty="0" err="1"/>
              <a:t>Peripherally</a:t>
            </a:r>
            <a:r>
              <a:rPr lang="ar-EG" dirty="0"/>
              <a:t> </a:t>
            </a:r>
            <a:r>
              <a:rPr lang="ar-EG" dirty="0" err="1"/>
              <a:t>Inserted</a:t>
            </a:r>
            <a:r>
              <a:rPr lang="ar-EG" dirty="0"/>
              <a:t> </a:t>
            </a:r>
            <a:r>
              <a:rPr lang="ar-EG" dirty="0" err="1"/>
              <a:t>Central</a:t>
            </a:r>
            <a:r>
              <a:rPr lang="ar-EG" dirty="0"/>
              <a:t> Catheter (PICC): </a:t>
            </a:r>
            <a:r>
              <a:rPr lang="ar-EG" dirty="0" err="1"/>
              <a:t>Inserted</a:t>
            </a:r>
            <a:r>
              <a:rPr lang="ar-EG" dirty="0"/>
              <a:t> </a:t>
            </a:r>
            <a:r>
              <a:rPr lang="ar-EG" dirty="0" err="1"/>
              <a:t>into</a:t>
            </a:r>
            <a:r>
              <a:rPr lang="ar-EG" dirty="0"/>
              <a:t> a </a:t>
            </a:r>
            <a:r>
              <a:rPr lang="ar-EG" dirty="0" err="1"/>
              <a:t>peripheral</a:t>
            </a:r>
            <a:r>
              <a:rPr lang="ar-EG" dirty="0"/>
              <a:t> </a:t>
            </a:r>
            <a:r>
              <a:rPr lang="ar-EG" dirty="0" err="1"/>
              <a:t>vein</a:t>
            </a:r>
            <a:r>
              <a:rPr lang="ar-EG" dirty="0"/>
              <a:t>, </a:t>
            </a:r>
            <a:r>
              <a:rPr lang="ar-EG" dirty="0" err="1"/>
              <a:t>but</a:t>
            </a:r>
            <a:r>
              <a:rPr lang="ar-EG" dirty="0"/>
              <a:t> </a:t>
            </a:r>
            <a:r>
              <a:rPr lang="ar-EG" dirty="0" err="1"/>
              <a:t>the</a:t>
            </a:r>
            <a:r>
              <a:rPr lang="ar-EG" dirty="0"/>
              <a:t> </a:t>
            </a:r>
            <a:r>
              <a:rPr lang="ar-EG" dirty="0" err="1"/>
              <a:t>tip</a:t>
            </a:r>
            <a:r>
              <a:rPr lang="ar-EG" dirty="0"/>
              <a:t> </a:t>
            </a:r>
            <a:r>
              <a:rPr lang="ar-EG" dirty="0" err="1"/>
              <a:t>extends</a:t>
            </a:r>
            <a:r>
              <a:rPr lang="ar-EG" dirty="0"/>
              <a:t> </a:t>
            </a:r>
            <a:r>
              <a:rPr lang="ar-EG" dirty="0" err="1"/>
              <a:t>Into</a:t>
            </a:r>
            <a:r>
              <a:rPr lang="ar-EG" dirty="0"/>
              <a:t> a </a:t>
            </a:r>
            <a:r>
              <a:rPr lang="ar-EG" dirty="0" err="1"/>
              <a:t>central</a:t>
            </a:r>
            <a:r>
              <a:rPr lang="ar-EG" dirty="0"/>
              <a:t> </a:t>
            </a:r>
            <a:r>
              <a:rPr lang="ar-EG" dirty="0" err="1"/>
              <a:t>vein</a:t>
            </a:r>
            <a:endParaRPr lang="ar-EG" dirty="0"/>
          </a:p>
          <a:p>
            <a:pPr algn="l" rtl="0"/>
            <a:endParaRPr lang="ar-EG" dirty="0"/>
          </a:p>
          <a:p>
            <a:pPr algn="l" rtl="0"/>
            <a:endParaRPr lang="ar-EG" dirty="0"/>
          </a:p>
        </p:txBody>
      </p:sp>
    </p:spTree>
    <p:extLst>
      <p:ext uri="{BB962C8B-B14F-4D97-AF65-F5344CB8AC3E}">
        <p14:creationId xmlns:p14="http://schemas.microsoft.com/office/powerpoint/2010/main" val="21631093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3E81FC72-32E4-252D-6DD7-E7200CCD4CB3}"/>
              </a:ext>
            </a:extLst>
          </p:cNvPr>
          <p:cNvSpPr>
            <a:spLocks noGrp="1"/>
          </p:cNvSpPr>
          <p:nvPr>
            <p:ph type="title"/>
          </p:nvPr>
        </p:nvSpPr>
        <p:spPr/>
        <p:txBody>
          <a:bodyPr/>
          <a:lstStyle/>
          <a:p>
            <a:pPr rtl="0"/>
            <a:r>
              <a:rPr lang="ar-EG" dirty="0"/>
              <a:t>•	</a:t>
            </a:r>
            <a:r>
              <a:rPr lang="ar-EG" dirty="0" err="1"/>
              <a:t>Intraosseous</a:t>
            </a:r>
            <a:r>
              <a:rPr lang="ar-EG" dirty="0"/>
              <a:t> (IO) </a:t>
            </a:r>
            <a:r>
              <a:rPr lang="ar-EG" dirty="0" err="1"/>
              <a:t>Access</a:t>
            </a:r>
            <a:r>
              <a:rPr lang="ar-EG" dirty="0"/>
              <a:t>:</a:t>
            </a:r>
          </a:p>
        </p:txBody>
      </p:sp>
      <p:sp>
        <p:nvSpPr>
          <p:cNvPr id="3" name="عنصر نائب للمحتوى 2">
            <a:extLst>
              <a:ext uri="{FF2B5EF4-FFF2-40B4-BE49-F238E27FC236}">
                <a16:creationId xmlns:a16="http://schemas.microsoft.com/office/drawing/2014/main" id="{38AF7488-84FC-704F-DF42-978A0E419882}"/>
              </a:ext>
            </a:extLst>
          </p:cNvPr>
          <p:cNvSpPr>
            <a:spLocks noGrp="1"/>
          </p:cNvSpPr>
          <p:nvPr>
            <p:ph sz="quarter" idx="13"/>
          </p:nvPr>
        </p:nvSpPr>
        <p:spPr/>
        <p:txBody>
          <a:bodyPr>
            <a:normAutofit/>
          </a:bodyPr>
          <a:lstStyle/>
          <a:p>
            <a:pPr algn="l" rtl="0"/>
            <a:r>
              <a:rPr lang="ar-EG" sz="2800" dirty="0" err="1"/>
              <a:t>For</a:t>
            </a:r>
            <a:r>
              <a:rPr lang="ar-EG" sz="2800" dirty="0"/>
              <a:t> </a:t>
            </a:r>
            <a:r>
              <a:rPr lang="ar-EG" sz="2800" dirty="0" err="1"/>
              <a:t>critical</a:t>
            </a:r>
            <a:r>
              <a:rPr lang="ar-EG" sz="2800" dirty="0"/>
              <a:t> </a:t>
            </a:r>
            <a:r>
              <a:rPr lang="ar-EG" sz="2800" dirty="0" err="1"/>
              <a:t>situations</a:t>
            </a:r>
            <a:r>
              <a:rPr lang="ar-EG" sz="2800" dirty="0"/>
              <a:t> </a:t>
            </a:r>
            <a:r>
              <a:rPr lang="ar-EG" sz="2800" dirty="0" err="1"/>
              <a:t>where</a:t>
            </a:r>
            <a:r>
              <a:rPr lang="ar-EG" sz="2800" dirty="0"/>
              <a:t> IV </a:t>
            </a:r>
            <a:r>
              <a:rPr lang="ar-EG" sz="2800" dirty="0" err="1"/>
              <a:t>access</a:t>
            </a:r>
            <a:r>
              <a:rPr lang="ar-EG" sz="2800" dirty="0"/>
              <a:t> </a:t>
            </a:r>
            <a:r>
              <a:rPr lang="ar-EG" sz="2800" dirty="0" err="1"/>
              <a:t>is</a:t>
            </a:r>
            <a:r>
              <a:rPr lang="ar-EG" sz="2800" dirty="0"/>
              <a:t> </a:t>
            </a:r>
            <a:r>
              <a:rPr lang="ar-EG" sz="2800" dirty="0" err="1"/>
              <a:t>not</a:t>
            </a:r>
            <a:r>
              <a:rPr lang="ar-EG" sz="2800" dirty="0"/>
              <a:t> </a:t>
            </a:r>
            <a:r>
              <a:rPr lang="ar-EG" sz="2800" dirty="0" err="1"/>
              <a:t>quickly</a:t>
            </a:r>
            <a:r>
              <a:rPr lang="ar-EG" sz="2800" dirty="0"/>
              <a:t> </a:t>
            </a:r>
            <a:r>
              <a:rPr lang="ar-EG" sz="2800" dirty="0" err="1"/>
              <a:t>available</a:t>
            </a:r>
            <a:r>
              <a:rPr lang="ar-EG" sz="2800" dirty="0"/>
              <a:t>, </a:t>
            </a:r>
            <a:r>
              <a:rPr lang="ar-EG" sz="2800" dirty="0" err="1"/>
              <a:t>medications</a:t>
            </a:r>
            <a:r>
              <a:rPr lang="ar-EG" sz="2800" dirty="0"/>
              <a:t> </a:t>
            </a:r>
            <a:r>
              <a:rPr lang="ar-EG" sz="2800" dirty="0" err="1"/>
              <a:t>and</a:t>
            </a:r>
            <a:r>
              <a:rPr lang="ar-EG" sz="2800" dirty="0"/>
              <a:t> </a:t>
            </a:r>
            <a:r>
              <a:rPr lang="ar-EG" sz="2800" dirty="0" err="1"/>
              <a:t>fluids</a:t>
            </a:r>
            <a:r>
              <a:rPr lang="ar-EG" sz="2800" dirty="0"/>
              <a:t> </a:t>
            </a:r>
            <a:r>
              <a:rPr lang="ar-EG" sz="2800" dirty="0" err="1"/>
              <a:t>can</a:t>
            </a:r>
            <a:r>
              <a:rPr lang="ar-EG" sz="2800" dirty="0"/>
              <a:t> </a:t>
            </a:r>
            <a:r>
              <a:rPr lang="ar-EG" sz="2800" dirty="0" err="1"/>
              <a:t>be</a:t>
            </a:r>
            <a:r>
              <a:rPr lang="ar-EG" sz="2800" dirty="0"/>
              <a:t> </a:t>
            </a:r>
            <a:r>
              <a:rPr lang="ar-EG" sz="2800" dirty="0" err="1"/>
              <a:t>administered</a:t>
            </a:r>
            <a:r>
              <a:rPr lang="ar-EG" sz="2800" dirty="0"/>
              <a:t> </a:t>
            </a:r>
            <a:r>
              <a:rPr lang="ar-EG" sz="2800" dirty="0" err="1"/>
              <a:t>through</a:t>
            </a:r>
            <a:r>
              <a:rPr lang="ar-EG" sz="2800" dirty="0"/>
              <a:t> a </a:t>
            </a:r>
            <a:r>
              <a:rPr lang="ar-EG" sz="2800" dirty="0" err="1"/>
              <a:t>needle</a:t>
            </a:r>
            <a:r>
              <a:rPr lang="ar-EG" sz="2800" dirty="0"/>
              <a:t> </a:t>
            </a:r>
            <a:r>
              <a:rPr lang="ar-EG" sz="2800" dirty="0" err="1"/>
              <a:t>placed</a:t>
            </a:r>
            <a:r>
              <a:rPr lang="ar-EG" sz="2800" dirty="0"/>
              <a:t> </a:t>
            </a:r>
            <a:r>
              <a:rPr lang="ar-EG" sz="2800" dirty="0" err="1"/>
              <a:t>into</a:t>
            </a:r>
            <a:r>
              <a:rPr lang="ar-EG" sz="2800" dirty="0"/>
              <a:t> </a:t>
            </a:r>
            <a:r>
              <a:rPr lang="ar-EG" sz="2800" dirty="0" err="1"/>
              <a:t>the</a:t>
            </a:r>
            <a:r>
              <a:rPr lang="ar-EG" sz="2800" dirty="0"/>
              <a:t> </a:t>
            </a:r>
            <a:r>
              <a:rPr lang="ar-EG" sz="2800" dirty="0" err="1"/>
              <a:t>bone</a:t>
            </a:r>
            <a:r>
              <a:rPr lang="ar-EG" sz="2800" dirty="0"/>
              <a:t> </a:t>
            </a:r>
            <a:r>
              <a:rPr lang="ar-EG" sz="2800" dirty="0" err="1"/>
              <a:t>marrow</a:t>
            </a:r>
            <a:r>
              <a:rPr lang="ar-EG" sz="2800" dirty="0"/>
              <a:t>.</a:t>
            </a:r>
          </a:p>
        </p:txBody>
      </p:sp>
    </p:spTree>
    <p:extLst>
      <p:ext uri="{BB962C8B-B14F-4D97-AF65-F5344CB8AC3E}">
        <p14:creationId xmlns:p14="http://schemas.microsoft.com/office/powerpoint/2010/main" val="33973840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68EEA190-F1ED-95EB-F0BF-93158B0602AB}"/>
              </a:ext>
            </a:extLst>
          </p:cNvPr>
          <p:cNvSpPr>
            <a:spLocks noGrp="1"/>
          </p:cNvSpPr>
          <p:nvPr>
            <p:ph type="title"/>
          </p:nvPr>
        </p:nvSpPr>
        <p:spPr/>
        <p:txBody>
          <a:bodyPr/>
          <a:lstStyle/>
          <a:p>
            <a:pPr rtl="0"/>
            <a:r>
              <a:rPr lang="ar-EG" dirty="0" err="1"/>
              <a:t>Steps</a:t>
            </a:r>
            <a:r>
              <a:rPr lang="ar-EG" dirty="0"/>
              <a:t> </a:t>
            </a:r>
            <a:r>
              <a:rPr lang="ar-EG" dirty="0" err="1"/>
              <a:t>to</a:t>
            </a:r>
            <a:r>
              <a:rPr lang="ar-EG" dirty="0"/>
              <a:t> </a:t>
            </a:r>
            <a:r>
              <a:rPr lang="ar-EG" dirty="0" err="1"/>
              <a:t>Perform</a:t>
            </a:r>
            <a:r>
              <a:rPr lang="ar-EG" dirty="0"/>
              <a:t> </a:t>
            </a:r>
            <a:r>
              <a:rPr lang="ar-EG" dirty="0" err="1"/>
              <a:t>Peripheral</a:t>
            </a:r>
            <a:r>
              <a:rPr lang="ar-EG" dirty="0"/>
              <a:t> IV </a:t>
            </a:r>
            <a:r>
              <a:rPr lang="ar-EG" dirty="0" err="1"/>
              <a:t>Access</a:t>
            </a:r>
            <a:r>
              <a:rPr lang="ar-EG" dirty="0"/>
              <a:t>:</a:t>
            </a:r>
          </a:p>
        </p:txBody>
      </p:sp>
      <p:sp>
        <p:nvSpPr>
          <p:cNvPr id="3" name="عنصر نائب للمحتوى 2">
            <a:extLst>
              <a:ext uri="{FF2B5EF4-FFF2-40B4-BE49-F238E27FC236}">
                <a16:creationId xmlns:a16="http://schemas.microsoft.com/office/drawing/2014/main" id="{FC8FA1C3-CA3F-3B0F-552A-583A11B2404A}"/>
              </a:ext>
            </a:extLst>
          </p:cNvPr>
          <p:cNvSpPr>
            <a:spLocks noGrp="1"/>
          </p:cNvSpPr>
          <p:nvPr>
            <p:ph sz="quarter" idx="13"/>
          </p:nvPr>
        </p:nvSpPr>
        <p:spPr/>
        <p:txBody>
          <a:bodyPr>
            <a:normAutofit lnSpcReduction="10000"/>
          </a:bodyPr>
          <a:lstStyle/>
          <a:p>
            <a:pPr marL="0" indent="0" algn="l" rtl="0">
              <a:buNone/>
            </a:pPr>
            <a:r>
              <a:rPr lang="ar-EG" dirty="0"/>
              <a:t>1.	</a:t>
            </a:r>
            <a:r>
              <a:rPr lang="ar-EG" sz="2800" dirty="0" err="1"/>
              <a:t>Preparation</a:t>
            </a:r>
            <a:r>
              <a:rPr lang="ar-EG" dirty="0"/>
              <a:t>:</a:t>
            </a:r>
          </a:p>
          <a:p>
            <a:pPr marL="0" indent="0" algn="just" rtl="0">
              <a:buNone/>
            </a:pPr>
            <a:r>
              <a:rPr lang="ar-EG" dirty="0"/>
              <a:t>
•	</a:t>
            </a:r>
            <a:r>
              <a:rPr lang="ar-EG" dirty="0" err="1"/>
              <a:t>Gather</a:t>
            </a:r>
            <a:r>
              <a:rPr lang="ar-EG" dirty="0"/>
              <a:t> </a:t>
            </a:r>
            <a:r>
              <a:rPr lang="ar-EG" dirty="0" err="1"/>
              <a:t>necessary</a:t>
            </a:r>
            <a:r>
              <a:rPr lang="ar-EG" dirty="0"/>
              <a:t> </a:t>
            </a:r>
            <a:r>
              <a:rPr lang="ar-EG" dirty="0" err="1"/>
              <a:t>supplie</a:t>
            </a:r>
            <a:r>
              <a:rPr lang="ar-EG" dirty="0"/>
              <a:t>  </a:t>
            </a:r>
          </a:p>
          <a:p>
            <a:pPr marL="0" indent="0" algn="just" rtl="0">
              <a:buNone/>
            </a:pPr>
            <a:r>
              <a:rPr lang="ar-EG" dirty="0"/>
              <a:t> )                  catheter, </a:t>
            </a:r>
            <a:r>
              <a:rPr lang="ar-EG" dirty="0" err="1"/>
              <a:t>tourniquet</a:t>
            </a:r>
            <a:r>
              <a:rPr lang="ar-EG" dirty="0"/>
              <a:t>, </a:t>
            </a:r>
            <a:r>
              <a:rPr lang="ar-EG" dirty="0" err="1"/>
              <a:t>antiseptic</a:t>
            </a:r>
            <a:r>
              <a:rPr lang="ar-EG" dirty="0"/>
              <a:t>, </a:t>
            </a:r>
            <a:r>
              <a:rPr lang="ar-EG" dirty="0" err="1"/>
              <a:t>gloves</a:t>
            </a:r>
            <a:r>
              <a:rPr lang="ar-EG" dirty="0"/>
              <a:t>, IV </a:t>
            </a:r>
            <a:r>
              <a:rPr lang="ar-EG" dirty="0" err="1"/>
              <a:t>fluid</a:t>
            </a:r>
            <a:r>
              <a:rPr lang="ar-EG" dirty="0"/>
              <a:t>, </a:t>
            </a:r>
            <a:r>
              <a:rPr lang="ar-EG" dirty="0" err="1"/>
              <a:t>tape</a:t>
            </a:r>
            <a:r>
              <a:rPr lang="ar-EG" dirty="0"/>
              <a:t>).
•	</a:t>
            </a:r>
            <a:r>
              <a:rPr lang="ar-EG" dirty="0" err="1"/>
              <a:t>Explain</a:t>
            </a:r>
            <a:r>
              <a:rPr lang="ar-EG" dirty="0"/>
              <a:t> </a:t>
            </a:r>
            <a:r>
              <a:rPr lang="ar-EG" dirty="0" err="1"/>
              <a:t>the</a:t>
            </a:r>
            <a:r>
              <a:rPr lang="ar-EG" dirty="0"/>
              <a:t> </a:t>
            </a:r>
            <a:r>
              <a:rPr lang="ar-EG" dirty="0" err="1"/>
              <a:t>procedure</a:t>
            </a:r>
            <a:r>
              <a:rPr lang="ar-EG" dirty="0"/>
              <a:t> </a:t>
            </a:r>
            <a:r>
              <a:rPr lang="ar-EG" dirty="0" err="1"/>
              <a:t>to</a:t>
            </a:r>
            <a:r>
              <a:rPr lang="ar-EG" dirty="0"/>
              <a:t> </a:t>
            </a:r>
            <a:r>
              <a:rPr lang="ar-EG" dirty="0" err="1"/>
              <a:t>the</a:t>
            </a:r>
            <a:r>
              <a:rPr lang="ar-EG" dirty="0"/>
              <a:t> patient</a:t>
            </a:r>
          </a:p>
          <a:p>
            <a:pPr marL="0" indent="0" algn="l" rtl="0">
              <a:buNone/>
            </a:pPr>
            <a:r>
              <a:rPr lang="ar-EG" dirty="0"/>
              <a:t>•	</a:t>
            </a:r>
            <a:r>
              <a:rPr lang="ar-EG" dirty="0" err="1"/>
              <a:t>Apply</a:t>
            </a:r>
            <a:r>
              <a:rPr lang="ar-EG" dirty="0"/>
              <a:t> a </a:t>
            </a:r>
            <a:r>
              <a:rPr lang="ar-EG" dirty="0" err="1"/>
              <a:t>tourniquet</a:t>
            </a:r>
            <a:r>
              <a:rPr lang="ar-EG" dirty="0"/>
              <a:t> </a:t>
            </a:r>
            <a:r>
              <a:rPr lang="ar-EG" dirty="0" err="1"/>
              <a:t>above</a:t>
            </a:r>
            <a:r>
              <a:rPr lang="ar-EG" dirty="0"/>
              <a:t> </a:t>
            </a:r>
            <a:r>
              <a:rPr lang="ar-EG" dirty="0" err="1"/>
              <a:t>the</a:t>
            </a:r>
            <a:r>
              <a:rPr lang="ar-EG" dirty="0"/>
              <a:t> </a:t>
            </a:r>
            <a:r>
              <a:rPr lang="ar-EG" dirty="0" err="1"/>
              <a:t>InsertIon</a:t>
            </a:r>
            <a:r>
              <a:rPr lang="ar-EG" dirty="0"/>
              <a:t> </a:t>
            </a:r>
            <a:r>
              <a:rPr lang="ar-EG" dirty="0" err="1"/>
              <a:t>site</a:t>
            </a:r>
            <a:r>
              <a:rPr lang="ar-EG" dirty="0"/>
              <a:t> </a:t>
            </a:r>
            <a:r>
              <a:rPr lang="ar-EG" dirty="0" err="1"/>
              <a:t>to</a:t>
            </a:r>
            <a:r>
              <a:rPr lang="ar-EG" dirty="0"/>
              <a:t> </a:t>
            </a:r>
            <a:r>
              <a:rPr lang="ar-EG" dirty="0" err="1"/>
              <a:t>engorge</a:t>
            </a:r>
            <a:r>
              <a:rPr lang="ar-EG" dirty="0"/>
              <a:t> </a:t>
            </a:r>
            <a:r>
              <a:rPr lang="ar-EG" dirty="0" err="1"/>
              <a:t>the</a:t>
            </a:r>
            <a:r>
              <a:rPr lang="ar-EG" dirty="0"/>
              <a:t> </a:t>
            </a:r>
            <a:r>
              <a:rPr lang="ar-EG" dirty="0" err="1"/>
              <a:t>vein</a:t>
            </a:r>
            <a:r>
              <a:rPr lang="ar-EG" dirty="0"/>
              <a:t>. </a:t>
            </a:r>
          </a:p>
          <a:p>
            <a:pPr marL="0" indent="0" algn="l" rtl="0">
              <a:buNone/>
            </a:pPr>
            <a:r>
              <a:rPr lang="ar-EG" dirty="0"/>
              <a:t>         </a:t>
            </a:r>
            <a:r>
              <a:rPr lang="ar-EG" dirty="0" err="1"/>
              <a:t>Clean</a:t>
            </a:r>
            <a:r>
              <a:rPr lang="ar-EG" dirty="0"/>
              <a:t> </a:t>
            </a:r>
            <a:r>
              <a:rPr lang="ar-EG" dirty="0" err="1"/>
              <a:t>the</a:t>
            </a:r>
            <a:r>
              <a:rPr lang="ar-EG" dirty="0"/>
              <a:t> </a:t>
            </a:r>
            <a:r>
              <a:rPr lang="ar-EG" dirty="0" err="1"/>
              <a:t>site</a:t>
            </a:r>
            <a:r>
              <a:rPr lang="ar-EG" dirty="0"/>
              <a:t> </a:t>
            </a:r>
            <a:r>
              <a:rPr lang="ar-EG" dirty="0" err="1"/>
              <a:t>with</a:t>
            </a:r>
            <a:r>
              <a:rPr lang="ar-EG" dirty="0"/>
              <a:t> </a:t>
            </a:r>
            <a:r>
              <a:rPr lang="ar-EG" dirty="0" err="1"/>
              <a:t>an</a:t>
            </a:r>
            <a:r>
              <a:rPr lang="ar-EG" dirty="0"/>
              <a:t> </a:t>
            </a:r>
            <a:r>
              <a:rPr lang="ar-EG" dirty="0" err="1"/>
              <a:t>antiseptic</a:t>
            </a:r>
            <a:r>
              <a:rPr lang="ar-EG" dirty="0"/>
              <a:t>.</a:t>
            </a:r>
          </a:p>
        </p:txBody>
      </p:sp>
    </p:spTree>
    <p:extLst>
      <p:ext uri="{BB962C8B-B14F-4D97-AF65-F5344CB8AC3E}">
        <p14:creationId xmlns:p14="http://schemas.microsoft.com/office/powerpoint/2010/main" val="36402535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6E65B823-38D9-E0E2-5868-B68E80483C22}"/>
              </a:ext>
            </a:extLst>
          </p:cNvPr>
          <p:cNvSpPr>
            <a:spLocks noGrp="1"/>
          </p:cNvSpPr>
          <p:nvPr>
            <p:ph type="title"/>
          </p:nvPr>
        </p:nvSpPr>
        <p:spPr/>
        <p:txBody>
          <a:bodyPr/>
          <a:lstStyle/>
          <a:p>
            <a:endParaRPr lang="ar-EG"/>
          </a:p>
        </p:txBody>
      </p:sp>
      <p:sp>
        <p:nvSpPr>
          <p:cNvPr id="3" name="عنصر نائب للمحتوى 2">
            <a:extLst>
              <a:ext uri="{FF2B5EF4-FFF2-40B4-BE49-F238E27FC236}">
                <a16:creationId xmlns:a16="http://schemas.microsoft.com/office/drawing/2014/main" id="{8EC3054D-7756-0350-8883-88845AE7D9CB}"/>
              </a:ext>
            </a:extLst>
          </p:cNvPr>
          <p:cNvSpPr>
            <a:spLocks noGrp="1"/>
          </p:cNvSpPr>
          <p:nvPr>
            <p:ph sz="quarter" idx="13"/>
          </p:nvPr>
        </p:nvSpPr>
        <p:spPr/>
        <p:txBody>
          <a:bodyPr>
            <a:normAutofit fontScale="92500" lnSpcReduction="20000"/>
          </a:bodyPr>
          <a:lstStyle/>
          <a:p>
            <a:pPr algn="l" rtl="0"/>
            <a:r>
              <a:rPr lang="ar-EG" dirty="0"/>
              <a:t>3.	</a:t>
            </a:r>
            <a:r>
              <a:rPr lang="ar-EG" sz="3000" dirty="0" err="1"/>
              <a:t>Insertion</a:t>
            </a:r>
            <a:r>
              <a:rPr lang="ar-EG" dirty="0"/>
              <a:t>:</a:t>
            </a:r>
          </a:p>
          <a:p>
            <a:pPr marL="0" indent="0" algn="l" rtl="0">
              <a:buNone/>
            </a:pPr>
            <a:r>
              <a:rPr lang="ar-EG" dirty="0"/>
              <a:t>
•	</a:t>
            </a:r>
            <a:r>
              <a:rPr lang="ar-EG" dirty="0" err="1"/>
              <a:t>Select</a:t>
            </a:r>
            <a:r>
              <a:rPr lang="ar-EG" dirty="0"/>
              <a:t> </a:t>
            </a:r>
            <a:r>
              <a:rPr lang="ar-EG" dirty="0" err="1"/>
              <a:t>an</a:t>
            </a:r>
            <a:r>
              <a:rPr lang="ar-EG" dirty="0"/>
              <a:t> </a:t>
            </a:r>
            <a:r>
              <a:rPr lang="ar-EG" dirty="0" err="1"/>
              <a:t>appropriate</a:t>
            </a:r>
            <a:r>
              <a:rPr lang="ar-EG" dirty="0"/>
              <a:t> </a:t>
            </a:r>
            <a:r>
              <a:rPr lang="ar-EG" dirty="0" err="1"/>
              <a:t>vein</a:t>
            </a:r>
            <a:r>
              <a:rPr lang="ar-EG" dirty="0"/>
              <a:t>.</a:t>
            </a:r>
          </a:p>
          <a:p>
            <a:pPr marL="0" indent="0" algn="l" rtl="0">
              <a:buNone/>
            </a:pPr>
            <a:r>
              <a:rPr lang="ar-EG" dirty="0"/>
              <a:t>
•	</a:t>
            </a:r>
            <a:r>
              <a:rPr lang="ar-EG" dirty="0" err="1"/>
              <a:t>Insert</a:t>
            </a:r>
            <a:r>
              <a:rPr lang="ar-EG" dirty="0"/>
              <a:t> </a:t>
            </a:r>
            <a:r>
              <a:rPr lang="ar-EG" dirty="0" err="1"/>
              <a:t>the</a:t>
            </a:r>
            <a:r>
              <a:rPr lang="ar-EG" dirty="0"/>
              <a:t> catheter </a:t>
            </a:r>
            <a:r>
              <a:rPr lang="ar-EG" dirty="0" err="1"/>
              <a:t>with</a:t>
            </a:r>
            <a:r>
              <a:rPr lang="ar-EG" dirty="0"/>
              <a:t> </a:t>
            </a:r>
            <a:r>
              <a:rPr lang="ar-EG" dirty="0" err="1"/>
              <a:t>the</a:t>
            </a:r>
            <a:r>
              <a:rPr lang="ar-EG" dirty="0"/>
              <a:t> </a:t>
            </a:r>
            <a:r>
              <a:rPr lang="ar-EG" dirty="0" err="1"/>
              <a:t>needle</a:t>
            </a:r>
            <a:r>
              <a:rPr lang="ar-EG" dirty="0"/>
              <a:t> </a:t>
            </a:r>
            <a:r>
              <a:rPr lang="ar-EG" dirty="0" err="1"/>
              <a:t>at</a:t>
            </a:r>
            <a:r>
              <a:rPr lang="ar-EG" dirty="0"/>
              <a:t> a 15-30 </a:t>
            </a:r>
            <a:r>
              <a:rPr lang="ar-EG" dirty="0" err="1"/>
              <a:t>degree</a:t>
            </a:r>
            <a:r>
              <a:rPr lang="ar-EG" dirty="0"/>
              <a:t> </a:t>
            </a:r>
            <a:r>
              <a:rPr lang="ar-EG" dirty="0" err="1"/>
              <a:t>angle</a:t>
            </a:r>
            <a:r>
              <a:rPr lang="ar-EG" dirty="0"/>
              <a:t>.</a:t>
            </a:r>
          </a:p>
          <a:p>
            <a:pPr marL="0" indent="0" algn="l" rtl="0">
              <a:buNone/>
            </a:pPr>
            <a:r>
              <a:rPr lang="ar-EG" dirty="0"/>
              <a:t>
•	</a:t>
            </a:r>
            <a:r>
              <a:rPr lang="ar-EG" dirty="0" err="1"/>
              <a:t>Once</a:t>
            </a:r>
            <a:r>
              <a:rPr lang="ar-EG" dirty="0"/>
              <a:t> </a:t>
            </a:r>
            <a:r>
              <a:rPr lang="ar-EG" dirty="0" err="1"/>
              <a:t>blood</a:t>
            </a:r>
            <a:r>
              <a:rPr lang="ar-EG" dirty="0"/>
              <a:t> </a:t>
            </a:r>
            <a:r>
              <a:rPr lang="ar-EG" dirty="0" err="1"/>
              <a:t>returns</a:t>
            </a:r>
            <a:r>
              <a:rPr lang="ar-EG" dirty="0"/>
              <a:t> (</a:t>
            </a:r>
            <a:r>
              <a:rPr lang="ar-EG" dirty="0" err="1"/>
              <a:t>flashback</a:t>
            </a:r>
            <a:r>
              <a:rPr lang="ar-EG" dirty="0"/>
              <a:t>), </a:t>
            </a:r>
            <a:r>
              <a:rPr lang="ar-EG" dirty="0" err="1"/>
              <a:t>advance</a:t>
            </a:r>
            <a:r>
              <a:rPr lang="ar-EG" dirty="0"/>
              <a:t> </a:t>
            </a:r>
            <a:r>
              <a:rPr lang="ar-EG" dirty="0" err="1"/>
              <a:t>the</a:t>
            </a:r>
            <a:r>
              <a:rPr lang="ar-EG" dirty="0"/>
              <a:t> catheter </a:t>
            </a:r>
            <a:r>
              <a:rPr lang="ar-EG" dirty="0" err="1"/>
              <a:t>while</a:t>
            </a:r>
            <a:r>
              <a:rPr lang="ar-EG" dirty="0"/>
              <a:t> </a:t>
            </a:r>
            <a:r>
              <a:rPr lang="ar-EG" dirty="0" err="1"/>
              <a:t>withdrawing</a:t>
            </a:r>
            <a:r>
              <a:rPr lang="ar-EG" dirty="0"/>
              <a:t> </a:t>
            </a:r>
            <a:r>
              <a:rPr lang="ar-EG" dirty="0" err="1"/>
              <a:t>the</a:t>
            </a:r>
            <a:r>
              <a:rPr lang="ar-EG" dirty="0"/>
              <a:t> </a:t>
            </a:r>
            <a:r>
              <a:rPr lang="ar-EG" dirty="0" err="1"/>
              <a:t>needle</a:t>
            </a:r>
            <a:r>
              <a:rPr lang="ar-EG" dirty="0"/>
              <a:t>.</a:t>
            </a:r>
          </a:p>
          <a:p>
            <a:pPr algn="l" rtl="0"/>
            <a:endParaRPr lang="ar-EG" dirty="0"/>
          </a:p>
          <a:p>
            <a:pPr marL="0" indent="0" algn="l" rtl="0">
              <a:buNone/>
            </a:pPr>
            <a:endParaRPr lang="ar-EG" dirty="0"/>
          </a:p>
        </p:txBody>
      </p:sp>
    </p:spTree>
    <p:extLst>
      <p:ext uri="{BB962C8B-B14F-4D97-AF65-F5344CB8AC3E}">
        <p14:creationId xmlns:p14="http://schemas.microsoft.com/office/powerpoint/2010/main" val="1125001450"/>
      </p:ext>
    </p:extLst>
  </p:cSld>
  <p:clrMapOvr>
    <a:masterClrMapping/>
  </p:clrMapOvr>
</p:sld>
</file>

<file path=ppt/theme/theme1.xml><?xml version="1.0" encoding="utf-8"?>
<a:theme xmlns:a="http://schemas.openxmlformats.org/drawingml/2006/main" name="قطرة">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docProps/app.xml><?xml version="1.0" encoding="utf-8"?>
<Properties xmlns="http://schemas.openxmlformats.org/officeDocument/2006/extended-properties" xmlns:vt="http://schemas.openxmlformats.org/officeDocument/2006/docPropsVTypes">
  <TotalTime>0</TotalTime>
  <Words>1520</Words>
  <Application>Microsoft Office PowerPoint</Application>
  <PresentationFormat>Widescreen</PresentationFormat>
  <Paragraphs>70</Paragraphs>
  <Slides>24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Aptos</vt:lpstr>
      <vt:lpstr>Arial</vt:lpstr>
      <vt:lpstr>Times New Roman</vt:lpstr>
      <vt:lpstr>Tw Cen MT</vt:lpstr>
      <vt:lpstr>قطرة</vt:lpstr>
      <vt:lpstr>Intravenous access </vt:lpstr>
      <vt:lpstr>Introduction</vt:lpstr>
      <vt:lpstr>Types of IV Access:</vt:lpstr>
      <vt:lpstr>1. Peripheral IV Access:</vt:lpstr>
      <vt:lpstr>2. Central Venous Access</vt:lpstr>
      <vt:lpstr>• Types of  central venous access</vt:lpstr>
      <vt:lpstr>• Intraosseous (IO) Access:</vt:lpstr>
      <vt:lpstr>Steps to Perform Peripheral IV Access: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Assessing IV catheter patency</vt:lpstr>
      <vt:lpstr>PowerPoint Presentation</vt:lpstr>
      <vt:lpstr>PowerPoint Presentation</vt:lpstr>
      <vt:lpstr>PowerPoint Presentation</vt:lpstr>
      <vt:lpstr>Intravenous fluid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Intravenous access</dc:title>
  <dc:creator>Eman Lafi</dc:creator>
  <cp:lastModifiedBy>Safaa Hammad</cp:lastModifiedBy>
  <cp:revision>5</cp:revision>
  <dcterms:created xsi:type="dcterms:W3CDTF">2024-10-11T13:09:28Z</dcterms:created>
  <dcterms:modified xsi:type="dcterms:W3CDTF">2026-07-13T16:36:03Z</dcterms:modified>
</cp:coreProperties>
</file>