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7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80" r:id="rId20"/>
    <p:sldId id="281" r:id="rId21"/>
  </p:sldIdLst>
  <p:sldSz cx="9144000" cy="6858000" type="letter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>
          <p15:clr>
            <a:srgbClr val="A4A3A4"/>
          </p15:clr>
        </p15:guide>
        <p15:guide id="2" orient="horz" pos="288">
          <p15:clr>
            <a:srgbClr val="A4A3A4"/>
          </p15:clr>
        </p15:guide>
        <p15:guide id="3" orient="horz" pos="960">
          <p15:clr>
            <a:srgbClr val="A4A3A4"/>
          </p15:clr>
        </p15:guide>
        <p15:guide id="4" orient="horz" pos="1056">
          <p15:clr>
            <a:srgbClr val="A4A3A4"/>
          </p15:clr>
        </p15:guide>
        <p15:guide id="5" pos="5328">
          <p15:clr>
            <a:srgbClr val="A4A3A4"/>
          </p15:clr>
        </p15:guide>
        <p15:guide id="6" pos="4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" lastIdx="1" clrIdx="0"/>
  <p:cmAuthor id="1" name="one" initials="o" lastIdx="11" clrIdx="1"/>
  <p:cmAuthor id="2" name="Jenn Shropshire" initials="JS" lastIdx="11" clrIdx="2"/>
  <p:cmAuthor id="3" name="Author" initials="AU" lastIdx="2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FF81"/>
    <a:srgbClr val="FFFF9F"/>
    <a:srgbClr val="FFFF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64" autoAdjust="0"/>
    <p:restoredTop sz="98305" autoAdjust="0"/>
  </p:normalViewPr>
  <p:slideViewPr>
    <p:cSldViewPr>
      <p:cViewPr varScale="1">
        <p:scale>
          <a:sx n="111" d="100"/>
          <a:sy n="111" d="100"/>
        </p:scale>
        <p:origin x="2022" y="102"/>
      </p:cViewPr>
      <p:guideLst>
        <p:guide orient="horz" pos="4032"/>
        <p:guide orient="horz" pos="288"/>
        <p:guide orient="horz" pos="960"/>
        <p:guide orient="horz" pos="1056"/>
        <p:guide pos="5328"/>
        <p:guide pos="432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906"/>
    </p:cViewPr>
  </p:sorterViewPr>
  <p:notesViewPr>
    <p:cSldViewPr>
      <p:cViewPr varScale="1">
        <p:scale>
          <a:sx n="28" d="100"/>
          <a:sy n="28" d="100"/>
        </p:scale>
        <p:origin x="-1190" y="-6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18.xml"/><Relationship Id="rId1" Type="http://schemas.openxmlformats.org/officeDocument/2006/relationships/slide" Target="slides/slide1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1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1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1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1">
                <a:latin typeface="Arial" charset="0"/>
              </a:defRPr>
            </a:lvl1pPr>
          </a:lstStyle>
          <a:p>
            <a:pPr>
              <a:defRPr/>
            </a:pPr>
            <a:fld id="{FCC65371-3A6E-43F2-83E4-65E50C84BD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9830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1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1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2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2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1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2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1">
                <a:latin typeface="Arial" charset="0"/>
              </a:defRPr>
            </a:lvl1pPr>
          </a:lstStyle>
          <a:p>
            <a:pPr>
              <a:defRPr/>
            </a:pPr>
            <a:fld id="{1A8EBE03-0393-49BA-A66E-44A2ACB84C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529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946F8-05E4-4021-B22A-1BE6E2C655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953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A6203-6391-4030-97FB-08F68053F2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10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026C0-03DC-40B4-976D-273F1522CA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493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0BF3C-D800-4537-AB1C-57E118ADDC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453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61530-AC63-4E85-8DCC-CDD00A5CAF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5376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285F-8103-4473-B397-C54727C577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9098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F786F-A26B-4A42-8454-798EB84FDD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494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 dirty="0"/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AA0E0B-AE0B-4761-B80B-CC23D48B738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895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532A8-81E9-49B8-9479-FA543EABD3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062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FA1C9-0771-4BF7-8157-C4956F3DCB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656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FF7F6-2EBA-4C8F-8194-1ACF666BF1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527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33600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0A469-C20A-4949-B894-4E6D40B6B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207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52600"/>
            <a:ext cx="8229600" cy="4373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2BB2E-49E5-4931-950C-3BB061DC5A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434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52600"/>
            <a:ext cx="8229600" cy="4373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F8EDE-CDDD-4EAC-AF22-6E1ABC367B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880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78A2B-CAEB-4C55-B344-38C18EF578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958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246AB-781B-45DF-8237-0ED13E7CC7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570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43000" y="6477000"/>
            <a:ext cx="6858000" cy="381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ctr" eaLnBrk="1" hangingPunct="1">
              <a:defRPr lang="en-US" sz="1000">
                <a:latin typeface="+mn-lt"/>
              </a:defRPr>
            </a:lvl1pPr>
          </a:lstStyle>
          <a:p>
            <a:r>
              <a:rPr lang="en-US" altLang="en-US" dirty="0"/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6492875"/>
            <a:ext cx="609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790EFD39-03C0-4EA9-9B9D-41EA46A358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75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SzPct val="60000"/>
        <a:buFont typeface="Wingdings 2" pitchFamily="18" charset="2"/>
        <a:buChar char="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SzPct val="80000"/>
        <a:buFont typeface="Wingdings" pitchFamily="2" charset="2"/>
        <a:buChar char="Ø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SzPct val="11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SzPct val="75000"/>
        <a:buFont typeface="Wingdings 3" pitchFamily="18" charset="2"/>
        <a:buChar char="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05200"/>
            <a:ext cx="7772400" cy="685800"/>
          </a:xfrm>
        </p:spPr>
        <p:txBody>
          <a:bodyPr/>
          <a:lstStyle/>
          <a:p>
            <a:pPr>
              <a:defRPr/>
            </a:pPr>
            <a:r>
              <a:rPr lang="en-US" altLang="ja-JP" sz="3000" dirty="0">
                <a:ea typeface="ＭＳ Ｐゴシック" charset="-128"/>
                <a:cs typeface="Arial" charset="0"/>
              </a:rPr>
              <a:t>Occupational Health</a:t>
            </a:r>
            <a:endParaRPr lang="en-US" altLang="ja-JP" sz="3000" dirty="0">
              <a:ea typeface="MS Mincho" pitchFamily="49" charset="-128"/>
              <a:cs typeface="Arial" charset="0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1143000" y="6400800"/>
            <a:ext cx="6858000" cy="381000"/>
          </a:xfrm>
        </p:spPr>
        <p:txBody>
          <a:bodyPr/>
          <a:lstStyle/>
          <a:p>
            <a:r>
              <a:rPr lang="en-US">
                <a:solidFill>
                  <a:srgbClr val="000000"/>
                </a:solidFill>
                <a:latin typeface="Arial"/>
                <a:ea typeface="Calibri"/>
              </a:rPr>
              <a:t>Copyright © 2015, 2011, 2007, 2001, 1997, 1993 by Saunders, an imprint of Elsevier Inc.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925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6232" name="Rectangle 8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altLang="ja-JP" dirty="0">
                <a:ea typeface="ＭＳ Ｐゴシック" charset="-128"/>
              </a:rPr>
              <a:t>Primary Prevention Strategies</a:t>
            </a:r>
            <a:endParaRPr lang="en-US" dirty="0"/>
          </a:p>
        </p:txBody>
      </p:sp>
      <p:sp>
        <p:nvSpPr>
          <p:cNvPr id="1716233" name="Rectangle 9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724400"/>
          </a:xfrm>
          <a:ln w="9525"/>
        </p:spPr>
        <p:txBody>
          <a:bodyPr/>
          <a:lstStyle/>
          <a:p>
            <a:pPr>
              <a:defRPr/>
            </a:pPr>
            <a:r>
              <a:rPr lang="en-US" altLang="ja-JP" dirty="0">
                <a:ea typeface="ＭＳ Ｐゴシック" charset="-128"/>
              </a:rPr>
              <a:t>Health promotion</a:t>
            </a:r>
          </a:p>
          <a:p>
            <a:pPr lvl="1">
              <a:defRPr/>
            </a:pPr>
            <a:r>
              <a:rPr lang="en-US" altLang="ja-JP" dirty="0">
                <a:ea typeface="ＭＳ Ｐゴシック" charset="-128"/>
              </a:rPr>
              <a:t>Facilitates lifestyle changes</a:t>
            </a:r>
          </a:p>
          <a:p>
            <a:pPr lvl="2">
              <a:defRPr/>
            </a:pPr>
            <a:r>
              <a:rPr lang="en-US" altLang="ja-JP" dirty="0">
                <a:ea typeface="ＭＳ Ｐゴシック" charset="-128"/>
              </a:rPr>
              <a:t>Enhances awareness</a:t>
            </a:r>
          </a:p>
          <a:p>
            <a:pPr lvl="2">
              <a:defRPr/>
            </a:pPr>
            <a:r>
              <a:rPr lang="en-US" altLang="ja-JP" dirty="0">
                <a:ea typeface="ＭＳ Ｐゴシック" charset="-128"/>
              </a:rPr>
              <a:t>Increases motivation</a:t>
            </a:r>
          </a:p>
          <a:p>
            <a:pPr lvl="2">
              <a:defRPr/>
            </a:pPr>
            <a:r>
              <a:rPr lang="en-US" altLang="ja-JP" dirty="0">
                <a:ea typeface="ＭＳ Ｐゴシック" charset="-128"/>
              </a:rPr>
              <a:t>Builds skills </a:t>
            </a:r>
          </a:p>
          <a:p>
            <a:pPr lvl="2">
              <a:defRPr/>
            </a:pPr>
            <a:r>
              <a:rPr lang="en-US" altLang="ja-JP" dirty="0">
                <a:ea typeface="ＭＳ Ｐゴシック" charset="-128"/>
              </a:rPr>
              <a:t>Creates environments that supports positive health practices</a:t>
            </a:r>
          </a:p>
          <a:p>
            <a:pPr lvl="1">
              <a:defRPr/>
            </a:pPr>
            <a:r>
              <a:rPr lang="en-US" altLang="ja-JP" sz="2800" dirty="0">
                <a:ea typeface="ＭＳ Ｐゴシック" charset="-128"/>
              </a:rPr>
              <a:t>One-on-one interaction is an important strategy for evaluating risk reduction behavior for individuals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Arial"/>
                <a:ea typeface="Calibri"/>
              </a:rPr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24FD1-C3CE-4B89-A780-9288FC41850D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7414" name="Picture 7" descr="pe01468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971" y="1514475"/>
            <a:ext cx="1475429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220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6232" name="Rectangle 8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altLang="ja-JP" sz="3600" dirty="0">
                <a:ea typeface="ＭＳ Ｐゴシック" charset="-128"/>
              </a:rPr>
              <a:t>Primary Prevention Strategies (Cont.)</a:t>
            </a:r>
            <a:endParaRPr lang="en-US" sz="3600" dirty="0"/>
          </a:p>
        </p:txBody>
      </p:sp>
      <p:sp>
        <p:nvSpPr>
          <p:cNvPr id="1716233" name="Rectangle 9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724400"/>
          </a:xfrm>
          <a:ln w="9525"/>
        </p:spPr>
        <p:txBody>
          <a:bodyPr/>
          <a:lstStyle/>
          <a:p>
            <a:pPr>
              <a:defRPr/>
            </a:pPr>
            <a:r>
              <a:rPr lang="en-US" altLang="ja-JP" dirty="0">
                <a:ea typeface="ＭＳ Ｐゴシック" charset="-128"/>
              </a:rPr>
              <a:t>Disease prevention</a:t>
            </a:r>
          </a:p>
          <a:p>
            <a:pPr lvl="1">
              <a:defRPr/>
            </a:pPr>
            <a:r>
              <a:rPr lang="en-US" altLang="ja-JP" dirty="0">
                <a:ea typeface="ＭＳ Ｐゴシック" charset="-128"/>
              </a:rPr>
              <a:t>Recognize health risks, diseases, or environmental hazards</a:t>
            </a:r>
          </a:p>
          <a:p>
            <a:pPr lvl="1">
              <a:defRPr/>
            </a:pPr>
            <a:r>
              <a:rPr lang="en-US" altLang="ja-JP" dirty="0">
                <a:ea typeface="ＭＳ Ｐゴシック" charset="-128"/>
              </a:rPr>
              <a:t>“Seize the moment” with every employee encounter</a:t>
            </a:r>
          </a:p>
          <a:p>
            <a:pPr lvl="1">
              <a:defRPr/>
            </a:pPr>
            <a:r>
              <a:rPr lang="en-US" altLang="ja-JP" dirty="0">
                <a:ea typeface="ＭＳ Ｐゴシック" charset="-128"/>
              </a:rPr>
              <a:t>Use aggregate-focused intervention strategies</a:t>
            </a:r>
          </a:p>
          <a:p>
            <a:pPr lvl="1">
              <a:defRPr/>
            </a:pPr>
            <a:r>
              <a:rPr lang="en-US" altLang="ja-JP" dirty="0">
                <a:ea typeface="ＭＳ Ｐゴシック" charset="-128"/>
              </a:rPr>
              <a:t>“Walk-throughs” on a regular basis</a:t>
            </a:r>
          </a:p>
          <a:p>
            <a:pPr lvl="2">
              <a:defRPr/>
            </a:pPr>
            <a:r>
              <a:rPr lang="en-US" altLang="ja-JP" dirty="0">
                <a:ea typeface="ＭＳ Ｐゴシック" charset="-128"/>
              </a:rPr>
              <a:t>Recognize potential and existing hazards</a:t>
            </a:r>
          </a:p>
          <a:p>
            <a:pPr lvl="2">
              <a:defRPr/>
            </a:pPr>
            <a:r>
              <a:rPr lang="en-US" altLang="ja-JP" dirty="0">
                <a:ea typeface="ＭＳ Ｐゴシック" charset="-128"/>
              </a:rPr>
              <a:t>Maintain communications with safety and industrial hygiene resources to prevent illness and injury from occurring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Arial"/>
                <a:ea typeface="Calibri"/>
              </a:rPr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24FD1-C3CE-4B89-A780-9288FC41850D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4514" name="Picture 2" descr="C:\Documents and Settings\Penny\Local Settings\Temporary Internet Files\Content.IE5\D18V15HF\MP90018502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447800"/>
            <a:ext cx="1383792" cy="206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051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280" name="Rectangle 8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altLang="ja-JP" sz="3600" dirty="0">
                <a:ea typeface="ＭＳ Ｐゴシック" charset="-128"/>
              </a:rPr>
              <a:t>Primary Prevention Strategies (Cont.)</a:t>
            </a:r>
            <a:endParaRPr lang="en-US" sz="3600" dirty="0"/>
          </a:p>
        </p:txBody>
      </p:sp>
      <p:sp>
        <p:nvSpPr>
          <p:cNvPr id="1718281" name="Rectangle 9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6477000" cy="4724400"/>
          </a:xfrm>
          <a:ln w="9525"/>
        </p:spPr>
        <p:txBody>
          <a:bodyPr/>
          <a:lstStyle/>
          <a:p>
            <a:pPr>
              <a:defRPr/>
            </a:pPr>
            <a:r>
              <a:rPr lang="en-US" altLang="ja-JP" sz="2400" dirty="0">
                <a:ea typeface="ＭＳ Ｐゴシック" charset="-128"/>
              </a:rPr>
              <a:t>Overall health promotion </a:t>
            </a:r>
          </a:p>
          <a:p>
            <a:pPr lvl="1">
              <a:defRPr/>
            </a:pPr>
            <a:r>
              <a:rPr lang="en-US" sz="2000" dirty="0"/>
              <a:t>Health fairs, </a:t>
            </a:r>
            <a:r>
              <a:rPr lang="en-US" altLang="ja-JP" sz="2000" dirty="0">
                <a:ea typeface="ＭＳ Ｐゴシック" charset="-128"/>
              </a:rPr>
              <a:t>on-site fitness center, etc.</a:t>
            </a:r>
          </a:p>
          <a:p>
            <a:pPr>
              <a:defRPr/>
            </a:pPr>
            <a:r>
              <a:rPr lang="en-US" altLang="ja-JP" sz="2400" dirty="0" err="1">
                <a:ea typeface="ＭＳ Ｐゴシック" charset="-128"/>
              </a:rPr>
              <a:t>Nonoccupational</a:t>
            </a:r>
            <a:r>
              <a:rPr lang="en-US" altLang="ja-JP" sz="2400" dirty="0">
                <a:ea typeface="ＭＳ Ｐゴシック" charset="-128"/>
              </a:rPr>
              <a:t> programs </a:t>
            </a:r>
          </a:p>
          <a:p>
            <a:pPr lvl="1">
              <a:defRPr/>
            </a:pPr>
            <a:r>
              <a:rPr lang="en-GB" sz="2000" dirty="0">
                <a:ea typeface="ＭＳ Ｐゴシック" charset="-128"/>
              </a:rPr>
              <a:t>Cardiovascular health, cancer awareness, personal safety, immunization, prenatal and  postpartum health, accident prevention, retirement health, stress management, and relaxation techniques</a:t>
            </a:r>
          </a:p>
          <a:p>
            <a:pPr lvl="1">
              <a:defRPr/>
            </a:pPr>
            <a:r>
              <a:rPr lang="en-US" altLang="ja-JP" sz="2000" dirty="0">
                <a:ea typeface="ＭＳ Ｐゴシック" charset="-128"/>
              </a:rPr>
              <a:t>Emergency response, CPR, first aid and CPR, right-to-know training, immunization programs for international business travelers, back injury prevention with proper lifting and ergonomics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Arial"/>
                <a:ea typeface="Calibri"/>
              </a:rPr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24FD1-C3CE-4B89-A780-9288FC41850D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8439" name="Picture 7" descr="pe01783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676400"/>
            <a:ext cx="103028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bd20136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519404"/>
            <a:ext cx="1449490" cy="1433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7821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26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altLang="ja-JP" sz="3600" dirty="0">
                <a:ea typeface="ＭＳ Ｐゴシック" charset="-128"/>
              </a:rPr>
              <a:t>Primary Prevention Strategies (Cont.)</a:t>
            </a:r>
            <a:endParaRPr lang="en-US" sz="3600" dirty="0"/>
          </a:p>
        </p:txBody>
      </p:sp>
      <p:sp>
        <p:nvSpPr>
          <p:cNvPr id="1720327" name="Rectangle 7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724400"/>
          </a:xfrm>
          <a:ln w="9525"/>
        </p:spPr>
        <p:txBody>
          <a:bodyPr/>
          <a:lstStyle/>
          <a:p>
            <a:pPr>
              <a:defRPr/>
            </a:pPr>
            <a:r>
              <a:rPr lang="en-US" altLang="ja-JP" dirty="0">
                <a:ea typeface="ＭＳ Ｐゴシック" charset="-128"/>
              </a:rPr>
              <a:t>Women’s health and safety issues</a:t>
            </a:r>
          </a:p>
          <a:p>
            <a:pPr lvl="1">
              <a:defRPr/>
            </a:pPr>
            <a:r>
              <a:rPr lang="en-US" altLang="ja-JP" dirty="0">
                <a:ea typeface="ＭＳ Ｐゴシック" charset="-128"/>
              </a:rPr>
              <a:t>Maternal-child health, reproductive health, breast cancer early detection, stress management, work-home balance, etc.</a:t>
            </a:r>
          </a:p>
          <a:p>
            <a:pPr>
              <a:defRPr/>
            </a:pPr>
            <a:r>
              <a:rPr lang="en-US" dirty="0"/>
              <a:t>Racial and ethnic minority groups</a:t>
            </a:r>
          </a:p>
          <a:p>
            <a:pPr lvl="1">
              <a:defRPr/>
            </a:pPr>
            <a:r>
              <a:rPr lang="en-US" dirty="0"/>
              <a:t>Basic health concerns for this population and the illnesses traditionally associated with these groups    or workers</a:t>
            </a:r>
          </a:p>
          <a:p>
            <a:pPr lvl="1">
              <a:defRPr/>
            </a:pPr>
            <a:r>
              <a:rPr lang="en-US" dirty="0"/>
              <a:t>Programs must be culturally and linguistically appropriate</a:t>
            </a:r>
          </a:p>
          <a:p>
            <a:pPr>
              <a:defRPr/>
            </a:pPr>
            <a:r>
              <a:rPr lang="en-US" dirty="0"/>
              <a:t>Veterans special health needs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Arial"/>
                <a:ea typeface="Calibri"/>
              </a:rPr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24FD1-C3CE-4B89-A780-9288FC41850D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9463" name="Picture 7" descr="C:\Documents and Settings\Penny\Local Settings\Temporary Internet Files\Content.IE5\D18V15HF\MC90003652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48600" y="4744212"/>
            <a:ext cx="688543" cy="173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043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374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dirty="0"/>
              <a:t>Secondary Prevention Strategies</a:t>
            </a:r>
          </a:p>
        </p:txBody>
      </p:sp>
      <p:sp>
        <p:nvSpPr>
          <p:cNvPr id="1722375" name="Rectangle 7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724400"/>
          </a:xfrm>
          <a:ln w="9525"/>
        </p:spPr>
        <p:txBody>
          <a:bodyPr/>
          <a:lstStyle/>
          <a:p>
            <a:pPr>
              <a:defRPr/>
            </a:pPr>
            <a:r>
              <a:rPr lang="en-US" altLang="ja-JP" sz="2400" dirty="0">
                <a:ea typeface="ＭＳ Ｐゴシック" charset="-128"/>
              </a:rPr>
              <a:t>Aimed at early diagnosis, early treatment interventions, and attempts to limit disability.</a:t>
            </a:r>
          </a:p>
          <a:p>
            <a:pPr>
              <a:defRPr/>
            </a:pPr>
            <a:r>
              <a:rPr lang="en-US" altLang="ja-JP" sz="2400" dirty="0">
                <a:ea typeface="ＭＳ Ｐゴシック" charset="-128"/>
              </a:rPr>
              <a:t>Focus is on identification of health needs, health problems, and employees at risk.</a:t>
            </a:r>
            <a:endParaRPr lang="en-US" sz="2400" dirty="0"/>
          </a:p>
          <a:p>
            <a:pPr lvl="1">
              <a:defRPr/>
            </a:pPr>
            <a:r>
              <a:rPr lang="en-US" altLang="ja-JP" sz="2000" dirty="0">
                <a:ea typeface="ＭＳ Ｐゴシック" charset="-128"/>
              </a:rPr>
              <a:t>Conduct assessments and provide treatment and referrals</a:t>
            </a:r>
          </a:p>
          <a:p>
            <a:pPr lvl="1">
              <a:defRPr/>
            </a:pPr>
            <a:r>
              <a:rPr lang="en-US" altLang="ja-JP" sz="2000" dirty="0">
                <a:ea typeface="ＭＳ Ｐゴシック" charset="-128"/>
              </a:rPr>
              <a:t>Health screenings at worksite with relative ease, minimal cost</a:t>
            </a:r>
          </a:p>
          <a:p>
            <a:pPr lvl="1">
              <a:defRPr/>
            </a:pPr>
            <a:r>
              <a:rPr lang="en-US" altLang="ja-JP" sz="2000" dirty="0">
                <a:ea typeface="ＭＳ Ｐゴシック" charset="-128"/>
              </a:rPr>
              <a:t>Pre-placement evaluations for baseline medical and occupational health history, and a targeted physical assessment and medical tests (ADA compliance)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Arial"/>
                <a:ea typeface="Calibri"/>
              </a:rPr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24FD1-C3CE-4B89-A780-9288FC41850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068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374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sz="3600" dirty="0"/>
              <a:t>Secondary Prevention Strategies (Cont.)</a:t>
            </a:r>
          </a:p>
        </p:txBody>
      </p:sp>
      <p:sp>
        <p:nvSpPr>
          <p:cNvPr id="1722375" name="Rectangle 7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724400"/>
          </a:xfrm>
          <a:ln w="9525"/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altLang="ja-JP" dirty="0">
                <a:ea typeface="ＭＳ Ｐゴシック" charset="-128"/>
              </a:rPr>
              <a:t>Focus (Cont.)</a:t>
            </a:r>
            <a:endParaRPr lang="en-US" dirty="0"/>
          </a:p>
          <a:p>
            <a:pPr lvl="1">
              <a:defRPr/>
            </a:pPr>
            <a:r>
              <a:rPr lang="en-US" altLang="ja-JP" dirty="0">
                <a:ea typeface="ＭＳ Ｐゴシック" charset="-128"/>
              </a:rPr>
              <a:t>Periodic assessments to document any health changes</a:t>
            </a:r>
          </a:p>
          <a:p>
            <a:pPr lvl="2">
              <a:defRPr/>
            </a:pPr>
            <a:r>
              <a:rPr lang="en-US" altLang="ja-JP" dirty="0">
                <a:ea typeface="ＭＳ Ｐゴシック" charset="-128"/>
              </a:rPr>
              <a:t>Annual and biannual</a:t>
            </a:r>
          </a:p>
          <a:p>
            <a:pPr lvl="2">
              <a:defRPr/>
            </a:pPr>
            <a:r>
              <a:rPr lang="en-US" altLang="ja-JP" dirty="0">
                <a:ea typeface="ＭＳ Ｐゴシック" charset="-128"/>
              </a:rPr>
              <a:t>Specific protocols for exposure to substances or irritants (e.g., lead, asbestos, noise, chemicals)</a:t>
            </a:r>
          </a:p>
          <a:p>
            <a:pPr lvl="1">
              <a:defRPr/>
            </a:pPr>
            <a:r>
              <a:rPr lang="en-US" altLang="ja-JP" dirty="0">
                <a:ea typeface="ＭＳ Ｐゴシック" charset="-128"/>
              </a:rPr>
              <a:t>Job transfer evaluations</a:t>
            </a:r>
          </a:p>
          <a:p>
            <a:pPr lvl="2">
              <a:defRPr/>
            </a:pPr>
            <a:r>
              <a:rPr lang="en-US" altLang="ja-JP" dirty="0">
                <a:ea typeface="ＭＳ Ｐゴシック" charset="-128"/>
              </a:rPr>
              <a:t>Document any changes in health while working in a specific area or with a specific process</a:t>
            </a:r>
          </a:p>
          <a:p>
            <a:pPr lvl="2">
              <a:defRPr/>
            </a:pPr>
            <a:r>
              <a:rPr lang="en-US" altLang="ja-JP" dirty="0">
                <a:ea typeface="ＭＳ Ｐゴシック" charset="-128"/>
              </a:rPr>
              <a:t>Comply with OSHA regulations or NIOSH recommendations</a:t>
            </a:r>
          </a:p>
          <a:p>
            <a:pPr lvl="1">
              <a:defRPr/>
            </a:pPr>
            <a:r>
              <a:rPr lang="en-US" altLang="ja-JP" dirty="0">
                <a:ea typeface="ＭＳ Ｐゴシック" charset="-128"/>
              </a:rPr>
              <a:t>Assessment of commonly occurring health conditions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Arial"/>
                <a:ea typeface="Calibri"/>
              </a:rPr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24FD1-C3CE-4B89-A780-9288FC41850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465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4423" name="Rectangle 7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dirty="0"/>
              <a:t>Tertiary Prevention Strategies</a:t>
            </a:r>
          </a:p>
        </p:txBody>
      </p:sp>
      <p:sp>
        <p:nvSpPr>
          <p:cNvPr id="1724424" name="Rectangle 8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724400"/>
          </a:xfrm>
          <a:ln w="9525"/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altLang="ja-JP" dirty="0">
                <a:ea typeface="ＭＳ Ｐゴシック" charset="-128"/>
              </a:rPr>
              <a:t>Rehabilitation and restoration of the worker       to an optimal level of functioning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ja-JP" dirty="0">
                <a:ea typeface="ＭＳ Ｐゴシック" charset="-128"/>
              </a:rPr>
              <a:t>Avoiding disability syndrome</a:t>
            </a:r>
          </a:p>
          <a:p>
            <a:pPr>
              <a:lnSpc>
                <a:spcPct val="90000"/>
              </a:lnSpc>
              <a:defRPr/>
            </a:pPr>
            <a:r>
              <a:rPr lang="en-US" altLang="ja-JP" dirty="0">
                <a:ea typeface="ＭＳ Ｐゴシック" charset="-128"/>
              </a:rPr>
              <a:t>Case management for the disabled               employee’s successful return to work</a:t>
            </a:r>
          </a:p>
          <a:p>
            <a:pPr>
              <a:lnSpc>
                <a:spcPct val="90000"/>
              </a:lnSpc>
              <a:defRPr/>
            </a:pPr>
            <a:r>
              <a:rPr lang="en-US" altLang="ja-JP" dirty="0">
                <a:ea typeface="ＭＳ Ｐゴシック" charset="-128"/>
              </a:rPr>
              <a:t>Negotiation of workplace accommodations appropriate to the employee’s health limitations</a:t>
            </a:r>
          </a:p>
          <a:p>
            <a:pPr>
              <a:lnSpc>
                <a:spcPct val="90000"/>
              </a:lnSpc>
              <a:defRPr/>
            </a:pPr>
            <a:r>
              <a:rPr lang="en-US" altLang="ja-JP" dirty="0">
                <a:ea typeface="ＭＳ Ｐゴシック" charset="-128"/>
              </a:rPr>
              <a:t>Counseling and support for workers returning to work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Arial"/>
                <a:ea typeface="Calibri"/>
              </a:rPr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24FD1-C3CE-4B89-A780-9288FC41850D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21510" name="Picture 4" descr="pe02718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157549"/>
            <a:ext cx="123983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38070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473" name="Rectangle 9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sz="3600" dirty="0"/>
              <a:t>Skills and Competences of Nurses</a:t>
            </a:r>
          </a:p>
        </p:txBody>
      </p:sp>
      <p:sp>
        <p:nvSpPr>
          <p:cNvPr id="1726474" name="Rectangle 10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724400"/>
          </a:xfrm>
          <a:ln w="9525"/>
        </p:spPr>
        <p:txBody>
          <a:bodyPr/>
          <a:lstStyle/>
          <a:p>
            <a:pPr>
              <a:spcBef>
                <a:spcPct val="22000"/>
              </a:spcBef>
              <a:defRPr/>
            </a:pPr>
            <a:r>
              <a:rPr lang="en-US" altLang="ja-JP" sz="2400" dirty="0">
                <a:ea typeface="ＭＳ Ｐゴシック" charset="-128"/>
              </a:rPr>
              <a:t>Competent</a:t>
            </a:r>
          </a:p>
          <a:p>
            <a:pPr lvl="1">
              <a:spcBef>
                <a:spcPct val="22000"/>
              </a:spcBef>
              <a:defRPr/>
            </a:pPr>
            <a:r>
              <a:rPr lang="en-US" altLang="ja-JP" sz="2000" dirty="0">
                <a:ea typeface="ＭＳ Ｐゴシック" charset="-128"/>
              </a:rPr>
              <a:t>Confident, has mastery of skills, ability to cope with specific situations, stresses consistency of practice rather than individual differences</a:t>
            </a:r>
          </a:p>
          <a:p>
            <a:pPr>
              <a:spcBef>
                <a:spcPct val="22000"/>
              </a:spcBef>
              <a:defRPr/>
            </a:pPr>
            <a:r>
              <a:rPr lang="en-US" altLang="ja-JP" sz="2400" dirty="0">
                <a:ea typeface="ＭＳ Ｐゴシック" charset="-128"/>
              </a:rPr>
              <a:t>Proficient</a:t>
            </a:r>
          </a:p>
          <a:p>
            <a:pPr lvl="1">
              <a:spcBef>
                <a:spcPct val="22000"/>
              </a:spcBef>
              <a:defRPr/>
            </a:pPr>
            <a:r>
              <a:rPr lang="en-US" altLang="ja-JP" sz="2000" dirty="0">
                <a:ea typeface="ＭＳ Ｐゴシック" charset="-128"/>
              </a:rPr>
              <a:t>Increased ability to perceive situations as a whole based on past experiences, predict the events to expect, able to alter protocols when needed </a:t>
            </a:r>
          </a:p>
          <a:p>
            <a:pPr>
              <a:spcBef>
                <a:spcPct val="22000"/>
              </a:spcBef>
              <a:defRPr/>
            </a:pPr>
            <a:r>
              <a:rPr lang="en-US" altLang="ja-JP" sz="2400" dirty="0">
                <a:ea typeface="ＭＳ Ｐゴシック" charset="-128"/>
              </a:rPr>
              <a:t>Expert </a:t>
            </a:r>
          </a:p>
          <a:p>
            <a:pPr lvl="1">
              <a:spcBef>
                <a:spcPct val="22000"/>
              </a:spcBef>
              <a:defRPr/>
            </a:pPr>
            <a:r>
              <a:rPr lang="en-US" altLang="ja-JP" sz="2000" dirty="0">
                <a:ea typeface="ＭＳ Ｐゴシック" charset="-128"/>
              </a:rPr>
              <a:t>Extensive experience, broad knowledge base, able to grasp situation quickly and initiate appropriate action; a sense of salience grounded in practice guiding actions and priorities </a:t>
            </a:r>
          </a:p>
          <a:p>
            <a:pPr algn="r">
              <a:spcBef>
                <a:spcPct val="22000"/>
              </a:spcBef>
              <a:buFont typeface="Wingdings 2" pitchFamily="18" charset="2"/>
              <a:buNone/>
              <a:defRPr/>
            </a:pPr>
            <a:r>
              <a:rPr lang="en-US" altLang="ja-JP" sz="1800" dirty="0">
                <a:ea typeface="ＭＳ Ｐゴシック" charset="-128"/>
                <a:cs typeface="Arial" charset="0"/>
              </a:rPr>
              <a:t> – </a:t>
            </a:r>
            <a:r>
              <a:rPr lang="en-US" altLang="ja-JP" sz="1800" dirty="0">
                <a:ea typeface="ＭＳ Ｐゴシック" charset="-128"/>
              </a:rPr>
              <a:t>Benner (1984) </a:t>
            </a:r>
            <a:endParaRPr lang="en-US" sz="18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Arial"/>
                <a:ea typeface="Calibri"/>
              </a:rPr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24FD1-C3CE-4B89-A780-9288FC41850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477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8519" name="Rectangle 7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altLang="ja-JP" sz="3600" dirty="0">
                <a:ea typeface="ＭＳ Ｐゴシック" charset="-128"/>
              </a:rPr>
              <a:t>Skills and Competencies of the Occupational Health Nurse </a:t>
            </a:r>
            <a:endParaRPr lang="en-US" sz="3600" dirty="0"/>
          </a:p>
        </p:txBody>
      </p:sp>
      <p:sp>
        <p:nvSpPr>
          <p:cNvPr id="1728520" name="Rectangle 8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724400"/>
          </a:xfrm>
          <a:ln w="9525"/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/>
              <a:t>Skills and competencies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ja-JP" dirty="0">
                <a:ea typeface="ＭＳ Ｐゴシック" charset="-128"/>
              </a:rPr>
              <a:t>Clinical and primary care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ja-JP" dirty="0">
                <a:ea typeface="ＭＳ Ｐゴシック" charset="-128"/>
              </a:rPr>
              <a:t>Case management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ja-JP" dirty="0">
                <a:ea typeface="ＭＳ Ｐゴシック" charset="-128"/>
              </a:rPr>
              <a:t>Workforce, workplace, and environmental issues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ja-JP" dirty="0">
                <a:ea typeface="ＭＳ Ｐゴシック" charset="-128"/>
              </a:rPr>
              <a:t>Legal and ethical responsibilities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ja-JP" dirty="0">
                <a:ea typeface="ＭＳ Ｐゴシック" charset="-128"/>
              </a:rPr>
              <a:t>Management and administration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ja-JP" dirty="0">
                <a:ea typeface="ＭＳ Ｐゴシック" charset="-128"/>
              </a:rPr>
              <a:t>Health promotion and disease prevention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ja-JP" dirty="0">
                <a:ea typeface="ＭＳ Ｐゴシック" charset="-128"/>
              </a:rPr>
              <a:t>Occupational and environmental health and safety education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ja-JP" dirty="0">
                <a:ea typeface="ＭＳ Ｐゴシック" charset="-128"/>
              </a:rPr>
              <a:t>Research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ja-JP" dirty="0">
                <a:ea typeface="ＭＳ Ｐゴシック" charset="-128"/>
              </a:rPr>
              <a:t>Professionalism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>
                <a:ea typeface="ＭＳ Ｐゴシック" charset="-128"/>
              </a:rPr>
              <a:t>Nursing Code of Ethics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Arial"/>
                <a:ea typeface="Calibri"/>
              </a:rPr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24FD1-C3CE-4B89-A780-9288FC41850D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23558" name="Picture 5" descr="bd07119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913" y="1219200"/>
            <a:ext cx="1411287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965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r>
              <a:rPr lang="en-US" sz="3600" dirty="0"/>
              <a:t>Legal Issues in Occupational Health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724400"/>
          </a:xfrm>
        </p:spPr>
        <p:txBody>
          <a:bodyPr/>
          <a:lstStyle/>
          <a:p>
            <a:r>
              <a:rPr lang="en-US" sz="2400" dirty="0"/>
              <a:t>The occupational health nurse is professionally primarily accountable to workers and worker populations and to the employer, the profession, and self. (AAOHN, 2012) </a:t>
            </a:r>
          </a:p>
          <a:p>
            <a:r>
              <a:rPr lang="en-US" sz="2400" dirty="0"/>
              <a:t>Liability and legal issues relate to…</a:t>
            </a:r>
          </a:p>
          <a:p>
            <a:pPr lvl="1"/>
            <a:r>
              <a:rPr lang="en-US" sz="2000" dirty="0"/>
              <a:t>The employee-nurse relationship</a:t>
            </a:r>
          </a:p>
          <a:p>
            <a:pPr lvl="1"/>
            <a:r>
              <a:rPr lang="en-US" sz="2000" dirty="0"/>
              <a:t>The employment capacity of the occupational health nurse</a:t>
            </a:r>
          </a:p>
          <a:p>
            <a:pPr lvl="1"/>
            <a:r>
              <a:rPr lang="en-US" sz="2000" dirty="0"/>
              <a:t>Any acts of negligence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Arial"/>
                <a:ea typeface="Calibri"/>
              </a:rPr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24FD1-C3CE-4B89-A780-9288FC41850D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63491" name="Picture 3" descr="C:\Program Files\Microsoft Office\MEDIA\CAGCAT10\j0300840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85916" y="4567123"/>
            <a:ext cx="1815084" cy="152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92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altLang="ja-JP" dirty="0">
                <a:ea typeface="ＭＳ Ｐゴシック" charset="-128"/>
              </a:rPr>
              <a:t>Occupational Health Nursing</a:t>
            </a:r>
            <a:endParaRPr lang="en-US" dirty="0"/>
          </a:p>
        </p:txBody>
      </p:sp>
      <p:sp>
        <p:nvSpPr>
          <p:cNvPr id="56325" name="Rectangle 5"/>
          <p:cNvSpPr>
            <a:spLocks noGrp="1" noChangeArrowheads="1"/>
          </p:cNvSpPr>
          <p:nvPr>
            <p:ph idx="1"/>
          </p:nvPr>
        </p:nvSpPr>
        <p:spPr>
          <a:xfrm>
            <a:off x="2667000" y="1676400"/>
            <a:ext cx="5791200" cy="4724400"/>
          </a:xfrm>
        </p:spPr>
        <p:txBody>
          <a:bodyPr/>
          <a:lstStyle/>
          <a:p>
            <a:pPr marL="0" indent="0">
              <a:buFont typeface="Wingdings 2" pitchFamily="18" charset="2"/>
              <a:buNone/>
              <a:defRPr/>
            </a:pPr>
            <a:r>
              <a:rPr lang="en-US" altLang="ja-JP" dirty="0">
                <a:ea typeface="ＭＳ Ｐゴシック" charset="-128"/>
              </a:rPr>
              <a:t>The specialty practice that focuses on the promotion, prevention, and restoration of health within the context of a safe and healthy environment … </a:t>
            </a:r>
          </a:p>
          <a:p>
            <a:pPr marL="0" indent="0" algn="r">
              <a:buFont typeface="Wingdings 2" pitchFamily="18" charset="2"/>
              <a:buNone/>
              <a:defRPr/>
            </a:pPr>
            <a:r>
              <a:rPr lang="en-US" altLang="ja-JP" sz="1800" dirty="0">
                <a:ea typeface="ＭＳ Ｐゴシック" charset="-128"/>
                <a:cs typeface="Arial" charset="0"/>
              </a:rPr>
              <a:t>– </a:t>
            </a:r>
            <a:r>
              <a:rPr lang="en-US" altLang="ja-JP" sz="1800" dirty="0">
                <a:ea typeface="ＭＳ Ｐゴシック" charset="-128"/>
              </a:rPr>
              <a:t>American Association of </a:t>
            </a:r>
          </a:p>
          <a:p>
            <a:pPr marL="0" indent="0" algn="r">
              <a:buFont typeface="Wingdings 2" pitchFamily="18" charset="2"/>
              <a:buNone/>
              <a:defRPr/>
            </a:pPr>
            <a:r>
              <a:rPr lang="en-US" altLang="ja-JP" sz="1800" dirty="0">
                <a:ea typeface="ＭＳ Ｐゴシック" charset="-128"/>
              </a:rPr>
              <a:t>Occupational Health Nurses (2012)</a:t>
            </a:r>
            <a:endParaRPr lang="en-US" sz="18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Arial"/>
                <a:ea typeface="Calibri"/>
              </a:rPr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24FD1-C3CE-4B89-A780-9288FC41850D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7" name="Picture 9" descr="bd06447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05000"/>
            <a:ext cx="1752600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9908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altLang="ja-JP" dirty="0">
                <a:ea typeface="MS Mincho" pitchFamily="49" charset="-128"/>
              </a:rPr>
              <a:t>Multidisciplinary Teamwork</a:t>
            </a:r>
            <a:r>
              <a:rPr lang="en-US" altLang="ja-JP" b="1" dirty="0">
                <a:ea typeface="ＭＳ Ｐゴシック" charset="-128"/>
                <a:cs typeface="Arial" charset="0"/>
              </a:rPr>
              <a:t> </a:t>
            </a:r>
            <a:endParaRPr lang="en-US" b="1" dirty="0">
              <a:cs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Arial"/>
                <a:ea typeface="Calibri"/>
              </a:rPr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24FD1-C3CE-4B89-A780-9288FC41850D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3" cstate="print"/>
          <a:srcRect l="770" t="48397" r="61666" b="31571"/>
          <a:stretch/>
        </p:blipFill>
        <p:spPr bwMode="auto">
          <a:xfrm>
            <a:off x="990600" y="1709336"/>
            <a:ext cx="7128510" cy="39852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26155" y="587906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Figure 30-2</a:t>
            </a:r>
          </a:p>
        </p:txBody>
      </p:sp>
    </p:spTree>
    <p:extLst>
      <p:ext uri="{BB962C8B-B14F-4D97-AF65-F5344CB8AC3E}">
        <p14:creationId xmlns:p14="http://schemas.microsoft.com/office/powerpoint/2010/main" val="3394731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altLang="ja-JP" dirty="0">
                <a:ea typeface="ＭＳ Ｐゴシック" charset="-128"/>
              </a:rPr>
              <a:t>Occupational Health Nursing …</a:t>
            </a:r>
            <a:endParaRPr lang="en-US" dirty="0"/>
          </a:p>
        </p:txBody>
      </p:sp>
      <p:sp>
        <p:nvSpPr>
          <p:cNvPr id="61445" name="Rectangle 5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724400"/>
          </a:xfrm>
        </p:spPr>
        <p:txBody>
          <a:bodyPr/>
          <a:lstStyle/>
          <a:p>
            <a:pPr marL="0" indent="0">
              <a:buFont typeface="Wingdings 2" pitchFamily="18" charset="2"/>
              <a:buNone/>
              <a:defRPr/>
            </a:pPr>
            <a:r>
              <a:rPr lang="en-US" altLang="ja-JP" sz="2400" dirty="0">
                <a:ea typeface="ＭＳ Ｐゴシック" charset="-128"/>
              </a:rPr>
              <a:t>… includes the prevention of adverse health effects from occupational and environmental hazards. 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en-US" altLang="ja-JP" sz="2400" dirty="0">
                <a:ea typeface="ＭＳ Ｐゴシック" charset="-128"/>
              </a:rPr>
              <a:t>… provides for and delivers occupational and environmental health and safety programs and services to clients.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en-US" altLang="ja-JP" sz="2400" dirty="0">
                <a:ea typeface="ＭＳ Ｐゴシック" charset="-128"/>
              </a:rPr>
              <a:t>… is an autonomous specialty, and nurses make independent nursing judgments in providing health care services.</a:t>
            </a:r>
          </a:p>
          <a:p>
            <a:pPr marL="0" indent="0" algn="r">
              <a:buFont typeface="Wingdings 2" pitchFamily="18" charset="2"/>
              <a:buNone/>
              <a:defRPr/>
            </a:pPr>
            <a:r>
              <a:rPr lang="en-US" altLang="ja-JP" sz="1800" dirty="0">
                <a:ea typeface="ＭＳ Ｐゴシック" charset="-128"/>
              </a:rPr>
              <a:t>– American Association of </a:t>
            </a:r>
          </a:p>
          <a:p>
            <a:pPr marL="0" indent="0" algn="r">
              <a:buFont typeface="Wingdings 2" pitchFamily="18" charset="2"/>
              <a:buNone/>
              <a:defRPr/>
            </a:pPr>
            <a:r>
              <a:rPr lang="en-US" altLang="ja-JP" sz="1800" dirty="0">
                <a:ea typeface="ＭＳ Ｐゴシック" charset="-128"/>
              </a:rPr>
              <a:t>Occupational Health Nurses (2004)</a:t>
            </a:r>
            <a:endParaRPr lang="en-US" sz="2400" dirty="0">
              <a:ea typeface="ＭＳ Ｐゴシック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Arial"/>
                <a:ea typeface="Calibri"/>
              </a:rPr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24FD1-C3CE-4B89-A780-9288FC41850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21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5751" name="Rectangle 7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altLang="ja-JP" sz="3600" dirty="0">
                <a:ea typeface="ＭＳ Ｐゴシック" charset="-128"/>
              </a:rPr>
              <a:t>Occupational Health Nursing … (Cont.)</a:t>
            </a:r>
            <a:endParaRPr lang="en-US" sz="2400" dirty="0"/>
          </a:p>
        </p:txBody>
      </p:sp>
      <p:sp>
        <p:nvSpPr>
          <p:cNvPr id="1695752" name="Rectangle 8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724400"/>
          </a:xfrm>
          <a:ln w="9525"/>
        </p:spPr>
        <p:txBody>
          <a:bodyPr/>
          <a:lstStyle/>
          <a:p>
            <a:pPr>
              <a:buFont typeface="Wingdings 2" pitchFamily="18" charset="2"/>
              <a:buNone/>
              <a:defRPr/>
            </a:pPr>
            <a:r>
              <a:rPr lang="en-US" altLang="ja-JP" dirty="0">
                <a:ea typeface="ＭＳ Ｐゴシック" charset="-128"/>
              </a:rPr>
              <a:t>… has a multidisciplinary base:</a:t>
            </a:r>
          </a:p>
          <a:p>
            <a:pPr marL="692150" lvl="1" indent="-346075">
              <a:defRPr/>
            </a:pPr>
            <a:r>
              <a:rPr lang="en-US" altLang="ja-JP" dirty="0">
                <a:ea typeface="ＭＳ Ｐゴシック" charset="-128"/>
              </a:rPr>
              <a:t>Nursing science </a:t>
            </a:r>
          </a:p>
          <a:p>
            <a:pPr marL="692150" lvl="1" indent="-346075">
              <a:defRPr/>
            </a:pPr>
            <a:r>
              <a:rPr lang="en-US" altLang="ja-JP" dirty="0">
                <a:ea typeface="ＭＳ Ｐゴシック" charset="-128"/>
              </a:rPr>
              <a:t>Medical science </a:t>
            </a:r>
          </a:p>
          <a:p>
            <a:pPr marL="692150" lvl="1" indent="-346075">
              <a:defRPr/>
            </a:pPr>
            <a:r>
              <a:rPr lang="en-US" altLang="ja-JP" dirty="0">
                <a:ea typeface="ＭＳ Ｐゴシック" charset="-128"/>
              </a:rPr>
              <a:t>Occupational health sciences </a:t>
            </a:r>
          </a:p>
          <a:p>
            <a:pPr marL="692150" lvl="1" indent="-346075">
              <a:defRPr/>
            </a:pPr>
            <a:r>
              <a:rPr lang="en-US" altLang="ja-JP" dirty="0">
                <a:ea typeface="ＭＳ Ｐゴシック" charset="-128"/>
              </a:rPr>
              <a:t>Epidemiology </a:t>
            </a:r>
          </a:p>
          <a:p>
            <a:pPr marL="692150" lvl="1" indent="-346075">
              <a:defRPr/>
            </a:pPr>
            <a:r>
              <a:rPr lang="en-US" altLang="ja-JP" dirty="0">
                <a:ea typeface="ＭＳ Ｐゴシック" charset="-128"/>
              </a:rPr>
              <a:t>Business and economic theories, concepts, and principles </a:t>
            </a:r>
          </a:p>
          <a:p>
            <a:pPr marL="692150" lvl="1" indent="-346075">
              <a:defRPr/>
            </a:pPr>
            <a:r>
              <a:rPr lang="en-US" altLang="ja-JP" dirty="0">
                <a:ea typeface="ＭＳ Ｐゴシック" charset="-128"/>
              </a:rPr>
              <a:t>Social and behavioral sciences </a:t>
            </a:r>
          </a:p>
          <a:p>
            <a:pPr marL="692150" lvl="1" indent="-346075">
              <a:defRPr/>
            </a:pPr>
            <a:r>
              <a:rPr lang="en-US" altLang="ja-JP" dirty="0">
                <a:ea typeface="ＭＳ Ｐゴシック" charset="-128"/>
              </a:rPr>
              <a:t>Environmental health </a:t>
            </a:r>
          </a:p>
          <a:p>
            <a:pPr marL="692150" lvl="1" indent="-346075">
              <a:defRPr/>
            </a:pPr>
            <a:r>
              <a:rPr lang="en-US" altLang="ja-JP" dirty="0">
                <a:ea typeface="ＭＳ Ｐゴシック" charset="-128"/>
              </a:rPr>
              <a:t>Legal and ethical issues 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Arial"/>
                <a:ea typeface="Calibri"/>
              </a:rPr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24FD1-C3CE-4B89-A780-9288FC41850D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174" name="Picture 4" descr="bd06622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447800"/>
            <a:ext cx="19653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4468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3168" y="5862935"/>
            <a:ext cx="5843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Figure 30-1 From Rogers B: Occupational health nursing expertise,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AAOHN J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46:477-483, 1998. Copyright</a:t>
            </a:r>
            <a:r>
              <a:rPr lang="en-US" sz="1200" dirty="0">
                <a:latin typeface="Arial"/>
                <a:ea typeface="Calibri"/>
              </a:rPr>
              <a:t> ©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Bonnie Rogers, 1998.</a:t>
            </a:r>
          </a:p>
        </p:txBody>
      </p:sp>
      <p:pic>
        <p:nvPicPr>
          <p:cNvPr id="1027" name="Picture 3" descr="W:\OBrien\Community Home Health Promotion\Nies projects\Nies 6e\Manuscript\Processed\Art\Chapter 30 art\f30-01-9781437708608.ep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910" y="1590608"/>
            <a:ext cx="5539974" cy="420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Occupational Health Nursing Knowledge Domains</a:t>
            </a:r>
            <a:endParaRPr lang="en-US" sz="36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24FD1-C3CE-4B89-A780-9288FC41850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Rectangle 7"/>
          <p:cNvSpPr txBox="1">
            <a:spLocks noChangeArrowheads="1"/>
          </p:cNvSpPr>
          <p:nvPr/>
        </p:nvSpPr>
        <p:spPr>
          <a:xfrm>
            <a:off x="0" y="228600"/>
            <a:ext cx="9144000" cy="9144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509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5990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sz="3600" dirty="0"/>
              <a:t>Demographic Trends and Access Related to Occupational Health Care</a:t>
            </a:r>
          </a:p>
        </p:txBody>
      </p:sp>
      <p:sp>
        <p:nvSpPr>
          <p:cNvPr id="1705991" name="Rectangle 7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724400"/>
          </a:xfrm>
          <a:ln w="9525"/>
        </p:spPr>
        <p:txBody>
          <a:bodyPr/>
          <a:lstStyle/>
          <a:p>
            <a:pPr>
              <a:defRPr/>
            </a:pPr>
            <a:r>
              <a:rPr lang="en-US" dirty="0"/>
              <a:t>Industrial transformations in the 21st century:</a:t>
            </a:r>
          </a:p>
          <a:p>
            <a:pPr lvl="1">
              <a:defRPr/>
            </a:pPr>
            <a:r>
              <a:rPr lang="en-GB" dirty="0"/>
              <a:t>Changing workforce demographics</a:t>
            </a:r>
          </a:p>
          <a:p>
            <a:pPr lvl="1">
              <a:defRPr/>
            </a:pPr>
            <a:r>
              <a:rPr lang="en-GB" dirty="0"/>
              <a:t>Rising health care costs</a:t>
            </a:r>
          </a:p>
          <a:p>
            <a:pPr lvl="1">
              <a:defRPr/>
            </a:pPr>
            <a:r>
              <a:rPr lang="en-GB" dirty="0"/>
              <a:t>Diversity of health care systems with the integration of managed care</a:t>
            </a:r>
          </a:p>
          <a:p>
            <a:pPr lvl="1">
              <a:defRPr/>
            </a:pPr>
            <a:r>
              <a:rPr lang="en-GB" dirty="0"/>
              <a:t>Influence of the world economy</a:t>
            </a:r>
          </a:p>
          <a:p>
            <a:pPr lvl="1">
              <a:defRPr/>
            </a:pPr>
            <a:r>
              <a:rPr lang="en-GB" dirty="0"/>
              <a:t>Shift in production from goods to services</a:t>
            </a:r>
          </a:p>
          <a:p>
            <a:pPr lvl="1">
              <a:defRPr/>
            </a:pPr>
            <a:r>
              <a:rPr lang="en-GB" dirty="0"/>
              <a:t>Proliferation of advanced technologies</a:t>
            </a:r>
            <a:endParaRPr lang="en-US" dirty="0"/>
          </a:p>
          <a:p>
            <a:pPr>
              <a:defRPr/>
            </a:pPr>
            <a:r>
              <a:rPr lang="en-US" dirty="0"/>
              <a:t>Industry moving away from large facilities to smaller, service-based businesses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Arial"/>
                <a:ea typeface="Calibri"/>
              </a:rPr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24FD1-C3CE-4B89-A780-9288FC41850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516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altLang="ja-JP" sz="3600" dirty="0">
                <a:ea typeface="MS Mincho" pitchFamily="49" charset="-128"/>
              </a:rPr>
              <a:t>Occupational Health Nursing Practice and Professionalism</a:t>
            </a:r>
            <a:r>
              <a:rPr lang="en-US" altLang="ja-JP" sz="3600" dirty="0">
                <a:ea typeface="ＭＳ Ｐゴシック" charset="-128"/>
              </a:rPr>
              <a:t> </a:t>
            </a:r>
            <a:endParaRPr lang="en-US" sz="3600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724400"/>
          </a:xfrm>
        </p:spPr>
        <p:txBody>
          <a:bodyPr/>
          <a:lstStyle/>
          <a:p>
            <a:pPr>
              <a:defRPr/>
            </a:pPr>
            <a:r>
              <a:rPr lang="en-US" altLang="ja-JP" sz="2400" dirty="0">
                <a:ea typeface="MS Mincho" pitchFamily="49" charset="-128"/>
              </a:rPr>
              <a:t>Often the only on-site health care professional.</a:t>
            </a:r>
          </a:p>
          <a:p>
            <a:pPr>
              <a:defRPr/>
            </a:pPr>
            <a:r>
              <a:rPr lang="en-US" altLang="ja-JP" sz="2400" dirty="0">
                <a:ea typeface="MS Mincho" pitchFamily="49" charset="-128"/>
              </a:rPr>
              <a:t>Collaborates with workers, employers, and other professionals.</a:t>
            </a:r>
            <a:endParaRPr lang="en-US" altLang="ja-JP" sz="2400" dirty="0">
              <a:ea typeface="ＭＳ Ｐゴシック" charset="-128"/>
            </a:endParaRPr>
          </a:p>
          <a:p>
            <a:pPr>
              <a:defRPr/>
            </a:pPr>
            <a:r>
              <a:rPr lang="en-US" altLang="ja-JP" sz="2400" dirty="0">
                <a:ea typeface="ＭＳ Ｐゴシック" charset="-128"/>
              </a:rPr>
              <a:t>Roles are</a:t>
            </a:r>
            <a:r>
              <a:rPr lang="en-US" altLang="ja-JP" sz="2400" dirty="0">
                <a:ea typeface="MS Mincho" pitchFamily="49" charset="-128"/>
              </a:rPr>
              <a:t> diverse and complex.</a:t>
            </a:r>
            <a:r>
              <a:rPr lang="en-US" altLang="ja-JP" sz="2400" dirty="0">
                <a:ea typeface="ＭＳ Ｐゴシック" charset="-128"/>
              </a:rPr>
              <a:t> </a:t>
            </a:r>
          </a:p>
          <a:p>
            <a:pPr>
              <a:defRPr/>
            </a:pPr>
            <a:r>
              <a:rPr lang="en-US" altLang="ja-JP" sz="2400" dirty="0">
                <a:ea typeface="ＭＳ Ｐゴシック" charset="-128"/>
              </a:rPr>
              <a:t>Coordinates comprehensive, holistic services.</a:t>
            </a:r>
          </a:p>
          <a:p>
            <a:pPr>
              <a:defRPr/>
            </a:pPr>
            <a:r>
              <a:rPr lang="en-US" altLang="ja-JP" sz="2400" dirty="0">
                <a:ea typeface="MS Mincho" pitchFamily="49" charset="-128"/>
              </a:rPr>
              <a:t>Practice guided by AAOHN’s Standards of Occupational and Environmental Health Nursing Practice and Code of Ethics (2012).</a:t>
            </a:r>
          </a:p>
          <a:p>
            <a:pPr>
              <a:defRPr/>
            </a:pPr>
            <a:r>
              <a:rPr lang="en-US" altLang="ja-JP" sz="2400" dirty="0">
                <a:ea typeface="MS Mincho" pitchFamily="49" charset="-128"/>
              </a:rPr>
              <a:t>Empowered, well-trained, usually educated at the baccalaureate level.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Arial"/>
                <a:ea typeface="Calibri"/>
              </a:rPr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24FD1-C3CE-4B89-A780-9288FC41850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180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86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dirty="0"/>
              <a:t>The Occupational Health Nurse </a:t>
            </a:r>
          </a:p>
        </p:txBody>
      </p:sp>
      <p:sp>
        <p:nvSpPr>
          <p:cNvPr id="1710087" name="Rectangle 7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724400"/>
          </a:xfrm>
          <a:ln w="9525"/>
        </p:spPr>
        <p:txBody>
          <a:bodyPr/>
          <a:lstStyle/>
          <a:p>
            <a:pPr>
              <a:defRPr/>
            </a:pPr>
            <a:r>
              <a:rPr lang="en-US" altLang="ja-JP" sz="2400" dirty="0">
                <a:ea typeface="ＭＳ Ｐゴシック" charset="-128"/>
              </a:rPr>
              <a:t>Practice guided by an ethical framework. </a:t>
            </a:r>
          </a:p>
          <a:p>
            <a:pPr>
              <a:defRPr/>
            </a:pPr>
            <a:r>
              <a:rPr lang="en-US" altLang="ja-JP" sz="2400" dirty="0">
                <a:ea typeface="ＭＳ Ｐゴシック" charset="-128"/>
              </a:rPr>
              <a:t>Encourages and enables individuals to make informed decisions about health care concerns.</a:t>
            </a:r>
          </a:p>
          <a:p>
            <a:pPr>
              <a:defRPr/>
            </a:pPr>
            <a:r>
              <a:rPr lang="en-US" altLang="ja-JP" sz="2400" dirty="0">
                <a:ea typeface="ＭＳ Ｐゴシック" charset="-128"/>
              </a:rPr>
              <a:t>Is a worker advocate; upholds professional standards and codes.</a:t>
            </a:r>
          </a:p>
          <a:p>
            <a:pPr>
              <a:defRPr/>
            </a:pPr>
            <a:r>
              <a:rPr lang="en-US" altLang="ja-JP" sz="2400" dirty="0">
                <a:ea typeface="ＭＳ Ｐゴシック" charset="-128"/>
              </a:rPr>
              <a:t>Responsible to and compensated by management; must practice within a framework of company policies and guidelines. </a:t>
            </a:r>
          </a:p>
          <a:p>
            <a:pPr>
              <a:defRPr/>
            </a:pPr>
            <a:r>
              <a:rPr lang="en-GB" sz="2400" dirty="0"/>
              <a:t>Fosters equitable and high-quality health care services and safe, healthy work environments.</a:t>
            </a:r>
            <a:endParaRPr lang="en-US" sz="24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Arial"/>
                <a:ea typeface="Calibri"/>
              </a:rPr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24FD1-C3CE-4B89-A780-9288FC41850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782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altLang="ja-JP" sz="3600" dirty="0">
                <a:ea typeface="MS Mincho" pitchFamily="49" charset="-128"/>
              </a:rPr>
              <a:t>Occupational Health and Prevention Strategies</a:t>
            </a:r>
            <a:endParaRPr lang="en-US" sz="3600" dirty="0">
              <a:ea typeface="MS Mincho" pitchFamily="49" charset="-128"/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3429000" y="1646237"/>
            <a:ext cx="5029200" cy="4754563"/>
          </a:xfrm>
        </p:spPr>
        <p:txBody>
          <a:bodyPr/>
          <a:lstStyle/>
          <a:p>
            <a:pPr>
              <a:defRPr/>
            </a:pPr>
            <a:r>
              <a:rPr lang="en-US" altLang="ja-JP" dirty="0">
                <a:ea typeface="MS Mincho" pitchFamily="49" charset="-128"/>
              </a:rPr>
              <a:t>Prevention of exposure to potential hazards</a:t>
            </a:r>
            <a:r>
              <a:rPr lang="en-US" altLang="ja-JP" dirty="0">
                <a:ea typeface="ＭＳ Ｐゴシック" charset="-128"/>
              </a:rPr>
              <a:t> </a:t>
            </a:r>
          </a:p>
          <a:p>
            <a:pPr lvl="1">
              <a:defRPr/>
            </a:pPr>
            <a:r>
              <a:rPr lang="en-US" altLang="ja-JP" dirty="0">
                <a:ea typeface="ＭＳ Ｐゴシック" charset="-128"/>
              </a:rPr>
              <a:t>Biological-infectious hazards</a:t>
            </a:r>
            <a:endParaRPr lang="en-US" altLang="ja-JP" dirty="0">
              <a:latin typeface="Times" pitchFamily="18" charset="0"/>
              <a:ea typeface="ＭＳ Ｐゴシック" charset="-128"/>
            </a:endParaRPr>
          </a:p>
          <a:p>
            <a:pPr lvl="1">
              <a:defRPr/>
            </a:pPr>
            <a:r>
              <a:rPr lang="en-US" altLang="ja-JP" dirty="0">
                <a:ea typeface="ＭＳ Ｐゴシック" charset="-128"/>
              </a:rPr>
              <a:t>Chemical hazards</a:t>
            </a:r>
            <a:endParaRPr lang="en-US" altLang="ja-JP" dirty="0">
              <a:latin typeface="Times" pitchFamily="18" charset="0"/>
              <a:ea typeface="ＭＳ Ｐゴシック" charset="-128"/>
            </a:endParaRPr>
          </a:p>
          <a:p>
            <a:pPr lvl="1">
              <a:defRPr/>
            </a:pPr>
            <a:r>
              <a:rPr lang="en-US" altLang="ja-JP" dirty="0" err="1">
                <a:ea typeface="ＭＳ Ｐゴシック" charset="-128"/>
              </a:rPr>
              <a:t>Enviromechanical</a:t>
            </a:r>
            <a:r>
              <a:rPr lang="en-US" altLang="ja-JP" dirty="0">
                <a:ea typeface="ＭＳ Ｐゴシック" charset="-128"/>
              </a:rPr>
              <a:t> hazards</a:t>
            </a:r>
            <a:endParaRPr lang="en-US" altLang="ja-JP" dirty="0">
              <a:latin typeface="Times" pitchFamily="18" charset="0"/>
              <a:ea typeface="ＭＳ Ｐゴシック" charset="-128"/>
            </a:endParaRPr>
          </a:p>
          <a:p>
            <a:pPr lvl="1">
              <a:defRPr/>
            </a:pPr>
            <a:r>
              <a:rPr lang="en-US" altLang="ja-JP" dirty="0">
                <a:ea typeface="ＭＳ Ｐゴシック" charset="-128"/>
              </a:rPr>
              <a:t>Physical hazards</a:t>
            </a:r>
            <a:endParaRPr lang="en-US" altLang="ja-JP" dirty="0">
              <a:latin typeface="Times" pitchFamily="18" charset="0"/>
              <a:ea typeface="ＭＳ Ｐゴシック" charset="-128"/>
            </a:endParaRPr>
          </a:p>
          <a:p>
            <a:pPr lvl="1">
              <a:defRPr/>
            </a:pPr>
            <a:r>
              <a:rPr lang="en-US" altLang="ja-JP" dirty="0">
                <a:ea typeface="ＭＳ Ｐゴシック" charset="-128"/>
              </a:rPr>
              <a:t>Psychosocial hazards</a:t>
            </a:r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Arial"/>
                <a:ea typeface="Calibri"/>
              </a:rPr>
              <a:t>Copyright © 2015, 2011, 2007, 2001, 1997, 1993 by Saunders, an imprint of Elsevier Inc.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24FD1-C3CE-4B89-A780-9288FC41850D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8" descr="in00414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698750"/>
            <a:ext cx="2362200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8044980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2C2EBEF96F07498CF96BD271C07970" ma:contentTypeVersion="2" ma:contentTypeDescription="Create a new document." ma:contentTypeScope="" ma:versionID="8dcc0730173f5f674d1b11365ab99df5">
  <xsd:schema xmlns:xsd="http://www.w3.org/2001/XMLSchema" xmlns:xs="http://www.w3.org/2001/XMLSchema" xmlns:p="http://schemas.microsoft.com/office/2006/metadata/properties" xmlns:ns2="cd707c25-a6d5-4dd9-aa76-7736bf77905e" targetNamespace="http://schemas.microsoft.com/office/2006/metadata/properties" ma:root="true" ma:fieldsID="31c483319c33ed26b085ac135c741e48" ns2:_="">
    <xsd:import namespace="cd707c25-a6d5-4dd9-aa76-7736bf7790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07c25-a6d5-4dd9-aa76-7736bf7790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09B3F79-E946-4728-BC36-8845A2B0F3BA}"/>
</file>

<file path=customXml/itemProps2.xml><?xml version="1.0" encoding="utf-8"?>
<ds:datastoreItem xmlns:ds="http://schemas.openxmlformats.org/officeDocument/2006/customXml" ds:itemID="{58B7EC36-7BBC-46DA-B863-7A384F501F84}"/>
</file>

<file path=customXml/itemProps3.xml><?xml version="1.0" encoding="utf-8"?>
<ds:datastoreItem xmlns:ds="http://schemas.openxmlformats.org/officeDocument/2006/customXml" ds:itemID="{6E152225-F017-48F4-9619-BA5D377E1C9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3445</TotalTime>
  <Words>1465</Words>
  <Application>Microsoft Office PowerPoint</Application>
  <PresentationFormat>Letter Paper (8.5x11 in)</PresentationFormat>
  <Paragraphs>169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MS Mincho</vt:lpstr>
      <vt:lpstr>ＭＳ Ｐゴシック</vt:lpstr>
      <vt:lpstr>Arial</vt:lpstr>
      <vt:lpstr>Calibri</vt:lpstr>
      <vt:lpstr>Times</vt:lpstr>
      <vt:lpstr>Times New Roman</vt:lpstr>
      <vt:lpstr>Wingdings</vt:lpstr>
      <vt:lpstr>Wingdings 2</vt:lpstr>
      <vt:lpstr>Wingdings 3</vt:lpstr>
      <vt:lpstr>2_Office Theme</vt:lpstr>
      <vt:lpstr>PowerPoint Presentation</vt:lpstr>
      <vt:lpstr>Occupational Health Nursing</vt:lpstr>
      <vt:lpstr>Occupational Health Nursing …</vt:lpstr>
      <vt:lpstr>Occupational Health Nursing … (Cont.)</vt:lpstr>
      <vt:lpstr>Occupational Health Nursing Knowledge Domains</vt:lpstr>
      <vt:lpstr>Demographic Trends and Access Related to Occupational Health Care</vt:lpstr>
      <vt:lpstr>Occupational Health Nursing Practice and Professionalism </vt:lpstr>
      <vt:lpstr>The Occupational Health Nurse </vt:lpstr>
      <vt:lpstr>Occupational Health and Prevention Strategies</vt:lpstr>
      <vt:lpstr>Primary Prevention Strategies</vt:lpstr>
      <vt:lpstr>Primary Prevention Strategies (Cont.)</vt:lpstr>
      <vt:lpstr>Primary Prevention Strategies (Cont.)</vt:lpstr>
      <vt:lpstr>Primary Prevention Strategies (Cont.)</vt:lpstr>
      <vt:lpstr>Secondary Prevention Strategies</vt:lpstr>
      <vt:lpstr>Secondary Prevention Strategies (Cont.)</vt:lpstr>
      <vt:lpstr>Tertiary Prevention Strategies</vt:lpstr>
      <vt:lpstr>Skills and Competences of Nurses</vt:lpstr>
      <vt:lpstr>Skills and Competencies of the Occupational Health Nurse </vt:lpstr>
      <vt:lpstr>Legal Issues in Occupational Health</vt:lpstr>
      <vt:lpstr>Multidisciplinary Teamwork 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16     Cholinesterase Inhibitors</dc:title>
  <dc:creator>Janet Czermak</dc:creator>
  <cp:lastModifiedBy>Anas</cp:lastModifiedBy>
  <cp:revision>359</cp:revision>
  <cp:lastPrinted>2000-11-30T21:12:40Z</cp:lastPrinted>
  <dcterms:created xsi:type="dcterms:W3CDTF">2000-10-10T03:44:32Z</dcterms:created>
  <dcterms:modified xsi:type="dcterms:W3CDTF">2020-11-23T16:27:50Z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0x010100432C2EBEF96F07498CF96BD271C07970</vt:lpwstr>
  </property>
</Properties>
</file>