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Blood and Blood Product Transfusion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Lippincott® Solutions</a:t>
            </a:r>
          </a:p>
          <a:p>
            <a:r>
              <a:t>Reviewed: September 15, 2025</a:t>
            </a:r>
          </a:p>
          <a:p/>
          <a:p>
            <a:r>
              <a:t>Blood and blood product transfusion can be lifesaving but carries risks. Errors like giving the wrong blood can cause serious harm or death. Careful identification and two-person verification are critical to prevent incompatibility errors.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Patient Teaching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Teach patient and family:</a:t>
            </a:r>
          </a:p>
          <a:p>
            <a:r>
              <a:t>• Purpose and benefits of transfusion</a:t>
            </a:r>
          </a:p>
          <a:p>
            <a:r>
              <a:t>• Procedure sequence and monitoring</a:t>
            </a:r>
          </a:p>
          <a:p>
            <a:r>
              <a:t>• Possible reactions and symptoms to report: chills, fever, rash, dizziness, dark urine</a:t>
            </a:r>
          </a:p>
          <a:p>
            <a:r>
              <a:t>• Importance of prompt reporting of any post-transfusion symptoms.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Complications and Prevention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Possible complications:</a:t>
            </a:r>
          </a:p>
          <a:p>
            <a:r>
              <a:t>• Hemolytic reaction</a:t>
            </a:r>
          </a:p>
          <a:p>
            <a:r>
              <a:t>• Allergic reaction</a:t>
            </a:r>
          </a:p>
          <a:p>
            <a:r>
              <a:t>• TRALI</a:t>
            </a:r>
          </a:p>
          <a:p>
            <a:r>
              <a:t>• TACO</a:t>
            </a:r>
          </a:p>
          <a:p>
            <a:r>
              <a:t>• Sepsis</a:t>
            </a:r>
          </a:p>
          <a:p>
            <a:r>
              <a:t>• Hypothermia</a:t>
            </a:r>
          </a:p>
          <a:p>
            <a:r>
              <a:t>• Hyperkalemia</a:t>
            </a:r>
          </a:p>
          <a:p>
            <a:r>
              <a:t>Prevention:</a:t>
            </a:r>
          </a:p>
          <a:p>
            <a:r>
              <a:t>• Strict patient identification</a:t>
            </a:r>
          </a:p>
          <a:p>
            <a:r>
              <a:t>• Use of filters and leukocyte reduction</a:t>
            </a:r>
          </a:p>
          <a:p>
            <a:r>
              <a:t>• Close monitoring during transfusion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Documentation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Record:</a:t>
            </a:r>
          </a:p>
          <a:p>
            <a:r>
              <a:t>• Date/time and type of transfusion</a:t>
            </a:r>
          </a:p>
          <a:p>
            <a:r>
              <a:t>• Donor unit number and amount transfused</a:t>
            </a:r>
          </a:p>
          <a:p>
            <a:r>
              <a:t>• Vital signs before, during, and after transfusion</a:t>
            </a:r>
          </a:p>
          <a:p>
            <a:r>
              <a:t>• Any premedications</a:t>
            </a:r>
          </a:p>
          <a:p>
            <a:r>
              <a:t>• Patient’s response and adverse events</a:t>
            </a:r>
          </a:p>
          <a:p>
            <a:r>
              <a:t>• Practitioner notification and follow-up actions</a:t>
            </a:r>
          </a:p>
          <a:p>
            <a:r>
              <a:t>• Teaching provided and patient understanding.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Special Considerations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Report blood incompatibility as sentinel events.</a:t>
            </a:r>
          </a:p>
          <a:p>
            <a:r>
              <a:t>• Follow hospital policy for reporting errors or reactions.</a:t>
            </a:r>
          </a:p>
          <a:p>
            <a:r>
              <a:t>• Respect cultural and religious beliefs (e.g., Jehovah’s Witness).</a:t>
            </a:r>
          </a:p>
          <a:p>
            <a:r>
              <a:t>• Transfuse blood products within 4 hours of removal from refrigeration.</a:t>
            </a:r>
          </a:p>
          <a:p>
            <a:r>
              <a:t>• Monitor closely for infection transmission risks (Hepatitis, HIV, CMV).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Types of Blood Components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Red Blood Cells (RBCs): Used to restore oxygen-carrying capacity.</a:t>
            </a:r>
          </a:p>
          <a:p>
            <a:r>
              <a:t>• Leukocyte-Reduced RBCs: For patients prone to reactions from leukocyte antibodies.</a:t>
            </a:r>
          </a:p>
          <a:p>
            <a:r>
              <a:t>• Platelets: For patients with low or malfunctioning platelets.</a:t>
            </a:r>
          </a:p>
          <a:p>
            <a:r>
              <a:t>• Plasma: For coagulation factor replacement or warfarin reversal.</a:t>
            </a:r>
          </a:p>
          <a:p>
            <a:r>
              <a:t>• Cryoprecipitate: For fibrinogen and factor deficiencies.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Compatibility Guidelines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RBCs:</a:t>
            </a:r>
          </a:p>
          <a:p>
            <a:r>
              <a:t>Group A → A or O</a:t>
            </a:r>
          </a:p>
          <a:p>
            <a:r>
              <a:t>Group B → B or O</a:t>
            </a:r>
          </a:p>
          <a:p>
            <a:r>
              <a:t>Group AB → AB, A, B, or O</a:t>
            </a:r>
          </a:p>
          <a:p>
            <a:r>
              <a:t>Group O → O only</a:t>
            </a:r>
          </a:p>
          <a:p>
            <a:r>
              <a:t>Rh-negative → only Rh-negative blood</a:t>
            </a:r>
          </a:p>
          <a:p>
            <a:r>
              <a:t>Rh-positive → Rh-positive or Rh-negative</a:t>
            </a:r>
          </a:p>
          <a:p/>
          <a:p>
            <a:r>
              <a:t>Plasma:</a:t>
            </a:r>
          </a:p>
          <a:p>
            <a:r>
              <a:t>Group A → A or AB</a:t>
            </a:r>
          </a:p>
          <a:p>
            <a:r>
              <a:t>Group B → B or AB</a:t>
            </a:r>
          </a:p>
          <a:p>
            <a:r>
              <a:t>Group AB → AB only</a:t>
            </a:r>
          </a:p>
          <a:p>
            <a:r>
              <a:t>Group O → O, A, B, or AB</a:t>
            </a:r>
          </a:p>
          <a:p>
            <a:r>
              <a:t>Rh matching not required for plasma or cryoprecipitate.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Required Equipment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Antiseptic pads (chlorhexidine, povidone-iodine, alcohol)</a:t>
            </a:r>
          </a:p>
          <a:p>
            <a:r>
              <a:t>• Blood/blood product and administration set</a:t>
            </a:r>
          </a:p>
          <a:p>
            <a:r>
              <a:t>• IV pole, stethoscope, vital signs monitor</a:t>
            </a:r>
          </a:p>
          <a:p>
            <a:r>
              <a:t>• Normal saline, infusion devices, gloves, PPE</a:t>
            </a:r>
          </a:p>
          <a:p>
            <a:r>
              <a:t>• Blood warming device (if required)</a:t>
            </a:r>
          </a:p>
          <a:p>
            <a:r>
              <a:t>• Labels and documentation forms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Preparation of Equipment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Inspect all items for expiration or defects.</a:t>
            </a:r>
          </a:p>
          <a:p>
            <a:r>
              <a:t>• Prepare only when ready to begin transfusion.</a:t>
            </a:r>
          </a:p>
          <a:p>
            <a:r>
              <a:t>• Give prescribed premedications 30 min before transfusion (oral) or immediately (IV).</a:t>
            </a:r>
          </a:p>
          <a:p>
            <a:r>
              <a:t>• Do not obtain blood until ready to transfuse.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Implementation: Steps for Transfusion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Verify order and consent.</a:t>
            </a:r>
          </a:p>
          <a:p>
            <a:r>
              <a:t>2. Confirm patient ID and compatibility testing.</a:t>
            </a:r>
          </a:p>
          <a:p>
            <a:r>
              <a:t>3. Gather equipment and perform hand hygiene.</a:t>
            </a:r>
          </a:p>
          <a:p>
            <a:r>
              <a:t>4. Explain procedure and ensure venous access.</a:t>
            </a:r>
          </a:p>
          <a:p>
            <a:r>
              <a:t>5. Obtain baseline vital signs.</a:t>
            </a:r>
          </a:p>
          <a:p>
            <a:r>
              <a:t>6. Receive blood and verify all identifiers with a second qualified person.</a:t>
            </a:r>
          </a:p>
          <a:p>
            <a:r>
              <a:t>7. Inspect blood for leaks, color, or clots before transfusion.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Transfusion Procedure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Use Y-type or straight-line administration set with filter.</a:t>
            </a:r>
          </a:p>
          <a:p>
            <a:r>
              <a:t>• Prime line with saline or blood product (no medication mixing!).</a:t>
            </a:r>
          </a:p>
          <a:p>
            <a:r>
              <a:t>• Begin slowly for the first 15 minutes.</a:t>
            </a:r>
          </a:p>
          <a:p>
            <a:r>
              <a:t>• Remain with the patient to detect early reactions.</a:t>
            </a:r>
          </a:p>
          <a:p>
            <a:r>
              <a:t>• Complete transfusion within 4 hours.</a:t>
            </a:r>
          </a:p>
          <a:p>
            <a:r>
              <a:t>• Never mix medications or other IV fluids with blood except Plasma-Lyte 148.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Special Equipment: Blood Warmers &amp; Filters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Blood warmers prevent hypothermia during rapid infusion.</a:t>
            </a:r>
          </a:p>
          <a:p>
            <a:r>
              <a:t>• Use only FDA-approved, temperature-controlled devices.</a:t>
            </a:r>
          </a:p>
          <a:p>
            <a:r>
              <a:t>• Indications: trauma, surgery, plasma exchange, cold agglutinin disease.</a:t>
            </a:r>
          </a:p>
          <a:p/>
          <a:p>
            <a:r>
              <a:t>Specialized Filters:</a:t>
            </a:r>
          </a:p>
          <a:p>
            <a:r>
              <a:t>• Microaggregate filter: removes small debris (20 microns)</a:t>
            </a:r>
          </a:p>
          <a:p>
            <a:r>
              <a:t>• Leukocyte-reduction filter: reduces WBCs by 99.9% to prevent reactions.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Monitoring and Reactions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Monitor vital signs and IV site throughout transfusion.</a:t>
            </a:r>
          </a:p>
          <a:p>
            <a:r>
              <a:t>• Stop transfusion immediately if reaction occurs and notify practitioner.</a:t>
            </a:r>
          </a:p>
          <a:p>
            <a:r>
              <a:t>• Observe for signs: fever, chills, rash, dyspnea, hematuria, or chest pain.</a:t>
            </a:r>
          </a:p>
          <a:p>
            <a:r>
              <a:t>• After transfusion, monitor for delayed reactions for 4–6 hours.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