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2"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D1C276-432C-4A83-83E7-80FC7058B10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3CFEB18-D1AD-465A-B1E6-ED9704B10F4A}">
      <dgm:prSet/>
      <dgm:spPr/>
      <dgm:t>
        <a:bodyPr/>
        <a:lstStyle/>
        <a:p>
          <a:pPr>
            <a:lnSpc>
              <a:spcPct val="100000"/>
            </a:lnSpc>
          </a:pPr>
          <a:r>
            <a:rPr lang="en-US" b="0" i="0"/>
            <a:t>For deltoid muscle injection, have the patient sit or stand Insert the needle 1</a:t>
          </a:r>
          <a:r>
            <a:rPr lang="en-US" b="0" i="1"/>
            <a:t>"</a:t>
          </a:r>
          <a:r>
            <a:rPr lang="en-US" b="0" i="0"/>
            <a:t> to 2</a:t>
          </a:r>
          <a:r>
            <a:rPr lang="en-US" b="0" i="1"/>
            <a:t>"</a:t>
          </a:r>
          <a:r>
            <a:rPr lang="en-US" b="0" i="0"/>
            <a:t> (2.5 to 5 cm) below the acromion process, usually two or three fingerbreadths, at a 90-degree </a:t>
          </a:r>
          <a:endParaRPr lang="en-US"/>
        </a:p>
      </dgm:t>
    </dgm:pt>
    <dgm:pt modelId="{05C02620-5135-4668-908C-D35AD4C0DFA3}" type="parTrans" cxnId="{E1A9F1E8-B431-47C4-AAFB-6134D60BF25A}">
      <dgm:prSet/>
      <dgm:spPr/>
      <dgm:t>
        <a:bodyPr/>
        <a:lstStyle/>
        <a:p>
          <a:endParaRPr lang="en-US"/>
        </a:p>
      </dgm:t>
    </dgm:pt>
    <dgm:pt modelId="{E2D9AECF-FFD8-4390-97FA-C8FB8E0B359E}" type="sibTrans" cxnId="{E1A9F1E8-B431-47C4-AAFB-6134D60BF25A}">
      <dgm:prSet/>
      <dgm:spPr/>
      <dgm:t>
        <a:bodyPr/>
        <a:lstStyle/>
        <a:p>
          <a:endParaRPr lang="en-US"/>
        </a:p>
      </dgm:t>
    </dgm:pt>
    <dgm:pt modelId="{8EF0DB0C-EF99-4E33-83E5-E87B418E2C1A}">
      <dgm:prSet/>
      <dgm:spPr/>
      <dgm:t>
        <a:bodyPr/>
        <a:lstStyle/>
        <a:p>
          <a:pPr>
            <a:lnSpc>
              <a:spcPct val="100000"/>
            </a:lnSpc>
          </a:pPr>
          <a:r>
            <a:rPr lang="en-US" b="0" i="0"/>
            <a:t>The maximum injection volume for this area is 2 mL.</a:t>
          </a:r>
          <a:endParaRPr lang="en-US"/>
        </a:p>
      </dgm:t>
    </dgm:pt>
    <dgm:pt modelId="{C4C80310-E64A-4CAC-937C-D931E9D075CE}" type="parTrans" cxnId="{CB1BDF01-FAAD-4267-8C93-AC00F874DB4C}">
      <dgm:prSet/>
      <dgm:spPr/>
      <dgm:t>
        <a:bodyPr/>
        <a:lstStyle/>
        <a:p>
          <a:endParaRPr lang="en-US"/>
        </a:p>
      </dgm:t>
    </dgm:pt>
    <dgm:pt modelId="{4AED4D5B-B1C6-4F71-9F71-1E01A0084443}" type="sibTrans" cxnId="{CB1BDF01-FAAD-4267-8C93-AC00F874DB4C}">
      <dgm:prSet/>
      <dgm:spPr/>
      <dgm:t>
        <a:bodyPr/>
        <a:lstStyle/>
        <a:p>
          <a:endParaRPr lang="en-US"/>
        </a:p>
      </dgm:t>
    </dgm:pt>
    <dgm:pt modelId="{E756C3D6-EE14-4D31-9604-89C96E9F8B90}" type="pres">
      <dgm:prSet presAssocID="{08D1C276-432C-4A83-83E7-80FC7058B108}" presName="root" presStyleCnt="0">
        <dgm:presLayoutVars>
          <dgm:dir/>
          <dgm:resizeHandles val="exact"/>
        </dgm:presLayoutVars>
      </dgm:prSet>
      <dgm:spPr/>
    </dgm:pt>
    <dgm:pt modelId="{7F950B9A-5B56-49A0-8192-E56F56A470F3}" type="pres">
      <dgm:prSet presAssocID="{B3CFEB18-D1AD-465A-B1E6-ED9704B10F4A}" presName="compNode" presStyleCnt="0"/>
      <dgm:spPr/>
    </dgm:pt>
    <dgm:pt modelId="{7183FBDD-34A4-4DC9-8BE1-3A54FF701961}" type="pres">
      <dgm:prSet presAssocID="{B3CFEB18-D1AD-465A-B1E6-ED9704B10F4A}" presName="bgRect" presStyleLbl="bgShp" presStyleIdx="0" presStyleCnt="2"/>
      <dgm:spPr/>
    </dgm:pt>
    <dgm:pt modelId="{445340FA-7DEF-4EE0-8B03-F7DC395CFCE8}" type="pres">
      <dgm:prSet presAssocID="{B3CFEB18-D1AD-465A-B1E6-ED9704B10F4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Needle"/>
        </a:ext>
      </dgm:extLst>
    </dgm:pt>
    <dgm:pt modelId="{A727105B-9853-4AF7-81F1-EC9A16241B3D}" type="pres">
      <dgm:prSet presAssocID="{B3CFEB18-D1AD-465A-B1E6-ED9704B10F4A}" presName="spaceRect" presStyleCnt="0"/>
      <dgm:spPr/>
    </dgm:pt>
    <dgm:pt modelId="{B51ABFA7-B03E-4420-B9C9-62CEF45AB8BB}" type="pres">
      <dgm:prSet presAssocID="{B3CFEB18-D1AD-465A-B1E6-ED9704B10F4A}" presName="parTx" presStyleLbl="revTx" presStyleIdx="0" presStyleCnt="2">
        <dgm:presLayoutVars>
          <dgm:chMax val="0"/>
          <dgm:chPref val="0"/>
        </dgm:presLayoutVars>
      </dgm:prSet>
      <dgm:spPr/>
    </dgm:pt>
    <dgm:pt modelId="{264408E6-6A69-40A7-9A49-4F268E22132E}" type="pres">
      <dgm:prSet presAssocID="{E2D9AECF-FFD8-4390-97FA-C8FB8E0B359E}" presName="sibTrans" presStyleCnt="0"/>
      <dgm:spPr/>
    </dgm:pt>
    <dgm:pt modelId="{31D5952B-634D-4706-9E8C-48455613B19E}" type="pres">
      <dgm:prSet presAssocID="{8EF0DB0C-EF99-4E33-83E5-E87B418E2C1A}" presName="compNode" presStyleCnt="0"/>
      <dgm:spPr/>
    </dgm:pt>
    <dgm:pt modelId="{3209C82D-4550-4B95-B569-6CA2B55CF55A}" type="pres">
      <dgm:prSet presAssocID="{8EF0DB0C-EF99-4E33-83E5-E87B418E2C1A}" presName="bgRect" presStyleLbl="bgShp" presStyleIdx="1" presStyleCnt="2"/>
      <dgm:spPr/>
    </dgm:pt>
    <dgm:pt modelId="{283CA800-5139-441F-BB92-2400385382DE}" type="pres">
      <dgm:prSet presAssocID="{8EF0DB0C-EF99-4E33-83E5-E87B418E2C1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ne Arrow: Straight"/>
        </a:ext>
      </dgm:extLst>
    </dgm:pt>
    <dgm:pt modelId="{92DBCA19-FFD9-476F-B309-A3F9FD460A20}" type="pres">
      <dgm:prSet presAssocID="{8EF0DB0C-EF99-4E33-83E5-E87B418E2C1A}" presName="spaceRect" presStyleCnt="0"/>
      <dgm:spPr/>
    </dgm:pt>
    <dgm:pt modelId="{9907D459-E4D5-4B69-AF3A-E657511AFF55}" type="pres">
      <dgm:prSet presAssocID="{8EF0DB0C-EF99-4E33-83E5-E87B418E2C1A}" presName="parTx" presStyleLbl="revTx" presStyleIdx="1" presStyleCnt="2">
        <dgm:presLayoutVars>
          <dgm:chMax val="0"/>
          <dgm:chPref val="0"/>
        </dgm:presLayoutVars>
      </dgm:prSet>
      <dgm:spPr/>
    </dgm:pt>
  </dgm:ptLst>
  <dgm:cxnLst>
    <dgm:cxn modelId="{CB1BDF01-FAAD-4267-8C93-AC00F874DB4C}" srcId="{08D1C276-432C-4A83-83E7-80FC7058B108}" destId="{8EF0DB0C-EF99-4E33-83E5-E87B418E2C1A}" srcOrd="1" destOrd="0" parTransId="{C4C80310-E64A-4CAC-937C-D931E9D075CE}" sibTransId="{4AED4D5B-B1C6-4F71-9F71-1E01A0084443}"/>
    <dgm:cxn modelId="{E81C7824-CCA4-4B6B-92F8-BC063B7C9AFC}" type="presOf" srcId="{8EF0DB0C-EF99-4E33-83E5-E87B418E2C1A}" destId="{9907D459-E4D5-4B69-AF3A-E657511AFF55}" srcOrd="0" destOrd="0" presId="urn:microsoft.com/office/officeart/2018/2/layout/IconVerticalSolidList"/>
    <dgm:cxn modelId="{5B9F1C4A-0A30-406E-BEED-37EFB48BBD82}" type="presOf" srcId="{08D1C276-432C-4A83-83E7-80FC7058B108}" destId="{E756C3D6-EE14-4D31-9604-89C96E9F8B90}" srcOrd="0" destOrd="0" presId="urn:microsoft.com/office/officeart/2018/2/layout/IconVerticalSolidList"/>
    <dgm:cxn modelId="{D1A2DB5A-7DF1-4E00-87BE-CD58B0A436FB}" type="presOf" srcId="{B3CFEB18-D1AD-465A-B1E6-ED9704B10F4A}" destId="{B51ABFA7-B03E-4420-B9C9-62CEF45AB8BB}" srcOrd="0" destOrd="0" presId="urn:microsoft.com/office/officeart/2018/2/layout/IconVerticalSolidList"/>
    <dgm:cxn modelId="{E1A9F1E8-B431-47C4-AAFB-6134D60BF25A}" srcId="{08D1C276-432C-4A83-83E7-80FC7058B108}" destId="{B3CFEB18-D1AD-465A-B1E6-ED9704B10F4A}" srcOrd="0" destOrd="0" parTransId="{05C02620-5135-4668-908C-D35AD4C0DFA3}" sibTransId="{E2D9AECF-FFD8-4390-97FA-C8FB8E0B359E}"/>
    <dgm:cxn modelId="{3E76BABB-BD1A-42DA-8FC9-71F4EE9FA03B}" type="presParOf" srcId="{E756C3D6-EE14-4D31-9604-89C96E9F8B90}" destId="{7F950B9A-5B56-49A0-8192-E56F56A470F3}" srcOrd="0" destOrd="0" presId="urn:microsoft.com/office/officeart/2018/2/layout/IconVerticalSolidList"/>
    <dgm:cxn modelId="{D0CFB8E7-7490-4FF2-A769-02E454A3E4A9}" type="presParOf" srcId="{7F950B9A-5B56-49A0-8192-E56F56A470F3}" destId="{7183FBDD-34A4-4DC9-8BE1-3A54FF701961}" srcOrd="0" destOrd="0" presId="urn:microsoft.com/office/officeart/2018/2/layout/IconVerticalSolidList"/>
    <dgm:cxn modelId="{2CE1F916-EE7B-4C5B-9010-787109D416FC}" type="presParOf" srcId="{7F950B9A-5B56-49A0-8192-E56F56A470F3}" destId="{445340FA-7DEF-4EE0-8B03-F7DC395CFCE8}" srcOrd="1" destOrd="0" presId="urn:microsoft.com/office/officeart/2018/2/layout/IconVerticalSolidList"/>
    <dgm:cxn modelId="{32542541-F826-41FB-A2FE-28E5C01D982B}" type="presParOf" srcId="{7F950B9A-5B56-49A0-8192-E56F56A470F3}" destId="{A727105B-9853-4AF7-81F1-EC9A16241B3D}" srcOrd="2" destOrd="0" presId="urn:microsoft.com/office/officeart/2018/2/layout/IconVerticalSolidList"/>
    <dgm:cxn modelId="{84104C80-F85D-46CF-98D6-F54B5280C187}" type="presParOf" srcId="{7F950B9A-5B56-49A0-8192-E56F56A470F3}" destId="{B51ABFA7-B03E-4420-B9C9-62CEF45AB8BB}" srcOrd="3" destOrd="0" presId="urn:microsoft.com/office/officeart/2018/2/layout/IconVerticalSolidList"/>
    <dgm:cxn modelId="{F4B07372-E89E-4515-8322-01DFF15FE97F}" type="presParOf" srcId="{E756C3D6-EE14-4D31-9604-89C96E9F8B90}" destId="{264408E6-6A69-40A7-9A49-4F268E22132E}" srcOrd="1" destOrd="0" presId="urn:microsoft.com/office/officeart/2018/2/layout/IconVerticalSolidList"/>
    <dgm:cxn modelId="{937B3AFE-7672-4EAB-9BF7-3CC4021796F1}" type="presParOf" srcId="{E756C3D6-EE14-4D31-9604-89C96E9F8B90}" destId="{31D5952B-634D-4706-9E8C-48455613B19E}" srcOrd="2" destOrd="0" presId="urn:microsoft.com/office/officeart/2018/2/layout/IconVerticalSolidList"/>
    <dgm:cxn modelId="{D35F7CB9-A0A1-4F19-9006-96C4630D06BC}" type="presParOf" srcId="{31D5952B-634D-4706-9E8C-48455613B19E}" destId="{3209C82D-4550-4B95-B569-6CA2B55CF55A}" srcOrd="0" destOrd="0" presId="urn:microsoft.com/office/officeart/2018/2/layout/IconVerticalSolidList"/>
    <dgm:cxn modelId="{D3DD17E2-E76E-4605-BC37-CC2D92FA3AEB}" type="presParOf" srcId="{31D5952B-634D-4706-9E8C-48455613B19E}" destId="{283CA800-5139-441F-BB92-2400385382DE}" srcOrd="1" destOrd="0" presId="urn:microsoft.com/office/officeart/2018/2/layout/IconVerticalSolidList"/>
    <dgm:cxn modelId="{D99AE0A0-AB55-4A6A-B6EC-EDB817ABE7BC}" type="presParOf" srcId="{31D5952B-634D-4706-9E8C-48455613B19E}" destId="{92DBCA19-FFD9-476F-B309-A3F9FD460A20}" srcOrd="2" destOrd="0" presId="urn:microsoft.com/office/officeart/2018/2/layout/IconVerticalSolidList"/>
    <dgm:cxn modelId="{2530EA72-E14C-4D19-83C2-5AAE5360CFE5}" type="presParOf" srcId="{31D5952B-634D-4706-9E8C-48455613B19E}" destId="{9907D459-E4D5-4B69-AF3A-E657511AFF5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40ECC5-9162-4B78-B151-A999AAB399B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B0D1BB0B-3422-48DD-9100-01D70D0B24D6}">
      <dgm:prSet/>
      <dgm:spPr/>
      <dgm:t>
        <a:bodyPr/>
        <a:lstStyle/>
        <a:p>
          <a:r>
            <a:rPr lang="en-US" b="0" i="0"/>
            <a:t>For ventrogluteal site injection, have the patient sit, stand, lie laterally, or lie supine.</a:t>
          </a:r>
          <a:endParaRPr lang="en-US"/>
        </a:p>
      </dgm:t>
    </dgm:pt>
    <dgm:pt modelId="{3094FCB2-3C3B-44C3-88E1-814E2A591502}" type="parTrans" cxnId="{9060FEF7-ED02-4DE8-9AAF-7017C11B91D0}">
      <dgm:prSet/>
      <dgm:spPr/>
      <dgm:t>
        <a:bodyPr/>
        <a:lstStyle/>
        <a:p>
          <a:endParaRPr lang="en-US"/>
        </a:p>
      </dgm:t>
    </dgm:pt>
    <dgm:pt modelId="{BD175EC3-B6AC-4622-8BB7-C559933F3085}" type="sibTrans" cxnId="{9060FEF7-ED02-4DE8-9AAF-7017C11B91D0}">
      <dgm:prSet/>
      <dgm:spPr/>
      <dgm:t>
        <a:bodyPr/>
        <a:lstStyle/>
        <a:p>
          <a:endParaRPr lang="en-US"/>
        </a:p>
      </dgm:t>
    </dgm:pt>
    <dgm:pt modelId="{C3B5BC74-7EAD-4261-A266-DD260EB7479E}">
      <dgm:prSet/>
      <dgm:spPr/>
      <dgm:t>
        <a:bodyPr/>
        <a:lstStyle/>
        <a:p>
          <a:r>
            <a:rPr lang="en-US"/>
            <a:t>Give at</a:t>
          </a:r>
          <a:r>
            <a:rPr lang="en-US" b="0" i="0"/>
            <a:t> a 90-degree angle to the muscle</a:t>
          </a:r>
          <a:endParaRPr lang="en-US"/>
        </a:p>
      </dgm:t>
    </dgm:pt>
    <dgm:pt modelId="{3B9B0542-238C-44A4-9636-9B0B7D5ED221}" type="parTrans" cxnId="{3A0DF485-3F74-4BF1-BD2F-44426CDAA2D5}">
      <dgm:prSet/>
      <dgm:spPr/>
      <dgm:t>
        <a:bodyPr/>
        <a:lstStyle/>
        <a:p>
          <a:endParaRPr lang="en-US"/>
        </a:p>
      </dgm:t>
    </dgm:pt>
    <dgm:pt modelId="{B89AB721-0E4E-428E-9700-AC96A6CF701B}" type="sibTrans" cxnId="{3A0DF485-3F74-4BF1-BD2F-44426CDAA2D5}">
      <dgm:prSet/>
      <dgm:spPr/>
      <dgm:t>
        <a:bodyPr/>
        <a:lstStyle/>
        <a:p>
          <a:endParaRPr lang="en-US"/>
        </a:p>
      </dgm:t>
    </dgm:pt>
    <dgm:pt modelId="{C2F5CF4E-ED10-4100-A2D2-31EE6B5D7919}" type="pres">
      <dgm:prSet presAssocID="{CB40ECC5-9162-4B78-B151-A999AAB399B3}" presName="hierChild1" presStyleCnt="0">
        <dgm:presLayoutVars>
          <dgm:chPref val="1"/>
          <dgm:dir/>
          <dgm:animOne val="branch"/>
          <dgm:animLvl val="lvl"/>
          <dgm:resizeHandles/>
        </dgm:presLayoutVars>
      </dgm:prSet>
      <dgm:spPr/>
    </dgm:pt>
    <dgm:pt modelId="{32EDC2C6-B162-4B7B-82E0-4BA17F980E92}" type="pres">
      <dgm:prSet presAssocID="{B0D1BB0B-3422-48DD-9100-01D70D0B24D6}" presName="hierRoot1" presStyleCnt="0"/>
      <dgm:spPr/>
    </dgm:pt>
    <dgm:pt modelId="{4ACC7E1C-785F-4FC1-AB98-16EEDB38CCDF}" type="pres">
      <dgm:prSet presAssocID="{B0D1BB0B-3422-48DD-9100-01D70D0B24D6}" presName="composite" presStyleCnt="0"/>
      <dgm:spPr/>
    </dgm:pt>
    <dgm:pt modelId="{2DF215FE-1FA5-4DEB-8754-8F5C72B9ECC5}" type="pres">
      <dgm:prSet presAssocID="{B0D1BB0B-3422-48DD-9100-01D70D0B24D6}" presName="background" presStyleLbl="node0" presStyleIdx="0" presStyleCnt="2"/>
      <dgm:spPr/>
    </dgm:pt>
    <dgm:pt modelId="{80A03CDE-57DF-4A85-A886-C63BE5C86972}" type="pres">
      <dgm:prSet presAssocID="{B0D1BB0B-3422-48DD-9100-01D70D0B24D6}" presName="text" presStyleLbl="fgAcc0" presStyleIdx="0" presStyleCnt="2">
        <dgm:presLayoutVars>
          <dgm:chPref val="3"/>
        </dgm:presLayoutVars>
      </dgm:prSet>
      <dgm:spPr/>
    </dgm:pt>
    <dgm:pt modelId="{F6C08C44-8B55-4B70-A985-32B24C4B1DE7}" type="pres">
      <dgm:prSet presAssocID="{B0D1BB0B-3422-48DD-9100-01D70D0B24D6}" presName="hierChild2" presStyleCnt="0"/>
      <dgm:spPr/>
    </dgm:pt>
    <dgm:pt modelId="{58BA5E24-6607-4B26-B9FF-722910F7D08F}" type="pres">
      <dgm:prSet presAssocID="{C3B5BC74-7EAD-4261-A266-DD260EB7479E}" presName="hierRoot1" presStyleCnt="0"/>
      <dgm:spPr/>
    </dgm:pt>
    <dgm:pt modelId="{98EEC191-FFC2-4FDA-BCC0-5C7F8DB26086}" type="pres">
      <dgm:prSet presAssocID="{C3B5BC74-7EAD-4261-A266-DD260EB7479E}" presName="composite" presStyleCnt="0"/>
      <dgm:spPr/>
    </dgm:pt>
    <dgm:pt modelId="{0FBFC4E7-E615-4F25-9189-2C80E9647431}" type="pres">
      <dgm:prSet presAssocID="{C3B5BC74-7EAD-4261-A266-DD260EB7479E}" presName="background" presStyleLbl="node0" presStyleIdx="1" presStyleCnt="2"/>
      <dgm:spPr/>
    </dgm:pt>
    <dgm:pt modelId="{B04BA140-FE42-4386-8023-65B46A5A904A}" type="pres">
      <dgm:prSet presAssocID="{C3B5BC74-7EAD-4261-A266-DD260EB7479E}" presName="text" presStyleLbl="fgAcc0" presStyleIdx="1" presStyleCnt="2">
        <dgm:presLayoutVars>
          <dgm:chPref val="3"/>
        </dgm:presLayoutVars>
      </dgm:prSet>
      <dgm:spPr/>
    </dgm:pt>
    <dgm:pt modelId="{94F5A508-E207-4E7D-9D14-8DCCF9F0156D}" type="pres">
      <dgm:prSet presAssocID="{C3B5BC74-7EAD-4261-A266-DD260EB7479E}" presName="hierChild2" presStyleCnt="0"/>
      <dgm:spPr/>
    </dgm:pt>
  </dgm:ptLst>
  <dgm:cxnLst>
    <dgm:cxn modelId="{21B1DE1D-AB97-49F1-A0F2-69DF15771620}" type="presOf" srcId="{CB40ECC5-9162-4B78-B151-A999AAB399B3}" destId="{C2F5CF4E-ED10-4100-A2D2-31EE6B5D7919}" srcOrd="0" destOrd="0" presId="urn:microsoft.com/office/officeart/2005/8/layout/hierarchy1"/>
    <dgm:cxn modelId="{260E504A-9625-472E-89DF-60ECE08C19FA}" type="presOf" srcId="{B0D1BB0B-3422-48DD-9100-01D70D0B24D6}" destId="{80A03CDE-57DF-4A85-A886-C63BE5C86972}" srcOrd="0" destOrd="0" presId="urn:microsoft.com/office/officeart/2005/8/layout/hierarchy1"/>
    <dgm:cxn modelId="{3A0DF485-3F74-4BF1-BD2F-44426CDAA2D5}" srcId="{CB40ECC5-9162-4B78-B151-A999AAB399B3}" destId="{C3B5BC74-7EAD-4261-A266-DD260EB7479E}" srcOrd="1" destOrd="0" parTransId="{3B9B0542-238C-44A4-9636-9B0B7D5ED221}" sibTransId="{B89AB721-0E4E-428E-9700-AC96A6CF701B}"/>
    <dgm:cxn modelId="{02E7C8AF-0016-46B9-838A-6DDE2C1F2350}" type="presOf" srcId="{C3B5BC74-7EAD-4261-A266-DD260EB7479E}" destId="{B04BA140-FE42-4386-8023-65B46A5A904A}" srcOrd="0" destOrd="0" presId="urn:microsoft.com/office/officeart/2005/8/layout/hierarchy1"/>
    <dgm:cxn modelId="{9060FEF7-ED02-4DE8-9AAF-7017C11B91D0}" srcId="{CB40ECC5-9162-4B78-B151-A999AAB399B3}" destId="{B0D1BB0B-3422-48DD-9100-01D70D0B24D6}" srcOrd="0" destOrd="0" parTransId="{3094FCB2-3C3B-44C3-88E1-814E2A591502}" sibTransId="{BD175EC3-B6AC-4622-8BB7-C559933F3085}"/>
    <dgm:cxn modelId="{7FF5D56A-A75A-4402-98FD-745C66F78924}" type="presParOf" srcId="{C2F5CF4E-ED10-4100-A2D2-31EE6B5D7919}" destId="{32EDC2C6-B162-4B7B-82E0-4BA17F980E92}" srcOrd="0" destOrd="0" presId="urn:microsoft.com/office/officeart/2005/8/layout/hierarchy1"/>
    <dgm:cxn modelId="{54EFD0F9-3A0D-4E82-9839-93E65B89D84F}" type="presParOf" srcId="{32EDC2C6-B162-4B7B-82E0-4BA17F980E92}" destId="{4ACC7E1C-785F-4FC1-AB98-16EEDB38CCDF}" srcOrd="0" destOrd="0" presId="urn:microsoft.com/office/officeart/2005/8/layout/hierarchy1"/>
    <dgm:cxn modelId="{D3FF7F32-8DDF-4D00-A6E0-AFA339F0FF0E}" type="presParOf" srcId="{4ACC7E1C-785F-4FC1-AB98-16EEDB38CCDF}" destId="{2DF215FE-1FA5-4DEB-8754-8F5C72B9ECC5}" srcOrd="0" destOrd="0" presId="urn:microsoft.com/office/officeart/2005/8/layout/hierarchy1"/>
    <dgm:cxn modelId="{3E094C98-3D81-4ADA-A626-8E2D8EA1BEEC}" type="presParOf" srcId="{4ACC7E1C-785F-4FC1-AB98-16EEDB38CCDF}" destId="{80A03CDE-57DF-4A85-A886-C63BE5C86972}" srcOrd="1" destOrd="0" presId="urn:microsoft.com/office/officeart/2005/8/layout/hierarchy1"/>
    <dgm:cxn modelId="{E089423D-FD24-4AEA-8262-51ECD424D5A9}" type="presParOf" srcId="{32EDC2C6-B162-4B7B-82E0-4BA17F980E92}" destId="{F6C08C44-8B55-4B70-A985-32B24C4B1DE7}" srcOrd="1" destOrd="0" presId="urn:microsoft.com/office/officeart/2005/8/layout/hierarchy1"/>
    <dgm:cxn modelId="{154B9068-3E89-4A46-9839-F616D91105C6}" type="presParOf" srcId="{C2F5CF4E-ED10-4100-A2D2-31EE6B5D7919}" destId="{58BA5E24-6607-4B26-B9FF-722910F7D08F}" srcOrd="1" destOrd="0" presId="urn:microsoft.com/office/officeart/2005/8/layout/hierarchy1"/>
    <dgm:cxn modelId="{CC2067F1-A413-465A-B007-821D3FA404CC}" type="presParOf" srcId="{58BA5E24-6607-4B26-B9FF-722910F7D08F}" destId="{98EEC191-FFC2-4FDA-BCC0-5C7F8DB26086}" srcOrd="0" destOrd="0" presId="urn:microsoft.com/office/officeart/2005/8/layout/hierarchy1"/>
    <dgm:cxn modelId="{7089E6FB-F3CE-414B-B7EF-116EBF5DAEB1}" type="presParOf" srcId="{98EEC191-FFC2-4FDA-BCC0-5C7F8DB26086}" destId="{0FBFC4E7-E615-4F25-9189-2C80E9647431}" srcOrd="0" destOrd="0" presId="urn:microsoft.com/office/officeart/2005/8/layout/hierarchy1"/>
    <dgm:cxn modelId="{A4BB1618-52C4-47D1-BFEC-4D00C81CA945}" type="presParOf" srcId="{98EEC191-FFC2-4FDA-BCC0-5C7F8DB26086}" destId="{B04BA140-FE42-4386-8023-65B46A5A904A}" srcOrd="1" destOrd="0" presId="urn:microsoft.com/office/officeart/2005/8/layout/hierarchy1"/>
    <dgm:cxn modelId="{0876FF25-EC75-4B74-AEBC-043E0CE87CBD}" type="presParOf" srcId="{58BA5E24-6607-4B26-B9FF-722910F7D08F}" destId="{94F5A508-E207-4E7D-9D14-8DCCF9F0156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7827C9-9BC6-4F82-8ACA-F58187AF5B11}"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AC4A8311-4865-4740-B36F-D5AB5CD7CC85}">
      <dgm:prSet/>
      <dgm:spPr/>
      <dgm:t>
        <a:bodyPr/>
        <a:lstStyle/>
        <a:p>
          <a:r>
            <a:rPr lang="en-US" b="0" i="0" dirty="0"/>
            <a:t>Insert the needle into the outer middle third of the muscle</a:t>
          </a:r>
          <a:endParaRPr lang="en-US" dirty="0"/>
        </a:p>
      </dgm:t>
    </dgm:pt>
    <dgm:pt modelId="{DD1BF27B-B64E-4910-A132-534ACB2C08E2}" type="parTrans" cxnId="{68512F55-3997-47A9-9215-3DC42A89D9C8}">
      <dgm:prSet/>
      <dgm:spPr/>
      <dgm:t>
        <a:bodyPr/>
        <a:lstStyle/>
        <a:p>
          <a:endParaRPr lang="en-US"/>
        </a:p>
      </dgm:t>
    </dgm:pt>
    <dgm:pt modelId="{7589C3BA-925C-4270-AC77-BB1544073935}" type="sibTrans" cxnId="{68512F55-3997-47A9-9215-3DC42A89D9C8}">
      <dgm:prSet/>
      <dgm:spPr/>
      <dgm:t>
        <a:bodyPr/>
        <a:lstStyle/>
        <a:p>
          <a:endParaRPr lang="en-US"/>
        </a:p>
      </dgm:t>
    </dgm:pt>
    <dgm:pt modelId="{65C2CEAA-1C1A-4C62-A4C9-69A6F45C306A}">
      <dgm:prSet/>
      <dgm:spPr/>
      <dgm:t>
        <a:bodyPr/>
        <a:lstStyle/>
        <a:p>
          <a:r>
            <a:rPr lang="en-US" b="0" i="0"/>
            <a:t>The maximum injection volume for this area is 5 mL</a:t>
          </a:r>
          <a:endParaRPr lang="en-US"/>
        </a:p>
      </dgm:t>
    </dgm:pt>
    <dgm:pt modelId="{B3ED8544-98DF-457A-ADE5-D51269384975}" type="parTrans" cxnId="{BBF12963-BC4A-4C5B-93AD-56030F007A7D}">
      <dgm:prSet/>
      <dgm:spPr/>
      <dgm:t>
        <a:bodyPr/>
        <a:lstStyle/>
        <a:p>
          <a:endParaRPr lang="en-US"/>
        </a:p>
      </dgm:t>
    </dgm:pt>
    <dgm:pt modelId="{A735240D-361C-4F31-80C8-D07226C5A86B}" type="sibTrans" cxnId="{BBF12963-BC4A-4C5B-93AD-56030F007A7D}">
      <dgm:prSet/>
      <dgm:spPr/>
      <dgm:t>
        <a:bodyPr/>
        <a:lstStyle/>
        <a:p>
          <a:endParaRPr lang="en-US"/>
        </a:p>
      </dgm:t>
    </dgm:pt>
    <dgm:pt modelId="{BE908187-7E74-4517-97B1-990A0C3F24B0}" type="pres">
      <dgm:prSet presAssocID="{3D7827C9-9BC6-4F82-8ACA-F58187AF5B11}" presName="hierChild1" presStyleCnt="0">
        <dgm:presLayoutVars>
          <dgm:chPref val="1"/>
          <dgm:dir/>
          <dgm:animOne val="branch"/>
          <dgm:animLvl val="lvl"/>
          <dgm:resizeHandles/>
        </dgm:presLayoutVars>
      </dgm:prSet>
      <dgm:spPr/>
    </dgm:pt>
    <dgm:pt modelId="{FD324028-5DFE-44C0-BF0B-BA5D7279E4CF}" type="pres">
      <dgm:prSet presAssocID="{AC4A8311-4865-4740-B36F-D5AB5CD7CC85}" presName="hierRoot1" presStyleCnt="0"/>
      <dgm:spPr/>
    </dgm:pt>
    <dgm:pt modelId="{68839B63-7CF3-4429-98D4-8C9625C297A3}" type="pres">
      <dgm:prSet presAssocID="{AC4A8311-4865-4740-B36F-D5AB5CD7CC85}" presName="composite" presStyleCnt="0"/>
      <dgm:spPr/>
    </dgm:pt>
    <dgm:pt modelId="{639CE957-4D45-4FCA-837D-412C71B8A97E}" type="pres">
      <dgm:prSet presAssocID="{AC4A8311-4865-4740-B36F-D5AB5CD7CC85}" presName="background" presStyleLbl="node0" presStyleIdx="0" presStyleCnt="2"/>
      <dgm:spPr/>
    </dgm:pt>
    <dgm:pt modelId="{6A6DE0EE-7006-4EBF-B60B-AC161D6EE4A5}" type="pres">
      <dgm:prSet presAssocID="{AC4A8311-4865-4740-B36F-D5AB5CD7CC85}" presName="text" presStyleLbl="fgAcc0" presStyleIdx="0" presStyleCnt="2">
        <dgm:presLayoutVars>
          <dgm:chPref val="3"/>
        </dgm:presLayoutVars>
      </dgm:prSet>
      <dgm:spPr/>
    </dgm:pt>
    <dgm:pt modelId="{6F1E6713-3201-4550-94E5-8AEAED029B49}" type="pres">
      <dgm:prSet presAssocID="{AC4A8311-4865-4740-B36F-D5AB5CD7CC85}" presName="hierChild2" presStyleCnt="0"/>
      <dgm:spPr/>
    </dgm:pt>
    <dgm:pt modelId="{B2ED95DC-14EA-4967-B7B2-AA599DC62D93}" type="pres">
      <dgm:prSet presAssocID="{65C2CEAA-1C1A-4C62-A4C9-69A6F45C306A}" presName="hierRoot1" presStyleCnt="0"/>
      <dgm:spPr/>
    </dgm:pt>
    <dgm:pt modelId="{C9F2C370-9E2F-41E6-90A6-F629AA8F39B2}" type="pres">
      <dgm:prSet presAssocID="{65C2CEAA-1C1A-4C62-A4C9-69A6F45C306A}" presName="composite" presStyleCnt="0"/>
      <dgm:spPr/>
    </dgm:pt>
    <dgm:pt modelId="{641B6A3C-2328-4691-85D6-7A02A10E9AA4}" type="pres">
      <dgm:prSet presAssocID="{65C2CEAA-1C1A-4C62-A4C9-69A6F45C306A}" presName="background" presStyleLbl="node0" presStyleIdx="1" presStyleCnt="2"/>
      <dgm:spPr/>
    </dgm:pt>
    <dgm:pt modelId="{06F4DD3B-3251-4C33-9621-728E306C78FC}" type="pres">
      <dgm:prSet presAssocID="{65C2CEAA-1C1A-4C62-A4C9-69A6F45C306A}" presName="text" presStyleLbl="fgAcc0" presStyleIdx="1" presStyleCnt="2">
        <dgm:presLayoutVars>
          <dgm:chPref val="3"/>
        </dgm:presLayoutVars>
      </dgm:prSet>
      <dgm:spPr/>
    </dgm:pt>
    <dgm:pt modelId="{E09122A4-48AC-4325-A139-A3B36A1043FD}" type="pres">
      <dgm:prSet presAssocID="{65C2CEAA-1C1A-4C62-A4C9-69A6F45C306A}" presName="hierChild2" presStyleCnt="0"/>
      <dgm:spPr/>
    </dgm:pt>
  </dgm:ptLst>
  <dgm:cxnLst>
    <dgm:cxn modelId="{305C9910-9F43-4D59-994D-85EDC7B404D1}" type="presOf" srcId="{3D7827C9-9BC6-4F82-8ACA-F58187AF5B11}" destId="{BE908187-7E74-4517-97B1-990A0C3F24B0}" srcOrd="0" destOrd="0" presId="urn:microsoft.com/office/officeart/2005/8/layout/hierarchy1"/>
    <dgm:cxn modelId="{BBF12963-BC4A-4C5B-93AD-56030F007A7D}" srcId="{3D7827C9-9BC6-4F82-8ACA-F58187AF5B11}" destId="{65C2CEAA-1C1A-4C62-A4C9-69A6F45C306A}" srcOrd="1" destOrd="0" parTransId="{B3ED8544-98DF-457A-ADE5-D51269384975}" sibTransId="{A735240D-361C-4F31-80C8-D07226C5A86B}"/>
    <dgm:cxn modelId="{4F265963-0A35-4C3E-B4B4-22BE0441D5D2}" type="presOf" srcId="{65C2CEAA-1C1A-4C62-A4C9-69A6F45C306A}" destId="{06F4DD3B-3251-4C33-9621-728E306C78FC}" srcOrd="0" destOrd="0" presId="urn:microsoft.com/office/officeart/2005/8/layout/hierarchy1"/>
    <dgm:cxn modelId="{68512F55-3997-47A9-9215-3DC42A89D9C8}" srcId="{3D7827C9-9BC6-4F82-8ACA-F58187AF5B11}" destId="{AC4A8311-4865-4740-B36F-D5AB5CD7CC85}" srcOrd="0" destOrd="0" parTransId="{DD1BF27B-B64E-4910-A132-534ACB2C08E2}" sibTransId="{7589C3BA-925C-4270-AC77-BB1544073935}"/>
    <dgm:cxn modelId="{14452DE2-AB30-4B79-BF16-45A20DE31091}" type="presOf" srcId="{AC4A8311-4865-4740-B36F-D5AB5CD7CC85}" destId="{6A6DE0EE-7006-4EBF-B60B-AC161D6EE4A5}" srcOrd="0" destOrd="0" presId="urn:microsoft.com/office/officeart/2005/8/layout/hierarchy1"/>
    <dgm:cxn modelId="{3813A7C0-6C01-4C8C-9B70-F440EC03D2C5}" type="presParOf" srcId="{BE908187-7E74-4517-97B1-990A0C3F24B0}" destId="{FD324028-5DFE-44C0-BF0B-BA5D7279E4CF}" srcOrd="0" destOrd="0" presId="urn:microsoft.com/office/officeart/2005/8/layout/hierarchy1"/>
    <dgm:cxn modelId="{367EDFF1-A444-4F33-A572-5932249F36D1}" type="presParOf" srcId="{FD324028-5DFE-44C0-BF0B-BA5D7279E4CF}" destId="{68839B63-7CF3-4429-98D4-8C9625C297A3}" srcOrd="0" destOrd="0" presId="urn:microsoft.com/office/officeart/2005/8/layout/hierarchy1"/>
    <dgm:cxn modelId="{F1B2A1EB-E4B9-42D7-B632-A8EA81A3E4A9}" type="presParOf" srcId="{68839B63-7CF3-4429-98D4-8C9625C297A3}" destId="{639CE957-4D45-4FCA-837D-412C71B8A97E}" srcOrd="0" destOrd="0" presId="urn:microsoft.com/office/officeart/2005/8/layout/hierarchy1"/>
    <dgm:cxn modelId="{99BE57B8-AA4A-46B6-914D-BB28C812FD77}" type="presParOf" srcId="{68839B63-7CF3-4429-98D4-8C9625C297A3}" destId="{6A6DE0EE-7006-4EBF-B60B-AC161D6EE4A5}" srcOrd="1" destOrd="0" presId="urn:microsoft.com/office/officeart/2005/8/layout/hierarchy1"/>
    <dgm:cxn modelId="{025CC194-2F4F-4AD8-82E9-6F795BE14C90}" type="presParOf" srcId="{FD324028-5DFE-44C0-BF0B-BA5D7279E4CF}" destId="{6F1E6713-3201-4550-94E5-8AEAED029B49}" srcOrd="1" destOrd="0" presId="urn:microsoft.com/office/officeart/2005/8/layout/hierarchy1"/>
    <dgm:cxn modelId="{9CB65862-9644-42E3-BE00-1C8795041D08}" type="presParOf" srcId="{BE908187-7E74-4517-97B1-990A0C3F24B0}" destId="{B2ED95DC-14EA-4967-B7B2-AA599DC62D93}" srcOrd="1" destOrd="0" presId="urn:microsoft.com/office/officeart/2005/8/layout/hierarchy1"/>
    <dgm:cxn modelId="{3BF09C83-473E-4CCC-A629-0AEB5E5D5D4B}" type="presParOf" srcId="{B2ED95DC-14EA-4967-B7B2-AA599DC62D93}" destId="{C9F2C370-9E2F-41E6-90A6-F629AA8F39B2}" srcOrd="0" destOrd="0" presId="urn:microsoft.com/office/officeart/2005/8/layout/hierarchy1"/>
    <dgm:cxn modelId="{80455CD7-45A5-4E8F-912E-3824A45EEF94}" type="presParOf" srcId="{C9F2C370-9E2F-41E6-90A6-F629AA8F39B2}" destId="{641B6A3C-2328-4691-85D6-7A02A10E9AA4}" srcOrd="0" destOrd="0" presId="urn:microsoft.com/office/officeart/2005/8/layout/hierarchy1"/>
    <dgm:cxn modelId="{FB1E236C-9BF3-4ED7-BFAB-0AE76DC621A5}" type="presParOf" srcId="{C9F2C370-9E2F-41E6-90A6-F629AA8F39B2}" destId="{06F4DD3B-3251-4C33-9621-728E306C78FC}" srcOrd="1" destOrd="0" presId="urn:microsoft.com/office/officeart/2005/8/layout/hierarchy1"/>
    <dgm:cxn modelId="{5CD4B36C-1275-4B2A-BD51-30615D78ECCF}" type="presParOf" srcId="{B2ED95DC-14EA-4967-B7B2-AA599DC62D93}" destId="{E09122A4-48AC-4325-A139-A3B36A1043F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3FBDD-34A4-4DC9-8BE1-3A54FF701961}">
      <dsp:nvSpPr>
        <dsp:cNvPr id="0" name=""/>
        <dsp:cNvSpPr/>
      </dsp:nvSpPr>
      <dsp:spPr>
        <a:xfrm>
          <a:off x="0" y="770051"/>
          <a:ext cx="10515600" cy="14216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5340FA-7DEF-4EE0-8B03-F7DC395CFCE8}">
      <dsp:nvSpPr>
        <dsp:cNvPr id="0" name=""/>
        <dsp:cNvSpPr/>
      </dsp:nvSpPr>
      <dsp:spPr>
        <a:xfrm>
          <a:off x="430044" y="1089919"/>
          <a:ext cx="781898" cy="7818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1ABFA7-B03E-4420-B9C9-62CEF45AB8BB}">
      <dsp:nvSpPr>
        <dsp:cNvPr id="0" name=""/>
        <dsp:cNvSpPr/>
      </dsp:nvSpPr>
      <dsp:spPr>
        <a:xfrm>
          <a:off x="1641987" y="770051"/>
          <a:ext cx="8873612" cy="1421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456" tIns="150456" rIns="150456" bIns="150456" numCol="1" spcCol="1270" anchor="ctr" anchorCtr="0">
          <a:noAutofit/>
        </a:bodyPr>
        <a:lstStyle/>
        <a:p>
          <a:pPr marL="0" lvl="0" indent="0" algn="l" defTabSz="1066800">
            <a:lnSpc>
              <a:spcPct val="100000"/>
            </a:lnSpc>
            <a:spcBef>
              <a:spcPct val="0"/>
            </a:spcBef>
            <a:spcAft>
              <a:spcPct val="35000"/>
            </a:spcAft>
            <a:buNone/>
          </a:pPr>
          <a:r>
            <a:rPr lang="en-US" sz="2400" b="0" i="0" kern="1200"/>
            <a:t>For deltoid muscle injection, have the patient sit or stand Insert the needle 1</a:t>
          </a:r>
          <a:r>
            <a:rPr lang="en-US" sz="2400" b="0" i="1" kern="1200"/>
            <a:t>"</a:t>
          </a:r>
          <a:r>
            <a:rPr lang="en-US" sz="2400" b="0" i="0" kern="1200"/>
            <a:t> to 2</a:t>
          </a:r>
          <a:r>
            <a:rPr lang="en-US" sz="2400" b="0" i="1" kern="1200"/>
            <a:t>"</a:t>
          </a:r>
          <a:r>
            <a:rPr lang="en-US" sz="2400" b="0" i="0" kern="1200"/>
            <a:t> (2.5 to 5 cm) below the acromion process, usually two or three fingerbreadths, at a 90-degree </a:t>
          </a:r>
          <a:endParaRPr lang="en-US" sz="2400" kern="1200"/>
        </a:p>
      </dsp:txBody>
      <dsp:txXfrm>
        <a:off x="1641987" y="770051"/>
        <a:ext cx="8873612" cy="1421634"/>
      </dsp:txXfrm>
    </dsp:sp>
    <dsp:sp modelId="{3209C82D-4550-4B95-B569-6CA2B55CF55A}">
      <dsp:nvSpPr>
        <dsp:cNvPr id="0" name=""/>
        <dsp:cNvSpPr/>
      </dsp:nvSpPr>
      <dsp:spPr>
        <a:xfrm>
          <a:off x="0" y="2547094"/>
          <a:ext cx="10515600" cy="142163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3CA800-5139-441F-BB92-2400385382DE}">
      <dsp:nvSpPr>
        <dsp:cNvPr id="0" name=""/>
        <dsp:cNvSpPr/>
      </dsp:nvSpPr>
      <dsp:spPr>
        <a:xfrm>
          <a:off x="430044" y="2866961"/>
          <a:ext cx="781898" cy="7818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07D459-E4D5-4B69-AF3A-E657511AFF55}">
      <dsp:nvSpPr>
        <dsp:cNvPr id="0" name=""/>
        <dsp:cNvSpPr/>
      </dsp:nvSpPr>
      <dsp:spPr>
        <a:xfrm>
          <a:off x="1641987" y="2547094"/>
          <a:ext cx="8873612" cy="14216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456" tIns="150456" rIns="150456" bIns="150456" numCol="1" spcCol="1270" anchor="ctr" anchorCtr="0">
          <a:noAutofit/>
        </a:bodyPr>
        <a:lstStyle/>
        <a:p>
          <a:pPr marL="0" lvl="0" indent="0" algn="l" defTabSz="1066800">
            <a:lnSpc>
              <a:spcPct val="100000"/>
            </a:lnSpc>
            <a:spcBef>
              <a:spcPct val="0"/>
            </a:spcBef>
            <a:spcAft>
              <a:spcPct val="35000"/>
            </a:spcAft>
            <a:buNone/>
          </a:pPr>
          <a:r>
            <a:rPr lang="en-US" sz="2400" b="0" i="0" kern="1200"/>
            <a:t>The maximum injection volume for this area is 2 mL.</a:t>
          </a:r>
          <a:endParaRPr lang="en-US" sz="2400" kern="1200"/>
        </a:p>
      </dsp:txBody>
      <dsp:txXfrm>
        <a:off x="1641987" y="2547094"/>
        <a:ext cx="8873612" cy="14216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215FE-1FA5-4DEB-8754-8F5C72B9ECC5}">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A03CDE-57DF-4A85-A886-C63BE5C86972}">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i="0" kern="1200"/>
            <a:t>For ventrogluteal site injection, have the patient sit, stand, lie laterally, or lie supine.</a:t>
          </a:r>
          <a:endParaRPr lang="en-US" sz="3300" kern="1200"/>
        </a:p>
      </dsp:txBody>
      <dsp:txXfrm>
        <a:off x="696297" y="538547"/>
        <a:ext cx="4171627" cy="2590157"/>
      </dsp:txXfrm>
    </dsp:sp>
    <dsp:sp modelId="{0FBFC4E7-E615-4F25-9189-2C80E9647431}">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4BA140-FE42-4386-8023-65B46A5A904A}">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a:t>Give at</a:t>
          </a:r>
          <a:r>
            <a:rPr lang="en-US" sz="3300" b="0" i="0" kern="1200"/>
            <a:t> a 90-degree angle to the muscle</a:t>
          </a:r>
          <a:endParaRPr lang="en-US" sz="3300" kern="1200"/>
        </a:p>
      </dsp:txBody>
      <dsp:txXfrm>
        <a:off x="5991936" y="538547"/>
        <a:ext cx="4171627" cy="25901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CE957-4D45-4FCA-837D-412C71B8A97E}">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6DE0EE-7006-4EBF-B60B-AC161D6EE4A5}">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i="0" kern="1200" dirty="0"/>
            <a:t>Insert the needle into the outer middle third of the muscle</a:t>
          </a:r>
          <a:endParaRPr lang="en-US" sz="2800" kern="1200" dirty="0"/>
        </a:p>
      </dsp:txBody>
      <dsp:txXfrm>
        <a:off x="696297" y="538547"/>
        <a:ext cx="4171627" cy="2590157"/>
      </dsp:txXfrm>
    </dsp:sp>
    <dsp:sp modelId="{641B6A3C-2328-4691-85D6-7A02A10E9AA4}">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F4DD3B-3251-4C33-9621-728E306C78FC}">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i="0" kern="1200"/>
            <a:t>The maximum injection volume for this area is 5 mL</a:t>
          </a:r>
          <a:endParaRPr lang="en-US" sz="2800" kern="1200"/>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FDB4-AE57-42B9-9925-AEF2EA698D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2C7E1B-F168-4E24-A210-9F2E1EA47C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769CAA-E744-4E1F-B89A-57B07328EA0F}"/>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5" name="Footer Placeholder 4">
            <a:extLst>
              <a:ext uri="{FF2B5EF4-FFF2-40B4-BE49-F238E27FC236}">
                <a16:creationId xmlns:a16="http://schemas.microsoft.com/office/drawing/2014/main" id="{B21CCC70-A5E1-4A6A-94C3-7288F4AD5D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FDDC08-8615-4808-AE0E-3D8C7507E783}"/>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715885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30C0F-4789-4F15-93EA-5834BA0E5C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D4A79B-DF7A-4A2A-8BDF-A74A4529FB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3A0B2E-D06F-4485-9092-99B6B7A7AC2A}"/>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5" name="Footer Placeholder 4">
            <a:extLst>
              <a:ext uri="{FF2B5EF4-FFF2-40B4-BE49-F238E27FC236}">
                <a16:creationId xmlns:a16="http://schemas.microsoft.com/office/drawing/2014/main" id="{87BDA6AE-CB15-405A-85D3-976E33A9FE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805CFB-43DD-499A-A730-57B09C037780}"/>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182515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D315C0-2C08-4245-BEF3-415AE5383D7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731C57-EA37-4D2A-93C3-8ACB6DD82B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8F9494-1600-4B9A-8673-BC7E8B56F337}"/>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5" name="Footer Placeholder 4">
            <a:extLst>
              <a:ext uri="{FF2B5EF4-FFF2-40B4-BE49-F238E27FC236}">
                <a16:creationId xmlns:a16="http://schemas.microsoft.com/office/drawing/2014/main" id="{3BB5A990-8C03-40AB-BAE3-CE80E500FD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F68F7F-FCBD-4978-9C1C-428C351BB439}"/>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1629067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E34E4-DA51-44A2-B148-903AC1A7B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9914B7-A9CB-4A9B-9AE0-7CF3BBD83E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0EE0A7-3B11-40D0-AF14-B25B27415AF0}"/>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5" name="Footer Placeholder 4">
            <a:extLst>
              <a:ext uri="{FF2B5EF4-FFF2-40B4-BE49-F238E27FC236}">
                <a16:creationId xmlns:a16="http://schemas.microsoft.com/office/drawing/2014/main" id="{6C6F238E-BB58-4D14-B712-BCCC4BA07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76C15A-04C4-4005-B038-41C06E9F4A4B}"/>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2014315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4FC0A-3793-4FE4-AE5A-B11BBE6443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F9B9FC-3916-4B29-AD4E-52FD5E6EAC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A0B68B-82EE-4506-BCEC-0C3A00DB61F7}"/>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5" name="Footer Placeholder 4">
            <a:extLst>
              <a:ext uri="{FF2B5EF4-FFF2-40B4-BE49-F238E27FC236}">
                <a16:creationId xmlns:a16="http://schemas.microsoft.com/office/drawing/2014/main" id="{E0368720-55E5-42E5-AC99-A0EFB6123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B13EAC-9883-46CA-BC97-73EF67C43D87}"/>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249374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68894-9D74-4196-A5DA-A77D5E7E5B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4E1543-7957-47E3-943C-B94F92F77E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0D822F-04F6-4D3F-B494-CC55F8399B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9869BBD-B585-4101-B89A-237B0D829F3F}"/>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6" name="Footer Placeholder 5">
            <a:extLst>
              <a:ext uri="{FF2B5EF4-FFF2-40B4-BE49-F238E27FC236}">
                <a16:creationId xmlns:a16="http://schemas.microsoft.com/office/drawing/2014/main" id="{EEBCD1A7-51CD-4CA3-89EF-48E1E4200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8EE475-361E-402D-A735-4059C1B2DA75}"/>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793784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A3435-7C8D-4480-B794-9E9FAE8256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C46B67B-DFAD-4E65-AF97-DFD39FD590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9ABCD9-1C4E-4296-8B17-D3914598E8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499282-15E9-4330-9413-BCFB6F6958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61CDAE-4D8E-4355-BC2F-B3965BDBC6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6B7C1B-D9B9-4796-BCF0-92B03E2AF4CF}"/>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8" name="Footer Placeholder 7">
            <a:extLst>
              <a:ext uri="{FF2B5EF4-FFF2-40B4-BE49-F238E27FC236}">
                <a16:creationId xmlns:a16="http://schemas.microsoft.com/office/drawing/2014/main" id="{1BDD5897-A903-4486-8CEE-30106915FB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E577C2-6FEB-41DD-B7B2-CE7DD13FD6A3}"/>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3031860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A1E0F-53D3-4D0B-9B9C-C261BE6B02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FD21794-BC5F-4506-B246-629B1AEF2777}"/>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4" name="Footer Placeholder 3">
            <a:extLst>
              <a:ext uri="{FF2B5EF4-FFF2-40B4-BE49-F238E27FC236}">
                <a16:creationId xmlns:a16="http://schemas.microsoft.com/office/drawing/2014/main" id="{E4ED5864-9AC8-430D-91BD-8B6DC833B6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FA50B-1523-4E84-B29F-E0A135FE9B9D}"/>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3686295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7A9796-1A7E-4B89-8DE7-F20B81FD26C6}"/>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3" name="Footer Placeholder 2">
            <a:extLst>
              <a:ext uri="{FF2B5EF4-FFF2-40B4-BE49-F238E27FC236}">
                <a16:creationId xmlns:a16="http://schemas.microsoft.com/office/drawing/2014/main" id="{283BDCF1-09E6-49CE-BFE0-081DBBD979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18687A-CBCC-4A43-A7C5-C72C6B456C79}"/>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1105169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EB9D7-F06C-403F-971D-3641047B68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95F623-6AC4-4192-A469-8960CAC656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F05C62-31BF-4DCE-B6E0-CE1357CC0F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8AF178-C597-4F9D-B19F-6C7ADD030F0F}"/>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6" name="Footer Placeholder 5">
            <a:extLst>
              <a:ext uri="{FF2B5EF4-FFF2-40B4-BE49-F238E27FC236}">
                <a16:creationId xmlns:a16="http://schemas.microsoft.com/office/drawing/2014/main" id="{D407A9B0-C647-475E-8579-831E0DE35F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D00620-3914-4B04-B187-204B3C48EA53}"/>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3052766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D9337-FA72-4CA4-A73F-6C9A028155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6DAC40-8283-4C10-827B-2516E32CB7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4319D3D-07AB-426E-B968-FF6C7A5C76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5C358-D786-46A2-A2A8-83DC0B14420A}"/>
              </a:ext>
            </a:extLst>
          </p:cNvPr>
          <p:cNvSpPr>
            <a:spLocks noGrp="1"/>
          </p:cNvSpPr>
          <p:nvPr>
            <p:ph type="dt" sz="half" idx="10"/>
          </p:nvPr>
        </p:nvSpPr>
        <p:spPr/>
        <p:txBody>
          <a:bodyPr/>
          <a:lstStyle/>
          <a:p>
            <a:fld id="{A9856627-F8B1-479B-9CDC-E3B4DA8BAD24}" type="datetimeFigureOut">
              <a:rPr lang="en-US" smtClean="0"/>
              <a:t>11/20/2023</a:t>
            </a:fld>
            <a:endParaRPr lang="en-US"/>
          </a:p>
        </p:txBody>
      </p:sp>
      <p:sp>
        <p:nvSpPr>
          <p:cNvPr id="6" name="Footer Placeholder 5">
            <a:extLst>
              <a:ext uri="{FF2B5EF4-FFF2-40B4-BE49-F238E27FC236}">
                <a16:creationId xmlns:a16="http://schemas.microsoft.com/office/drawing/2014/main" id="{A8EF0171-753F-4A9B-83F1-04A1BE0EED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171493-6592-49B9-AF37-49036D0F2FD5}"/>
              </a:ext>
            </a:extLst>
          </p:cNvPr>
          <p:cNvSpPr>
            <a:spLocks noGrp="1"/>
          </p:cNvSpPr>
          <p:nvPr>
            <p:ph type="sldNum" sz="quarter" idx="12"/>
          </p:nvPr>
        </p:nvSpPr>
        <p:spPr/>
        <p:txBody>
          <a:bodyPr/>
          <a:lstStyle/>
          <a:p>
            <a:fld id="{394EDD8A-6409-4CC0-94E5-F8D8C429A2F0}" type="slidenum">
              <a:rPr lang="en-US" smtClean="0"/>
              <a:t>‹#›</a:t>
            </a:fld>
            <a:endParaRPr lang="en-US"/>
          </a:p>
        </p:txBody>
      </p:sp>
    </p:spTree>
    <p:extLst>
      <p:ext uri="{BB962C8B-B14F-4D97-AF65-F5344CB8AC3E}">
        <p14:creationId xmlns:p14="http://schemas.microsoft.com/office/powerpoint/2010/main" val="167568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70B2D2-15F1-4CB8-B357-67AF5BF07E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F8C892-0F99-46FE-9547-D2B60D9439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F59EC0-07D8-45A3-A76F-303BF136B1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856627-F8B1-479B-9CDC-E3B4DA8BAD24}" type="datetimeFigureOut">
              <a:rPr lang="en-US" smtClean="0"/>
              <a:t>11/20/2023</a:t>
            </a:fld>
            <a:endParaRPr lang="en-US"/>
          </a:p>
        </p:txBody>
      </p:sp>
      <p:sp>
        <p:nvSpPr>
          <p:cNvPr id="5" name="Footer Placeholder 4">
            <a:extLst>
              <a:ext uri="{FF2B5EF4-FFF2-40B4-BE49-F238E27FC236}">
                <a16:creationId xmlns:a16="http://schemas.microsoft.com/office/drawing/2014/main" id="{C560B007-EE19-473C-8CDE-38C0228A7D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C8DF03-E34F-459A-8FC5-90ECEA1E4D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EDD8A-6409-4CC0-94E5-F8D8C429A2F0}" type="slidenum">
              <a:rPr lang="en-US" smtClean="0"/>
              <a:t>‹#›</a:t>
            </a:fld>
            <a:endParaRPr lang="en-US"/>
          </a:p>
        </p:txBody>
      </p:sp>
    </p:spTree>
    <p:extLst>
      <p:ext uri="{BB962C8B-B14F-4D97-AF65-F5344CB8AC3E}">
        <p14:creationId xmlns:p14="http://schemas.microsoft.com/office/powerpoint/2010/main" val="174401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1">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23">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7CEEBA9-06C1-4841-9403-96C48DBBBC14}"/>
              </a:ext>
            </a:extLst>
          </p:cNvPr>
          <p:cNvSpPr>
            <a:spLocks noGrp="1"/>
          </p:cNvSpPr>
          <p:nvPr>
            <p:ph type="ctrTitle"/>
          </p:nvPr>
        </p:nvSpPr>
        <p:spPr>
          <a:xfrm>
            <a:off x="643468" y="643467"/>
            <a:ext cx="4620584" cy="4567137"/>
          </a:xfrm>
        </p:spPr>
        <p:txBody>
          <a:bodyPr>
            <a:normAutofit/>
          </a:bodyPr>
          <a:lstStyle/>
          <a:p>
            <a:pPr algn="l"/>
            <a:r>
              <a:rPr lang="en-US" sz="4400"/>
              <a:t>Injections</a:t>
            </a:r>
          </a:p>
        </p:txBody>
      </p:sp>
      <p:sp>
        <p:nvSpPr>
          <p:cNvPr id="3" name="Subtitle 2">
            <a:extLst>
              <a:ext uri="{FF2B5EF4-FFF2-40B4-BE49-F238E27FC236}">
                <a16:creationId xmlns:a16="http://schemas.microsoft.com/office/drawing/2014/main" id="{A7EC7520-9013-4574-82F2-F16D67CE137F}"/>
              </a:ext>
            </a:extLst>
          </p:cNvPr>
          <p:cNvSpPr>
            <a:spLocks noGrp="1"/>
          </p:cNvSpPr>
          <p:nvPr>
            <p:ph type="subTitle" idx="1"/>
          </p:nvPr>
        </p:nvSpPr>
        <p:spPr>
          <a:xfrm>
            <a:off x="643467" y="5277684"/>
            <a:ext cx="4620584" cy="775494"/>
          </a:xfrm>
        </p:spPr>
        <p:txBody>
          <a:bodyPr>
            <a:normAutofit/>
          </a:bodyPr>
          <a:lstStyle/>
          <a:p>
            <a:pPr algn="l"/>
            <a:r>
              <a:rPr lang="en-US"/>
              <a:t>Done by:Safaa hammad</a:t>
            </a:r>
          </a:p>
        </p:txBody>
      </p:sp>
      <p:pic>
        <p:nvPicPr>
          <p:cNvPr id="7" name="Graphic 6" descr="Needle">
            <a:extLst>
              <a:ext uri="{FF2B5EF4-FFF2-40B4-BE49-F238E27FC236}">
                <a16:creationId xmlns:a16="http://schemas.microsoft.com/office/drawing/2014/main" id="{B21F61C1-02B0-922E-D3E2-2BA25D0C4B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06253" y="957860"/>
            <a:ext cx="4942280" cy="4942280"/>
          </a:xfrm>
          <a:prstGeom prst="rect">
            <a:avLst/>
          </a:prstGeom>
        </p:spPr>
      </p:pic>
    </p:spTree>
    <p:extLst>
      <p:ext uri="{BB962C8B-B14F-4D97-AF65-F5344CB8AC3E}">
        <p14:creationId xmlns:p14="http://schemas.microsoft.com/office/powerpoint/2010/main" val="110056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0" nodeType="withEffect">
                                  <p:stCondLst>
                                    <p:cond delay="1000"/>
                                  </p:stCondLst>
                                  <p:iterate type="lt">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Ventrogluteal">
            <a:extLst>
              <a:ext uri="{FF2B5EF4-FFF2-40B4-BE49-F238E27FC236}">
                <a16:creationId xmlns:a16="http://schemas.microsoft.com/office/drawing/2014/main" id="{4C8F397A-1930-45F1-90E4-036A1F96154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86150" y="1050131"/>
            <a:ext cx="5817648" cy="446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510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4CC808-8B4F-43F4-8829-87B1067543A4}"/>
              </a:ext>
            </a:extLst>
          </p:cNvPr>
          <p:cNvSpPr>
            <a:spLocks noGrp="1"/>
          </p:cNvSpPr>
          <p:nvPr>
            <p:ph type="title"/>
          </p:nvPr>
        </p:nvSpPr>
        <p:spPr>
          <a:xfrm>
            <a:off x="1043631" y="809898"/>
            <a:ext cx="10173010" cy="1554480"/>
          </a:xfrm>
        </p:spPr>
        <p:txBody>
          <a:bodyPr anchor="ctr">
            <a:normAutofit/>
          </a:bodyPr>
          <a:lstStyle/>
          <a:p>
            <a:r>
              <a:rPr lang="en-US" sz="4800" b="1" i="0">
                <a:effectLst/>
                <a:latin typeface="tahoma" panose="020B0604030504040204" pitchFamily="34" charset="0"/>
              </a:rPr>
              <a:t>Vastus lateralis muscle</a:t>
            </a:r>
            <a:endParaRPr lang="en-US" sz="480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D652469-F5C0-0724-EAFB-3838C6A8B93F}"/>
              </a:ext>
            </a:extLst>
          </p:cNvPr>
          <p:cNvGraphicFramePr>
            <a:graphicFrameLocks noGrp="1"/>
          </p:cNvGraphicFramePr>
          <p:nvPr>
            <p:ph idx="1"/>
            <p:extLst>
              <p:ext uri="{D42A27DB-BD31-4B8C-83A1-F6EECF244321}">
                <p14:modId xmlns:p14="http://schemas.microsoft.com/office/powerpoint/2010/main" val="1189274960"/>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497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9" name="Freeform: Shape 512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1" name="Rectangle 513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Rectangle 513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5" name="Freeform: Shape 513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37" name="Isosceles Triangle 513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Vastus lateralis">
            <a:extLst>
              <a:ext uri="{FF2B5EF4-FFF2-40B4-BE49-F238E27FC236}">
                <a16:creationId xmlns:a16="http://schemas.microsoft.com/office/drawing/2014/main" id="{36141C36-8BDF-457B-B64E-42661AF91A4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756153" y="643467"/>
            <a:ext cx="4679694"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139" name="Isosceles Triangle 513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064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4" name="Rectangle 206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37CE558-5B07-4BA2-B288-E3CAA1CECA2F}"/>
              </a:ext>
            </a:extLst>
          </p:cNvPr>
          <p:cNvSpPr>
            <a:spLocks noGrp="1"/>
          </p:cNvSpPr>
          <p:nvPr>
            <p:ph idx="1"/>
          </p:nvPr>
        </p:nvSpPr>
        <p:spPr>
          <a:xfrm>
            <a:off x="640080" y="2932937"/>
            <a:ext cx="4243589" cy="3260630"/>
          </a:xfrm>
        </p:spPr>
        <p:txBody>
          <a:bodyPr>
            <a:normAutofit/>
          </a:bodyPr>
          <a:lstStyle/>
          <a:p>
            <a:r>
              <a:rPr lang="en-US" b="0" i="0" dirty="0">
                <a:effectLst/>
                <a:latin typeface="tahoma" panose="020B0604030504040204" pitchFamily="34" charset="0"/>
              </a:rPr>
              <a:t>Position and drape the patient appropriately using the bed linens (as shown below), making sure that the injection site is well exposed and that lighting is adequate</a:t>
            </a:r>
            <a:r>
              <a:rPr lang="en-US" sz="2200" b="0" i="0" dirty="0">
                <a:effectLst/>
                <a:latin typeface="tahoma" panose="020B0604030504040204" pitchFamily="34" charset="0"/>
              </a:rPr>
              <a:t>.</a:t>
            </a:r>
          </a:p>
          <a:p>
            <a:endParaRPr lang="en-US" sz="2200" dirty="0"/>
          </a:p>
          <a:p>
            <a:endParaRPr lang="en-US" sz="2200" dirty="0"/>
          </a:p>
        </p:txBody>
      </p:sp>
      <p:pic>
        <p:nvPicPr>
          <p:cNvPr id="2050" name="Picture 2" descr="Draping the site">
            <a:extLst>
              <a:ext uri="{FF2B5EF4-FFF2-40B4-BE49-F238E27FC236}">
                <a16:creationId xmlns:a16="http://schemas.microsoft.com/office/drawing/2014/main" id="{0F71D305-00AE-4760-8583-24BBA2B77D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472" r="15327" b="2"/>
          <a:stretch/>
        </p:blipFill>
        <p:spPr bwMode="auto">
          <a:xfrm>
            <a:off x="5311702" y="124002"/>
            <a:ext cx="6878775" cy="673399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586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leaning the injection site">
            <a:extLst>
              <a:ext uri="{FF2B5EF4-FFF2-40B4-BE49-F238E27FC236}">
                <a16:creationId xmlns:a16="http://schemas.microsoft.com/office/drawing/2014/main" id="{462801B5-5CD9-4F22-B896-F10678E00F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533" b="2"/>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6" name="Rectangle 615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0C3D58A-8AF1-426A-90D8-41111AE6874A}"/>
              </a:ext>
            </a:extLst>
          </p:cNvPr>
          <p:cNvSpPr>
            <a:spLocks noGrp="1"/>
          </p:cNvSpPr>
          <p:nvPr>
            <p:ph idx="1"/>
          </p:nvPr>
        </p:nvSpPr>
        <p:spPr>
          <a:xfrm>
            <a:off x="7531610" y="2434201"/>
            <a:ext cx="3822189" cy="3742762"/>
          </a:xfrm>
        </p:spPr>
        <p:txBody>
          <a:bodyPr>
            <a:normAutofit/>
          </a:bodyPr>
          <a:lstStyle/>
          <a:p>
            <a:r>
              <a:rPr lang="en-US" sz="2000" b="0" i="0" dirty="0">
                <a:effectLst/>
                <a:latin typeface="tahoma" panose="020B0604030504040204" pitchFamily="34" charset="0"/>
              </a:rPr>
              <a:t>After selecting the injection site, clean the skin with an alcohol pad (as shown below).</a:t>
            </a:r>
            <a:r>
              <a:rPr lang="en-US" sz="2000" b="0" i="0" u="sng" baseline="30000" dirty="0">
                <a:effectLst/>
                <a:latin typeface="tahoma" panose="020B0604030504040204" pitchFamily="34" charset="0"/>
              </a:rPr>
              <a:t> </a:t>
            </a:r>
            <a:r>
              <a:rPr lang="en-US" sz="2000" b="0" i="0" dirty="0">
                <a:effectLst/>
                <a:latin typeface="tahoma" panose="020B0604030504040204" pitchFamily="34" charset="0"/>
              </a:rPr>
              <a:t> Move the pad outward in a circular motion</a:t>
            </a:r>
          </a:p>
          <a:p>
            <a:endParaRPr lang="en-US" sz="2000" dirty="0">
              <a:latin typeface="tahoma" panose="020B0604030504040204" pitchFamily="34" charset="0"/>
            </a:endParaRPr>
          </a:p>
          <a:p>
            <a:endParaRPr lang="en-US" sz="2000" dirty="0"/>
          </a:p>
        </p:txBody>
      </p:sp>
    </p:spTree>
    <p:extLst>
      <p:ext uri="{BB962C8B-B14F-4D97-AF65-F5344CB8AC3E}">
        <p14:creationId xmlns:p14="http://schemas.microsoft.com/office/powerpoint/2010/main" val="1134179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51BC3C-545B-4412-A7DB-5AAE0F30B0BE}"/>
              </a:ext>
            </a:extLst>
          </p:cNvPr>
          <p:cNvSpPr>
            <a:spLocks noGrp="1"/>
          </p:cNvSpPr>
          <p:nvPr>
            <p:ph idx="1"/>
          </p:nvPr>
        </p:nvSpPr>
        <p:spPr>
          <a:xfrm>
            <a:off x="838200" y="419100"/>
            <a:ext cx="10515600" cy="5757863"/>
          </a:xfrm>
        </p:spPr>
        <p:txBody>
          <a:bodyPr/>
          <a:lstStyle/>
          <a:p>
            <a:r>
              <a:rPr lang="en-US" b="0" i="0" dirty="0">
                <a:solidFill>
                  <a:srgbClr val="232323"/>
                </a:solidFill>
                <a:effectLst/>
                <a:latin typeface="tahoma" panose="020B0604030504040204" pitchFamily="34" charset="0"/>
              </a:rPr>
              <a:t>Remove the needle sheath</a:t>
            </a:r>
          </a:p>
          <a:p>
            <a:r>
              <a:rPr lang="en-US" b="0" i="0" dirty="0">
                <a:solidFill>
                  <a:srgbClr val="232323"/>
                </a:solidFill>
                <a:effectLst/>
                <a:latin typeface="tahoma" panose="020B0604030504040204" pitchFamily="34" charset="0"/>
              </a:rPr>
              <a:t>With the thumb and index finger of your nondominant hand, displace the skin and subcutaneous tissue of the injection site gently by pulling the skin</a:t>
            </a:r>
          </a:p>
          <a:p>
            <a:r>
              <a:rPr lang="en-US" b="0" i="0" dirty="0">
                <a:solidFill>
                  <a:srgbClr val="232323"/>
                </a:solidFill>
                <a:effectLst/>
                <a:latin typeface="tahoma" panose="020B0604030504040204" pitchFamily="34" charset="0"/>
              </a:rPr>
              <a:t>Position the syringe at a 90-degree angle to the patient's skin surface, with the needle a couple of inches from the skin</a:t>
            </a:r>
          </a:p>
          <a:p>
            <a:r>
              <a:rPr lang="en-US" b="0" i="0" dirty="0">
                <a:solidFill>
                  <a:srgbClr val="232323"/>
                </a:solidFill>
                <a:effectLst/>
                <a:latin typeface="tahoma" panose="020B0604030504040204" pitchFamily="34" charset="0"/>
              </a:rPr>
              <a:t>With your dominant hand, insert the needle quickly and smoothly through the patient's skin and subcutaneous tissue, deep into the muscle, at a 90-degree angle</a:t>
            </a:r>
          </a:p>
          <a:p>
            <a:r>
              <a:rPr lang="en-US" dirty="0">
                <a:solidFill>
                  <a:srgbClr val="232323"/>
                </a:solidFill>
                <a:latin typeface="tahoma" panose="020B0604030504040204" pitchFamily="34" charset="0"/>
              </a:rPr>
              <a:t>i</a:t>
            </a:r>
            <a:r>
              <a:rPr lang="en-US" b="0" i="0" dirty="0">
                <a:solidFill>
                  <a:srgbClr val="232323"/>
                </a:solidFill>
                <a:effectLst/>
                <a:latin typeface="tahoma" panose="020B0604030504040204" pitchFamily="34" charset="0"/>
              </a:rPr>
              <a:t>nject the medication slowly into the patient's muscle</a:t>
            </a:r>
          </a:p>
          <a:p>
            <a:r>
              <a:rPr lang="en-US" b="0" i="0" dirty="0">
                <a:solidFill>
                  <a:srgbClr val="232323"/>
                </a:solidFill>
                <a:effectLst/>
                <a:latin typeface="tahoma" panose="020B0604030504040204" pitchFamily="34" charset="0"/>
              </a:rPr>
              <a:t>withdraw the needle slowly at a 90-degree angle</a:t>
            </a:r>
            <a:endParaRPr lang="en-US" dirty="0"/>
          </a:p>
        </p:txBody>
      </p:sp>
    </p:spTree>
    <p:extLst>
      <p:ext uri="{BB962C8B-B14F-4D97-AF65-F5344CB8AC3E}">
        <p14:creationId xmlns:p14="http://schemas.microsoft.com/office/powerpoint/2010/main" val="3195729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86D92E-9456-4E67-AF06-B7EFA0E053BE}"/>
              </a:ext>
            </a:extLst>
          </p:cNvPr>
          <p:cNvSpPr>
            <a:spLocks noGrp="1"/>
          </p:cNvSpPr>
          <p:nvPr>
            <p:ph idx="1"/>
          </p:nvPr>
        </p:nvSpPr>
        <p:spPr>
          <a:xfrm>
            <a:off x="838200" y="239697"/>
            <a:ext cx="10515600" cy="5937266"/>
          </a:xfrm>
        </p:spPr>
        <p:txBody>
          <a:bodyPr/>
          <a:lstStyle/>
          <a:p>
            <a:r>
              <a:rPr lang="en-US" b="0" i="0" dirty="0">
                <a:solidFill>
                  <a:srgbClr val="232323"/>
                </a:solidFill>
                <a:effectLst/>
                <a:latin typeface="tahoma" panose="020B0604030504040204" pitchFamily="34" charset="0"/>
              </a:rPr>
              <a:t>Release the patient's displaced skin and subcutaneous tissue</a:t>
            </a:r>
          </a:p>
          <a:p>
            <a:r>
              <a:rPr lang="en-US" b="0" i="0" dirty="0">
                <a:solidFill>
                  <a:srgbClr val="232323"/>
                </a:solidFill>
                <a:effectLst/>
                <a:latin typeface="tahoma" panose="020B0604030504040204" pitchFamily="34" charset="0"/>
              </a:rPr>
              <a:t>Cover the injection site immediately with a gauze pad, and apply gentle pressure (as shown below).</a:t>
            </a:r>
          </a:p>
          <a:p>
            <a:endParaRPr lang="en-US" dirty="0"/>
          </a:p>
        </p:txBody>
      </p:sp>
      <p:pic>
        <p:nvPicPr>
          <p:cNvPr id="7170" name="Picture 2" descr="Applying pressure">
            <a:extLst>
              <a:ext uri="{FF2B5EF4-FFF2-40B4-BE49-F238E27FC236}">
                <a16:creationId xmlns:a16="http://schemas.microsoft.com/office/drawing/2014/main" id="{8718CB75-B6C7-4A0A-93E3-D610941598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1900238"/>
            <a:ext cx="4572000" cy="3057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943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BC37A3-1B62-4C75-8FE9-F99AD5EB8926}"/>
              </a:ext>
            </a:extLst>
          </p:cNvPr>
          <p:cNvSpPr>
            <a:spLocks noGrp="1"/>
          </p:cNvSpPr>
          <p:nvPr>
            <p:ph idx="1"/>
          </p:nvPr>
        </p:nvSpPr>
        <p:spPr>
          <a:xfrm>
            <a:off x="838200" y="790575"/>
            <a:ext cx="10515600" cy="5386388"/>
          </a:xfrm>
        </p:spPr>
        <p:txBody>
          <a:bodyPr/>
          <a:lstStyle/>
          <a:p>
            <a:r>
              <a:rPr lang="en-US" b="0" i="0" dirty="0">
                <a:solidFill>
                  <a:srgbClr val="232323"/>
                </a:solidFill>
                <a:effectLst/>
                <a:latin typeface="tahoma" panose="020B0604030504040204" pitchFamily="34" charset="0"/>
              </a:rPr>
              <a:t>Remove the gauze pad, and inspect the injection site for signs of active bleeding or bruising. If bleeding continues, apply pressure to the injection site. If bruising occurs, consider applying ice or a cold compress.</a:t>
            </a:r>
          </a:p>
          <a:p>
            <a:r>
              <a:rPr lang="en-US" b="0" i="0" dirty="0">
                <a:solidFill>
                  <a:srgbClr val="232323"/>
                </a:solidFill>
                <a:effectLst/>
                <a:latin typeface="tahoma" panose="020B0604030504040204" pitchFamily="34" charset="0"/>
              </a:rPr>
              <a:t>Apply an adhesive bandage, if necessary.</a:t>
            </a:r>
          </a:p>
          <a:p>
            <a:endParaRPr lang="en-US" dirty="0"/>
          </a:p>
        </p:txBody>
      </p:sp>
    </p:spTree>
    <p:extLst>
      <p:ext uri="{BB962C8B-B14F-4D97-AF65-F5344CB8AC3E}">
        <p14:creationId xmlns:p14="http://schemas.microsoft.com/office/powerpoint/2010/main" val="2936677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Rectangle 8200">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03" name="Group 8202">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8204" name="Freeform: Shape 8203">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5" name="Freeform: Shape 8204">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6" name="Freeform: Shape 8205">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740C25CC-5CB1-4B89-BABA-323B014CF23E}"/>
              </a:ext>
            </a:extLst>
          </p:cNvPr>
          <p:cNvSpPr>
            <a:spLocks noGrp="1"/>
          </p:cNvSpPr>
          <p:nvPr>
            <p:ph type="title"/>
          </p:nvPr>
        </p:nvSpPr>
        <p:spPr>
          <a:xfrm>
            <a:off x="804672" y="3121701"/>
            <a:ext cx="3658053" cy="1786515"/>
          </a:xfrm>
        </p:spPr>
        <p:txBody>
          <a:bodyPr vert="horz" lIns="91440" tIns="45720" rIns="91440" bIns="45720" rtlCol="0" anchor="t">
            <a:normAutofit/>
          </a:bodyPr>
          <a:lstStyle/>
          <a:p>
            <a:r>
              <a:rPr lang="en-US" sz="2800" b="1" i="0" kern="1200">
                <a:solidFill>
                  <a:schemeClr val="tx2"/>
                </a:solidFill>
                <a:effectLst/>
                <a:latin typeface="+mj-lt"/>
                <a:ea typeface="+mj-ea"/>
                <a:cs typeface="+mj-cs"/>
              </a:rPr>
              <a:t>Subcutaneous injection</a:t>
            </a:r>
            <a:endParaRPr lang="en-US" sz="2800" kern="1200">
              <a:solidFill>
                <a:schemeClr val="tx2"/>
              </a:solidFill>
              <a:latin typeface="+mj-lt"/>
              <a:ea typeface="+mj-ea"/>
              <a:cs typeface="+mj-cs"/>
            </a:endParaRPr>
          </a:p>
        </p:txBody>
      </p:sp>
      <p:pic>
        <p:nvPicPr>
          <p:cNvPr id="8194" name="Picture 2" descr="18.5 Administering Subcutaneous Medications – Nursing Skills – 2e">
            <a:extLst>
              <a:ext uri="{FF2B5EF4-FFF2-40B4-BE49-F238E27FC236}">
                <a16:creationId xmlns:a16="http://schemas.microsoft.com/office/drawing/2014/main" id="{76B78144-CF2C-4A4C-AC15-E8B537D1667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40818" y="743798"/>
            <a:ext cx="4906245" cy="5362640"/>
          </a:xfrm>
          <a:prstGeom prst="rect">
            <a:avLst/>
          </a:prstGeom>
          <a:noFill/>
          <a:ln w="9525">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447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925E83-B159-4E76-A546-AF475B2CF7DB}"/>
              </a:ext>
            </a:extLst>
          </p:cNvPr>
          <p:cNvSpPr>
            <a:spLocks noGrp="1"/>
          </p:cNvSpPr>
          <p:nvPr>
            <p:ph idx="1"/>
          </p:nvPr>
        </p:nvSpPr>
        <p:spPr>
          <a:xfrm>
            <a:off x="838200" y="457200"/>
            <a:ext cx="10515600" cy="5719763"/>
          </a:xfrm>
        </p:spPr>
        <p:txBody>
          <a:bodyPr/>
          <a:lstStyle/>
          <a:p>
            <a:r>
              <a:rPr lang="en-US" b="0" i="0" dirty="0">
                <a:solidFill>
                  <a:srgbClr val="232323"/>
                </a:solidFill>
                <a:effectLst/>
                <a:latin typeface="tahoma" panose="020B0604030504040204" pitchFamily="34" charset="0"/>
              </a:rPr>
              <a:t>Subcutaneous injection delivers a drug into the adipose (fatty) tissue beneath the skin</a:t>
            </a:r>
          </a:p>
          <a:p>
            <a:r>
              <a:rPr lang="en-US" b="1" i="0" dirty="0">
                <a:solidFill>
                  <a:srgbClr val="232323"/>
                </a:solidFill>
                <a:effectLst/>
                <a:latin typeface="tahoma" panose="020B0604030504040204" pitchFamily="34" charset="0"/>
              </a:rPr>
              <a:t>TECHNIQUE FOR SUBCUTANEOUS INJECTION</a:t>
            </a:r>
          </a:p>
          <a:p>
            <a:r>
              <a:rPr lang="en-US" b="0" i="0" dirty="0">
                <a:solidFill>
                  <a:srgbClr val="232323"/>
                </a:solidFill>
                <a:effectLst/>
                <a:latin typeface="tahoma" panose="020B0604030504040204" pitchFamily="34" charset="0"/>
              </a:rPr>
              <a:t>Select an appropriate injection site</a:t>
            </a:r>
          </a:p>
          <a:p>
            <a:r>
              <a:rPr lang="en-US" b="0" i="0" dirty="0">
                <a:solidFill>
                  <a:srgbClr val="232323"/>
                </a:solidFill>
                <a:effectLst/>
                <a:latin typeface="tahoma" panose="020B0604030504040204" pitchFamily="34" charset="0"/>
              </a:rPr>
              <a:t>Before giving the injection, elevate the subcutaneous tissue at the site by grasping it firmly (as shown below)</a:t>
            </a:r>
            <a:endParaRPr lang="en-US" dirty="0">
              <a:solidFill>
                <a:srgbClr val="232323"/>
              </a:solidFill>
              <a:latin typeface="tahoma" panose="020B0604030504040204" pitchFamily="34" charset="0"/>
            </a:endParaRPr>
          </a:p>
          <a:p>
            <a:endParaRPr lang="en-US" dirty="0"/>
          </a:p>
        </p:txBody>
      </p:sp>
      <p:pic>
        <p:nvPicPr>
          <p:cNvPr id="9218" name="Picture 2" descr="Grasping the site">
            <a:extLst>
              <a:ext uri="{FF2B5EF4-FFF2-40B4-BE49-F238E27FC236}">
                <a16:creationId xmlns:a16="http://schemas.microsoft.com/office/drawing/2014/main" id="{4107652A-DF36-4468-9BEC-91D0DD3142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3725" y="3317081"/>
            <a:ext cx="4572000" cy="307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620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DEFAC-4AB2-4ED1-9FBC-71B91558D2D4}"/>
              </a:ext>
            </a:extLst>
          </p:cNvPr>
          <p:cNvSpPr>
            <a:spLocks noGrp="1"/>
          </p:cNvSpPr>
          <p:nvPr>
            <p:ph type="title"/>
          </p:nvPr>
        </p:nvSpPr>
        <p:spPr/>
        <p:txBody>
          <a:bodyPr/>
          <a:lstStyle/>
          <a:p>
            <a:r>
              <a:rPr lang="en-US" b="0" i="0" dirty="0">
                <a:solidFill>
                  <a:srgbClr val="232323"/>
                </a:solidFill>
                <a:effectLst/>
                <a:latin typeface="tahoma" panose="020B0604030504040204" pitchFamily="34" charset="0"/>
              </a:rPr>
              <a:t>Intramuscular (IM) injection</a:t>
            </a:r>
            <a:endParaRPr lang="en-US" dirty="0"/>
          </a:p>
        </p:txBody>
      </p:sp>
      <p:sp>
        <p:nvSpPr>
          <p:cNvPr id="3" name="Content Placeholder 2">
            <a:extLst>
              <a:ext uri="{FF2B5EF4-FFF2-40B4-BE49-F238E27FC236}">
                <a16:creationId xmlns:a16="http://schemas.microsoft.com/office/drawing/2014/main" id="{6ABFCAF9-9DBD-43E1-95BE-A54565EC6E56}"/>
              </a:ext>
            </a:extLst>
          </p:cNvPr>
          <p:cNvSpPr>
            <a:spLocks noGrp="1"/>
          </p:cNvSpPr>
          <p:nvPr>
            <p:ph idx="1"/>
          </p:nvPr>
        </p:nvSpPr>
        <p:spPr/>
        <p:txBody>
          <a:bodyPr/>
          <a:lstStyle/>
          <a:p>
            <a:r>
              <a:rPr lang="en-US" b="1" i="0" dirty="0">
                <a:solidFill>
                  <a:srgbClr val="232323"/>
                </a:solidFill>
                <a:effectLst/>
                <a:latin typeface="tahoma" panose="020B0604030504040204" pitchFamily="34" charset="0"/>
              </a:rPr>
              <a:t>Introduction</a:t>
            </a:r>
          </a:p>
          <a:p>
            <a:pPr marL="0" indent="0">
              <a:buNone/>
            </a:pPr>
            <a:r>
              <a:rPr lang="en-US" b="0" i="0" dirty="0">
                <a:solidFill>
                  <a:srgbClr val="232323"/>
                </a:solidFill>
                <a:effectLst/>
                <a:latin typeface="tahoma" panose="020B0604030504040204" pitchFamily="34" charset="0"/>
              </a:rPr>
              <a:t>Intramuscular (IM) injection deposits medication deep into muscle tissue. This route of administration provides rapid systemic action and absorption of relatively large doses (up to 5 mL in appropriate sites).</a:t>
            </a:r>
            <a:r>
              <a:rPr lang="en-US" b="0" i="0" u="sng" baseline="30000" dirty="0">
                <a:solidFill>
                  <a:srgbClr val="232323"/>
                </a:solidFill>
                <a:effectLst/>
                <a:latin typeface="tahoma" panose="020B0604030504040204" pitchFamily="34" charset="0"/>
              </a:rPr>
              <a:t> </a:t>
            </a:r>
            <a:r>
              <a:rPr lang="en-US" b="0" i="0" dirty="0">
                <a:solidFill>
                  <a:srgbClr val="232323"/>
                </a:solidFill>
                <a:effectLst/>
                <a:latin typeface="tahoma" panose="020B0604030504040204" pitchFamily="34" charset="0"/>
              </a:rPr>
              <a:t> Guidelines recommend IM injection for a patient who can't take medication orally, when IV administration is inappropriate or inaccessible, and for medications that are altered by digestive juices. Because muscle tissue has few sensory nerves, an IM injection allows less painful administration of irritating medications.</a:t>
            </a:r>
            <a:endParaRPr lang="en-US" dirty="0"/>
          </a:p>
        </p:txBody>
      </p:sp>
    </p:spTree>
    <p:extLst>
      <p:ext uri="{BB962C8B-B14F-4D97-AF65-F5344CB8AC3E}">
        <p14:creationId xmlns:p14="http://schemas.microsoft.com/office/powerpoint/2010/main" val="249666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52" name="Rectangle 10246">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49" name="Group 10248">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0250" name="Rectangle 1024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1" name="Rectangle 1025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253" name="Rectangle 10252">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71CAE0-7BA5-48BC-8ABC-24F7CB3D106E}"/>
              </a:ext>
            </a:extLst>
          </p:cNvPr>
          <p:cNvSpPr>
            <a:spLocks noGrp="1"/>
          </p:cNvSpPr>
          <p:nvPr>
            <p:ph idx="1"/>
          </p:nvPr>
        </p:nvSpPr>
        <p:spPr>
          <a:xfrm>
            <a:off x="590719" y="2330505"/>
            <a:ext cx="4559425" cy="3979585"/>
          </a:xfrm>
        </p:spPr>
        <p:txBody>
          <a:bodyPr anchor="ctr">
            <a:normAutofit/>
          </a:bodyPr>
          <a:lstStyle/>
          <a:p>
            <a:r>
              <a:rPr lang="en-US" sz="2000" b="0" i="0">
                <a:effectLst/>
                <a:latin typeface="tahoma" panose="020B0604030504040204" pitchFamily="34" charset="0"/>
              </a:rPr>
              <a:t>Insert the needle at a 45- or 90-degree angle to the skin's surface, depending on needle length and the amount of subcutaneous tissue at the site (as shown below)</a:t>
            </a:r>
          </a:p>
          <a:p>
            <a:endParaRPr lang="en-US" sz="2000"/>
          </a:p>
        </p:txBody>
      </p:sp>
      <p:sp>
        <p:nvSpPr>
          <p:cNvPr id="10255" name="Rectangle 10254">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7" name="Rectangle 1025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Needle insertion angles">
            <a:extLst>
              <a:ext uri="{FF2B5EF4-FFF2-40B4-BE49-F238E27FC236}">
                <a16:creationId xmlns:a16="http://schemas.microsoft.com/office/drawing/2014/main" id="{3F830EF8-4130-4044-93BA-3C9C413B56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085" r="-1" b="-1"/>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815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44DB8-7C70-4889-87BC-E23A9399913A}"/>
              </a:ext>
            </a:extLst>
          </p:cNvPr>
          <p:cNvSpPr>
            <a:spLocks noGrp="1"/>
          </p:cNvSpPr>
          <p:nvPr>
            <p:ph type="title"/>
          </p:nvPr>
        </p:nvSpPr>
        <p:spPr/>
        <p:txBody>
          <a:bodyPr/>
          <a:lstStyle/>
          <a:p>
            <a:r>
              <a:rPr lang="en-US" dirty="0"/>
              <a:t>Intravenous injection</a:t>
            </a:r>
          </a:p>
        </p:txBody>
      </p:sp>
      <p:sp>
        <p:nvSpPr>
          <p:cNvPr id="3" name="Content Placeholder 2">
            <a:extLst>
              <a:ext uri="{FF2B5EF4-FFF2-40B4-BE49-F238E27FC236}">
                <a16:creationId xmlns:a16="http://schemas.microsoft.com/office/drawing/2014/main" id="{E0EC9CFF-C83F-498B-A785-14BD54CE3304}"/>
              </a:ext>
            </a:extLst>
          </p:cNvPr>
          <p:cNvSpPr>
            <a:spLocks noGrp="1"/>
          </p:cNvSpPr>
          <p:nvPr>
            <p:ph idx="1"/>
          </p:nvPr>
        </p:nvSpPr>
        <p:spPr/>
        <p:txBody>
          <a:bodyPr>
            <a:normAutofit fontScale="92500" lnSpcReduction="10000"/>
          </a:bodyPr>
          <a:lstStyle/>
          <a:p>
            <a:r>
              <a:rPr lang="en-US" b="0" i="0" dirty="0">
                <a:solidFill>
                  <a:srgbClr val="202124"/>
                </a:solidFill>
                <a:effectLst/>
                <a:latin typeface="Helvetica Neue"/>
              </a:rPr>
              <a:t>Intravenous means "within a vein." Most often it refers to </a:t>
            </a:r>
            <a:r>
              <a:rPr lang="en-US" b="0" i="0" dirty="0">
                <a:solidFill>
                  <a:srgbClr val="040C28"/>
                </a:solidFill>
                <a:effectLst/>
                <a:latin typeface="Helvetica Neue"/>
              </a:rPr>
              <a:t>giving</a:t>
            </a:r>
          </a:p>
          <a:p>
            <a:pPr marL="0" indent="0">
              <a:buNone/>
            </a:pPr>
            <a:r>
              <a:rPr lang="en-US" b="0" i="0" dirty="0">
                <a:solidFill>
                  <a:srgbClr val="040C28"/>
                </a:solidFill>
                <a:effectLst/>
                <a:latin typeface="Helvetica Neue"/>
              </a:rPr>
              <a:t>medicines or fluids through a needle or tube inserted into a vein</a:t>
            </a:r>
          </a:p>
          <a:p>
            <a:pPr algn="l"/>
            <a:r>
              <a:rPr lang="en-US" b="0" i="0" u="sng" dirty="0">
                <a:solidFill>
                  <a:srgbClr val="231F20"/>
                </a:solidFill>
                <a:effectLst/>
                <a:latin typeface="Proxima Nova"/>
              </a:rPr>
              <a:t>A healthcare professional may administer an IV injection in the following situations:</a:t>
            </a:r>
          </a:p>
          <a:p>
            <a:pPr algn="l">
              <a:buFont typeface="Arial" panose="020B0604020202020204" pitchFamily="34" charset="0"/>
              <a:buChar char="•"/>
            </a:pPr>
            <a:r>
              <a:rPr lang="en-US" b="0" i="0" dirty="0">
                <a:solidFill>
                  <a:srgbClr val="231F20"/>
                </a:solidFill>
                <a:effectLst/>
                <a:latin typeface="Proxima Nova"/>
              </a:rPr>
              <a:t>when a person needs a potentially life saving medication very quickly</a:t>
            </a:r>
          </a:p>
          <a:p>
            <a:pPr algn="l">
              <a:buFont typeface="Arial" panose="020B0604020202020204" pitchFamily="34" charset="0"/>
              <a:buChar char="•"/>
            </a:pPr>
            <a:r>
              <a:rPr lang="en-US" b="0" i="0" dirty="0">
                <a:solidFill>
                  <a:srgbClr val="231F20"/>
                </a:solidFill>
                <a:effectLst/>
                <a:latin typeface="Proxima Nova"/>
              </a:rPr>
              <a:t>when a person needs a very accurate dose of a medication</a:t>
            </a:r>
          </a:p>
          <a:p>
            <a:pPr algn="l">
              <a:buFont typeface="Arial" panose="020B0604020202020204" pitchFamily="34" charset="0"/>
              <a:buChar char="•"/>
            </a:pPr>
            <a:r>
              <a:rPr lang="en-US" b="0" i="0" dirty="0">
                <a:solidFill>
                  <a:srgbClr val="231F20"/>
                </a:solidFill>
                <a:effectLst/>
                <a:latin typeface="Proxima Nova"/>
              </a:rPr>
              <a:t>when a person needs a large dose of a medication over an extended period of time</a:t>
            </a:r>
          </a:p>
          <a:p>
            <a:pPr algn="l">
              <a:buFont typeface="Arial" panose="020B0604020202020204" pitchFamily="34" charset="0"/>
              <a:buChar char="•"/>
            </a:pPr>
            <a:r>
              <a:rPr lang="en-US" b="0" i="0" dirty="0">
                <a:solidFill>
                  <a:srgbClr val="231F20"/>
                </a:solidFill>
                <a:effectLst/>
                <a:latin typeface="Proxima Nova"/>
              </a:rPr>
              <a:t>when taking a medication by mouth would be impractical or ineffective</a:t>
            </a:r>
          </a:p>
          <a:p>
            <a:pPr marL="0" indent="0">
              <a:buNone/>
            </a:pPr>
            <a:endParaRPr lang="en-US" dirty="0"/>
          </a:p>
        </p:txBody>
      </p:sp>
    </p:spTree>
    <p:extLst>
      <p:ext uri="{BB962C8B-B14F-4D97-AF65-F5344CB8AC3E}">
        <p14:creationId xmlns:p14="http://schemas.microsoft.com/office/powerpoint/2010/main" val="3496414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EAC59-6E00-4BEA-BAC7-A8E663D5E1A3}"/>
              </a:ext>
            </a:extLst>
          </p:cNvPr>
          <p:cNvSpPr>
            <a:spLocks noGrp="1"/>
          </p:cNvSpPr>
          <p:nvPr>
            <p:ph type="title"/>
          </p:nvPr>
        </p:nvSpPr>
        <p:spPr/>
        <p:txBody>
          <a:bodyPr/>
          <a:lstStyle/>
          <a:p>
            <a:r>
              <a:rPr lang="en-US" b="0" i="0" dirty="0">
                <a:solidFill>
                  <a:srgbClr val="231F20"/>
                </a:solidFill>
                <a:effectLst/>
                <a:latin typeface="Proxima Nova"/>
              </a:rPr>
              <a:t>Extra necessary equipment may include the following:</a:t>
            </a:r>
            <a:endParaRPr lang="en-US" dirty="0"/>
          </a:p>
        </p:txBody>
      </p:sp>
      <p:sp>
        <p:nvSpPr>
          <p:cNvPr id="3" name="Content Placeholder 2">
            <a:extLst>
              <a:ext uri="{FF2B5EF4-FFF2-40B4-BE49-F238E27FC236}">
                <a16:creationId xmlns:a16="http://schemas.microsoft.com/office/drawing/2014/main" id="{8A12686F-D153-41D1-94DC-B4DCA62FDEBF}"/>
              </a:ext>
            </a:extLst>
          </p:cNvPr>
          <p:cNvSpPr>
            <a:spLocks noGrp="1"/>
          </p:cNvSpPr>
          <p:nvPr>
            <p:ph idx="1"/>
          </p:nvPr>
        </p:nvSpPr>
        <p:spPr/>
        <p:txBody>
          <a:bodyPr/>
          <a:lstStyle/>
          <a:p>
            <a:r>
              <a:rPr lang="en-US" b="0" i="0" dirty="0">
                <a:solidFill>
                  <a:srgbClr val="231F20"/>
                </a:solidFill>
                <a:effectLst/>
                <a:latin typeface="Proxima Nova"/>
              </a:rPr>
              <a:t>a tourniquet to help the healthcare professional identify a suitable vein</a:t>
            </a:r>
          </a:p>
          <a:p>
            <a:r>
              <a:rPr lang="en-US" b="0" i="0" dirty="0">
                <a:solidFill>
                  <a:srgbClr val="231F20"/>
                </a:solidFill>
                <a:effectLst/>
                <a:latin typeface="Proxima Nova"/>
              </a:rPr>
              <a:t>IV bags and lines for delivering infusions</a:t>
            </a:r>
          </a:p>
          <a:p>
            <a:endParaRPr lang="en-US" dirty="0"/>
          </a:p>
        </p:txBody>
      </p:sp>
    </p:spTree>
    <p:extLst>
      <p:ext uri="{BB962C8B-B14F-4D97-AF65-F5344CB8AC3E}">
        <p14:creationId xmlns:p14="http://schemas.microsoft.com/office/powerpoint/2010/main" val="328942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A898F2-BB39-4E2D-814C-5960991F2E7C}"/>
              </a:ext>
            </a:extLst>
          </p:cNvPr>
          <p:cNvSpPr>
            <a:spLocks noGrp="1"/>
          </p:cNvSpPr>
          <p:nvPr>
            <p:ph idx="1"/>
          </p:nvPr>
        </p:nvSpPr>
        <p:spPr>
          <a:xfrm>
            <a:off x="838200" y="665825"/>
            <a:ext cx="10515600" cy="5511138"/>
          </a:xfrm>
        </p:spPr>
        <p:txBody>
          <a:bodyPr/>
          <a:lstStyle/>
          <a:p>
            <a:pPr algn="l"/>
            <a:r>
              <a:rPr lang="en-US" b="1" i="0" dirty="0">
                <a:solidFill>
                  <a:srgbClr val="231F20"/>
                </a:solidFill>
                <a:effectLst/>
                <a:latin typeface="Proxima Nova"/>
              </a:rPr>
              <a:t>Sites</a:t>
            </a:r>
          </a:p>
          <a:p>
            <a:pPr algn="l"/>
            <a:r>
              <a:rPr lang="en-US" b="0" i="0" dirty="0">
                <a:solidFill>
                  <a:srgbClr val="231F20"/>
                </a:solidFill>
                <a:effectLst/>
                <a:latin typeface="Proxima Nova"/>
              </a:rPr>
              <a:t>Some common sites for short-term IV lines include forearm locations, such as the wrist or elbow, or the back of the hand.</a:t>
            </a:r>
          </a:p>
          <a:p>
            <a:endParaRPr lang="en-US" dirty="0"/>
          </a:p>
        </p:txBody>
      </p:sp>
      <p:pic>
        <p:nvPicPr>
          <p:cNvPr id="11266" name="Picture 2" descr="Upper extremity veins">
            <a:extLst>
              <a:ext uri="{FF2B5EF4-FFF2-40B4-BE49-F238E27FC236}">
                <a16:creationId xmlns:a16="http://schemas.microsoft.com/office/drawing/2014/main" id="{8327E361-B2C4-4F85-B03F-EEEAADB69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2143125"/>
            <a:ext cx="2867025"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and veins">
            <a:extLst>
              <a:ext uri="{FF2B5EF4-FFF2-40B4-BE49-F238E27FC236}">
                <a16:creationId xmlns:a16="http://schemas.microsoft.com/office/drawing/2014/main" id="{23AFB8A2-CB0E-4353-9472-A3ED9C82CC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0688" y="2143125"/>
            <a:ext cx="3019425"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68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2EA72-D308-4187-BF8F-6F773CE1E7FC}"/>
              </a:ext>
            </a:extLst>
          </p:cNvPr>
          <p:cNvSpPr>
            <a:spLocks noGrp="1"/>
          </p:cNvSpPr>
          <p:nvPr>
            <p:ph type="title"/>
          </p:nvPr>
        </p:nvSpPr>
        <p:spPr>
          <a:xfrm>
            <a:off x="838200" y="365126"/>
            <a:ext cx="10515600" cy="993158"/>
          </a:xfrm>
        </p:spPr>
        <p:txBody>
          <a:bodyPr>
            <a:normAutofit fontScale="90000"/>
          </a:bodyPr>
          <a:lstStyle/>
          <a:p>
            <a:r>
              <a:rPr lang="en-US" b="1" i="0" dirty="0">
                <a:solidFill>
                  <a:srgbClr val="232323"/>
                </a:solidFill>
                <a:effectLst/>
                <a:latin typeface="tahoma" panose="020B0604030504040204" pitchFamily="34" charset="0"/>
              </a:rPr>
              <a:t>TECHNIQUE FOR IV INJECTION</a:t>
            </a:r>
            <a:br>
              <a:rPr lang="en-US" b="1" i="0" dirty="0">
                <a:solidFill>
                  <a:srgbClr val="232323"/>
                </a:solidFill>
                <a:effectLst/>
                <a:latin typeface="tahoma" panose="020B0604030504040204" pitchFamily="34" charset="0"/>
              </a:rPr>
            </a:br>
            <a:endParaRPr lang="en-US" dirty="0"/>
          </a:p>
        </p:txBody>
      </p:sp>
      <p:sp>
        <p:nvSpPr>
          <p:cNvPr id="3" name="Content Placeholder 2">
            <a:extLst>
              <a:ext uri="{FF2B5EF4-FFF2-40B4-BE49-F238E27FC236}">
                <a16:creationId xmlns:a16="http://schemas.microsoft.com/office/drawing/2014/main" id="{93AE4B91-73C5-4190-9A5E-49C84590FDF4}"/>
              </a:ext>
            </a:extLst>
          </p:cNvPr>
          <p:cNvSpPr>
            <a:spLocks noGrp="1"/>
          </p:cNvSpPr>
          <p:nvPr>
            <p:ph idx="1"/>
          </p:nvPr>
        </p:nvSpPr>
        <p:spPr>
          <a:xfrm>
            <a:off x="838200" y="1189608"/>
            <a:ext cx="10515600" cy="4987355"/>
          </a:xfrm>
        </p:spPr>
        <p:txBody>
          <a:bodyPr>
            <a:normAutofit fontScale="92500" lnSpcReduction="10000"/>
          </a:bodyPr>
          <a:lstStyle/>
          <a:p>
            <a:r>
              <a:rPr lang="en-US" b="0" i="0" dirty="0">
                <a:solidFill>
                  <a:srgbClr val="000000"/>
                </a:solidFill>
                <a:effectLst/>
                <a:latin typeface="Lora" panose="020B0604020202020204" pitchFamily="2" charset="0"/>
              </a:rPr>
              <a:t> Assess IV insertion site for complications </a:t>
            </a:r>
          </a:p>
          <a:p>
            <a:r>
              <a:rPr lang="en-US" b="0" i="0" dirty="0">
                <a:solidFill>
                  <a:srgbClr val="232323"/>
                </a:solidFill>
                <a:effectLst/>
                <a:latin typeface="tahoma" panose="020B0604030504040204" pitchFamily="34" charset="0"/>
              </a:rPr>
              <a:t>Apply a tourniquet on an upper extremity </a:t>
            </a:r>
            <a:r>
              <a:rPr lang="en-US" b="0" i="1" dirty="0">
                <a:solidFill>
                  <a:srgbClr val="232323"/>
                </a:solidFill>
                <a:effectLst/>
                <a:latin typeface="tahoma" panose="020B0604030504040204" pitchFamily="34" charset="0"/>
              </a:rPr>
              <a:t>to dilate the veins and assess for an appropriate IV insertion site</a:t>
            </a:r>
          </a:p>
          <a:p>
            <a:r>
              <a:rPr lang="en-US" b="0" i="0" dirty="0">
                <a:solidFill>
                  <a:srgbClr val="232323"/>
                </a:solidFill>
                <a:effectLst/>
                <a:latin typeface="tahoma" panose="020B0604030504040204" pitchFamily="34" charset="0"/>
              </a:rPr>
              <a:t>Palpate the vein lightly with the index and middle fingers of your nondominant hand to assess vein condition</a:t>
            </a:r>
          </a:p>
          <a:p>
            <a:r>
              <a:rPr lang="en-US" b="0" i="0" dirty="0">
                <a:solidFill>
                  <a:srgbClr val="232323"/>
                </a:solidFill>
                <a:effectLst/>
                <a:latin typeface="tahoma" panose="020B0604030504040204" pitchFamily="34" charset="0"/>
              </a:rPr>
              <a:t>Prepare the insertion site using an antiseptic agent, Allow the solution to dry completely</a:t>
            </a:r>
            <a:endParaRPr lang="en-US" b="0" i="0" dirty="0">
              <a:solidFill>
                <a:srgbClr val="000000"/>
              </a:solidFill>
              <a:effectLst/>
              <a:latin typeface="Lora" panose="020B0604020202020204" pitchFamily="2" charset="0"/>
            </a:endParaRPr>
          </a:p>
          <a:p>
            <a:r>
              <a:rPr lang="en-US" dirty="0"/>
              <a:t>Preparing the syringes:</a:t>
            </a:r>
          </a:p>
          <a:p>
            <a:pPr marL="0" indent="0">
              <a:buNone/>
            </a:pPr>
            <a:r>
              <a:rPr lang="en-US" dirty="0"/>
              <a:t>1- Remove the syringe cap</a:t>
            </a:r>
          </a:p>
          <a:p>
            <a:pPr marL="0" indent="0">
              <a:buNone/>
            </a:pPr>
            <a:r>
              <a:rPr lang="en-US" dirty="0"/>
              <a:t>2- Gently tap the syringe to move air to the tip.</a:t>
            </a:r>
          </a:p>
          <a:p>
            <a:pPr marL="0" indent="0">
              <a:buNone/>
            </a:pPr>
            <a:r>
              <a:rPr lang="en-US" dirty="0"/>
              <a:t>3 -Push the plunger to remove air and extra solution.</a:t>
            </a:r>
          </a:p>
          <a:p>
            <a:pPr marL="0" indent="0">
              <a:buNone/>
            </a:pPr>
            <a:r>
              <a:rPr lang="en-US" dirty="0"/>
              <a:t>4 -Replace the syringe cap until you are ready to use it.</a:t>
            </a:r>
            <a:endParaRPr lang="en-US"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395840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F510EE-BC4B-4544-8F84-C9EEBED5C878}"/>
              </a:ext>
            </a:extLst>
          </p:cNvPr>
          <p:cNvSpPr>
            <a:spLocks noGrp="1"/>
          </p:cNvSpPr>
          <p:nvPr>
            <p:ph idx="1"/>
          </p:nvPr>
        </p:nvSpPr>
        <p:spPr>
          <a:xfrm>
            <a:off x="838200" y="559293"/>
            <a:ext cx="10515600" cy="5617670"/>
          </a:xfrm>
        </p:spPr>
        <p:txBody>
          <a:bodyPr/>
          <a:lstStyle/>
          <a:p>
            <a:r>
              <a:rPr lang="en-US" b="0" i="0" dirty="0">
                <a:solidFill>
                  <a:srgbClr val="232323"/>
                </a:solidFill>
                <a:effectLst/>
                <a:latin typeface="tahoma" panose="020B0604030504040204" pitchFamily="34" charset="0"/>
              </a:rPr>
              <a:t>Stretch the patient's skin taut below the puncture site using the thumb of your nondominant hand </a:t>
            </a:r>
            <a:r>
              <a:rPr lang="en-US" b="0" i="1" dirty="0">
                <a:solidFill>
                  <a:srgbClr val="232323"/>
                </a:solidFill>
                <a:effectLst/>
                <a:latin typeface="tahoma" panose="020B0604030504040204" pitchFamily="34" charset="0"/>
              </a:rPr>
              <a:t>to stabilize the vein</a:t>
            </a:r>
          </a:p>
          <a:p>
            <a:r>
              <a:rPr lang="en-US" b="0" i="0" dirty="0">
                <a:solidFill>
                  <a:srgbClr val="232323"/>
                </a:solidFill>
                <a:effectLst/>
                <a:latin typeface="tahoma" panose="020B0604030504040204" pitchFamily="34" charset="0"/>
              </a:rPr>
              <a:t>Tell the patient that you're about to insert the device.</a:t>
            </a:r>
          </a:p>
          <a:p>
            <a:r>
              <a:rPr lang="en-US" b="0" i="0" dirty="0">
                <a:solidFill>
                  <a:srgbClr val="232323"/>
                </a:solidFill>
                <a:effectLst/>
                <a:latin typeface="tahoma" panose="020B0604030504040204" pitchFamily="34" charset="0"/>
              </a:rPr>
              <a:t>Puncture the patient's skin and anterior vein wall, and advance the needle</a:t>
            </a:r>
          </a:p>
          <a:p>
            <a:pPr algn="l">
              <a:buFont typeface="Arial" panose="020B0604020202020204" pitchFamily="34" charset="0"/>
              <a:buChar char="•"/>
            </a:pPr>
            <a:r>
              <a:rPr lang="en-US" b="0" i="0" dirty="0">
                <a:solidFill>
                  <a:srgbClr val="232323"/>
                </a:solidFill>
                <a:effectLst/>
                <a:latin typeface="tahoma" panose="020B0604030504040204" pitchFamily="34" charset="0"/>
              </a:rPr>
              <a:t>Aspirate and Watch for blood to appear in the needle</a:t>
            </a:r>
          </a:p>
          <a:p>
            <a:pPr algn="l">
              <a:buFont typeface="Arial" panose="020B0604020202020204" pitchFamily="34" charset="0"/>
              <a:buChar char="•"/>
            </a:pPr>
            <a:r>
              <a:rPr lang="en-US" b="0" i="0" dirty="0">
                <a:solidFill>
                  <a:srgbClr val="232323"/>
                </a:solidFill>
                <a:effectLst/>
                <a:latin typeface="tahoma" panose="020B0604030504040204" pitchFamily="34" charset="0"/>
              </a:rPr>
              <a:t>Release the tourniquet.</a:t>
            </a:r>
          </a:p>
          <a:p>
            <a:pPr algn="l">
              <a:buFont typeface="Arial" panose="020B0604020202020204" pitchFamily="34" charset="0"/>
              <a:buChar char="•"/>
            </a:pPr>
            <a:r>
              <a:rPr lang="en-US" dirty="0"/>
              <a:t>Administer the medication, injecting medication slowly </a:t>
            </a:r>
          </a:p>
        </p:txBody>
      </p:sp>
    </p:spTree>
    <p:extLst>
      <p:ext uri="{BB962C8B-B14F-4D97-AF65-F5344CB8AC3E}">
        <p14:creationId xmlns:p14="http://schemas.microsoft.com/office/powerpoint/2010/main" val="719834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A88BDC-4028-48EB-9B1A-4116D2D23427}"/>
              </a:ext>
            </a:extLst>
          </p:cNvPr>
          <p:cNvSpPr>
            <a:spLocks noGrp="1"/>
          </p:cNvSpPr>
          <p:nvPr>
            <p:ph idx="1"/>
          </p:nvPr>
        </p:nvSpPr>
        <p:spPr>
          <a:xfrm>
            <a:off x="838200" y="417250"/>
            <a:ext cx="10515600" cy="5759713"/>
          </a:xfrm>
        </p:spPr>
        <p:txBody>
          <a:bodyPr/>
          <a:lstStyle/>
          <a:p>
            <a:pPr marL="0" indent="0">
              <a:buNone/>
            </a:pPr>
            <a:r>
              <a:rPr lang="en-US" b="0" i="0" dirty="0">
                <a:solidFill>
                  <a:srgbClr val="232323"/>
                </a:solidFill>
                <a:effectLst/>
                <a:latin typeface="tahoma" panose="020B0604030504040204" pitchFamily="34" charset="0"/>
              </a:rPr>
              <a:t>You must choose the site for an IM injection carefully, taking into account the patient's general physical status and the purpose of the injection.</a:t>
            </a:r>
            <a:r>
              <a:rPr lang="en-US" b="0" i="0" u="sng" baseline="30000" dirty="0">
                <a:solidFill>
                  <a:srgbClr val="232323"/>
                </a:solidFill>
                <a:effectLst/>
                <a:latin typeface="tahoma" panose="020B0604030504040204" pitchFamily="34" charset="0"/>
              </a:rPr>
              <a:t> </a:t>
            </a:r>
            <a:r>
              <a:rPr lang="en-US" b="0" i="0" dirty="0">
                <a:solidFill>
                  <a:srgbClr val="232323"/>
                </a:solidFill>
                <a:effectLst/>
                <a:latin typeface="tahoma" panose="020B0604030504040204" pitchFamily="34" charset="0"/>
              </a:rPr>
              <a:t> IM injections are contraindicated if the site is inflamed, edematous, or irritated or contains moles, birthmarks, scar tissue, or other lesions</a:t>
            </a:r>
          </a:p>
          <a:p>
            <a:pPr marL="0" indent="0">
              <a:buNone/>
            </a:pPr>
            <a:r>
              <a:rPr lang="en-US" b="0" i="0" dirty="0">
                <a:solidFill>
                  <a:srgbClr val="232323"/>
                </a:solidFill>
                <a:effectLst/>
                <a:latin typeface="tahoma" panose="020B0604030504040204" pitchFamily="34" charset="0"/>
              </a:rPr>
              <a:t>The prescribed medication must be sterile. The needle may be packaged separately or already attached to the syringe</a:t>
            </a:r>
            <a:endParaRPr lang="en-US" dirty="0"/>
          </a:p>
        </p:txBody>
      </p:sp>
    </p:spTree>
    <p:extLst>
      <p:ext uri="{BB962C8B-B14F-4D97-AF65-F5344CB8AC3E}">
        <p14:creationId xmlns:p14="http://schemas.microsoft.com/office/powerpoint/2010/main" val="1043358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0ACFC4-C736-4EC0-A790-E8D3BD16BA64}"/>
              </a:ext>
            </a:extLst>
          </p:cNvPr>
          <p:cNvSpPr>
            <a:spLocks noGrp="1"/>
          </p:cNvSpPr>
          <p:nvPr>
            <p:ph idx="1"/>
          </p:nvPr>
        </p:nvSpPr>
        <p:spPr>
          <a:xfrm>
            <a:off x="838200" y="568171"/>
            <a:ext cx="10515600" cy="5608792"/>
          </a:xfrm>
        </p:spPr>
        <p:txBody>
          <a:bodyPr>
            <a:normAutofit lnSpcReduction="10000"/>
          </a:bodyPr>
          <a:lstStyle/>
          <a:p>
            <a:pPr algn="l">
              <a:buFont typeface="Arial" panose="020B0604020202020204" pitchFamily="34" charset="0"/>
              <a:buChar char="•"/>
            </a:pPr>
            <a:r>
              <a:rPr lang="en-US" b="1" i="0" dirty="0">
                <a:solidFill>
                  <a:srgbClr val="232323"/>
                </a:solidFill>
                <a:effectLst/>
                <a:latin typeface="tahoma" panose="020B0604030504040204" pitchFamily="34" charset="0"/>
              </a:rPr>
              <a:t>Equipment</a:t>
            </a:r>
          </a:p>
          <a:p>
            <a:pPr algn="l">
              <a:buFont typeface="Arial" panose="020B0604020202020204" pitchFamily="34" charset="0"/>
              <a:buChar char="•"/>
            </a:pPr>
            <a:r>
              <a:rPr lang="en-US" b="0" i="0" dirty="0">
                <a:solidFill>
                  <a:srgbClr val="232323"/>
                </a:solidFill>
                <a:effectLst/>
                <a:latin typeface="tahoma" panose="020B0604030504040204" pitchFamily="34" charset="0"/>
              </a:rPr>
              <a:t>Alcohol pads</a:t>
            </a:r>
          </a:p>
          <a:p>
            <a:pPr algn="l">
              <a:buFont typeface="Arial" panose="020B0604020202020204" pitchFamily="34" charset="0"/>
              <a:buChar char="•"/>
            </a:pPr>
            <a:r>
              <a:rPr lang="en-US" b="0" i="0" dirty="0">
                <a:solidFill>
                  <a:srgbClr val="232323"/>
                </a:solidFill>
                <a:effectLst/>
                <a:latin typeface="tahoma" panose="020B0604030504040204" pitchFamily="34" charset="0"/>
              </a:rPr>
              <a:t>Gauze pads</a:t>
            </a:r>
          </a:p>
          <a:p>
            <a:pPr algn="l">
              <a:buFont typeface="Arial" panose="020B0604020202020204" pitchFamily="34" charset="0"/>
              <a:buChar char="•"/>
            </a:pPr>
            <a:r>
              <a:rPr lang="en-US" b="0" i="0" dirty="0">
                <a:solidFill>
                  <a:srgbClr val="232323"/>
                </a:solidFill>
                <a:effectLst/>
                <a:latin typeface="tahoma" panose="020B0604030504040204" pitchFamily="34" charset="0"/>
              </a:rPr>
              <a:t>Patient's medication administration record</a:t>
            </a:r>
          </a:p>
          <a:p>
            <a:pPr algn="l">
              <a:buFont typeface="Arial" panose="020B0604020202020204" pitchFamily="34" charset="0"/>
              <a:buChar char="•"/>
            </a:pPr>
            <a:r>
              <a:rPr lang="en-US" b="0" i="0" dirty="0">
                <a:solidFill>
                  <a:srgbClr val="232323"/>
                </a:solidFill>
                <a:effectLst/>
                <a:latin typeface="tahoma" panose="020B0604030504040204" pitchFamily="34" charset="0"/>
              </a:rPr>
              <a:t>Prescribed medication</a:t>
            </a:r>
          </a:p>
          <a:p>
            <a:pPr algn="l">
              <a:buFont typeface="Arial" panose="020B0604020202020204" pitchFamily="34" charset="0"/>
              <a:buChar char="•"/>
            </a:pPr>
            <a:r>
              <a:rPr lang="en-US" b="0" i="0" dirty="0">
                <a:solidFill>
                  <a:srgbClr val="232323"/>
                </a:solidFill>
                <a:effectLst/>
                <a:latin typeface="tahoma" panose="020B0604030504040204" pitchFamily="34" charset="0"/>
              </a:rPr>
              <a:t>The following guidelines can help in your choice:</a:t>
            </a:r>
          </a:p>
          <a:p>
            <a:pPr algn="l">
              <a:buFont typeface="Arial" panose="020B0604020202020204" pitchFamily="34" charset="0"/>
              <a:buChar char="•"/>
            </a:pPr>
            <a:r>
              <a:rPr lang="en-US" b="0" i="0" dirty="0">
                <a:solidFill>
                  <a:srgbClr val="232323"/>
                </a:solidFill>
                <a:effectLst/>
                <a:latin typeface="tahoma" panose="020B0604030504040204" pitchFamily="34" charset="0"/>
              </a:rPr>
              <a:t>vastus lateralis muscle</a:t>
            </a:r>
          </a:p>
          <a:p>
            <a:pPr algn="l">
              <a:buFont typeface="Arial" panose="020B0604020202020204" pitchFamily="34" charset="0"/>
              <a:buChar char="•"/>
            </a:pPr>
            <a:r>
              <a:rPr lang="en-US" b="0" i="0" dirty="0">
                <a:solidFill>
                  <a:srgbClr val="232323"/>
                </a:solidFill>
                <a:effectLst/>
                <a:latin typeface="tahoma" panose="020B0604030504040204" pitchFamily="34" charset="0"/>
              </a:rPr>
              <a:t>deltoid muscle</a:t>
            </a:r>
          </a:p>
          <a:p>
            <a:pPr algn="l">
              <a:buFont typeface="Arial" panose="020B0604020202020204" pitchFamily="34" charset="0"/>
              <a:buChar char="•"/>
            </a:pPr>
            <a:r>
              <a:rPr lang="en-US" b="0" i="0" dirty="0">
                <a:solidFill>
                  <a:srgbClr val="232323"/>
                </a:solidFill>
                <a:effectLst/>
                <a:latin typeface="tahoma" panose="020B0604030504040204" pitchFamily="34" charset="0"/>
              </a:rPr>
              <a:t>ventrogluteal site</a:t>
            </a:r>
          </a:p>
          <a:p>
            <a:pPr marL="0" indent="0">
              <a:buNone/>
            </a:pPr>
            <a:endParaRPr lang="en-US" b="0" i="0" dirty="0">
              <a:solidFill>
                <a:srgbClr val="232323"/>
              </a:solidFill>
              <a:effectLst/>
              <a:latin typeface="tahoma" panose="020B0604030504040204" pitchFamily="34" charset="0"/>
            </a:endParaRPr>
          </a:p>
          <a:p>
            <a:pPr algn="l">
              <a:buFont typeface="Arial" panose="020B0604020202020204" pitchFamily="34" charset="0"/>
              <a:buChar char="•"/>
            </a:pPr>
            <a:r>
              <a:rPr lang="en-US" b="0" i="0" dirty="0">
                <a:solidFill>
                  <a:srgbClr val="232323"/>
                </a:solidFill>
                <a:effectLst/>
                <a:latin typeface="tahoma" panose="020B0604030504040204" pitchFamily="34" charset="0"/>
              </a:rPr>
              <a:t>Single-use sterile syringe and needle of appropriate size and gauge (self-sheathing needle recommended)</a:t>
            </a:r>
          </a:p>
          <a:p>
            <a:endParaRPr lang="en-US" dirty="0"/>
          </a:p>
        </p:txBody>
      </p:sp>
    </p:spTree>
    <p:extLst>
      <p:ext uri="{BB962C8B-B14F-4D97-AF65-F5344CB8AC3E}">
        <p14:creationId xmlns:p14="http://schemas.microsoft.com/office/powerpoint/2010/main" val="1333116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B6646-FA95-41B5-91B6-26C65BBFCD29}"/>
              </a:ext>
            </a:extLst>
          </p:cNvPr>
          <p:cNvSpPr>
            <a:spLocks noGrp="1"/>
          </p:cNvSpPr>
          <p:nvPr>
            <p:ph type="title"/>
          </p:nvPr>
        </p:nvSpPr>
        <p:spPr/>
        <p:txBody>
          <a:bodyPr/>
          <a:lstStyle/>
          <a:p>
            <a:r>
              <a:rPr lang="en-US" b="1" i="0" dirty="0">
                <a:solidFill>
                  <a:srgbClr val="232323"/>
                </a:solidFill>
                <a:effectLst/>
                <a:latin typeface="tahoma" panose="020B0604030504040204" pitchFamily="34" charset="0"/>
              </a:rPr>
              <a:t>Implementation</a:t>
            </a:r>
            <a:endParaRPr lang="en-US" dirty="0"/>
          </a:p>
        </p:txBody>
      </p:sp>
      <p:sp>
        <p:nvSpPr>
          <p:cNvPr id="3" name="Content Placeholder 2">
            <a:extLst>
              <a:ext uri="{FF2B5EF4-FFF2-40B4-BE49-F238E27FC236}">
                <a16:creationId xmlns:a16="http://schemas.microsoft.com/office/drawing/2014/main" id="{620AA9F8-D4E8-4053-B1BB-6144DD3E0AA8}"/>
              </a:ext>
            </a:extLst>
          </p:cNvPr>
          <p:cNvSpPr>
            <a:spLocks noGrp="1"/>
          </p:cNvSpPr>
          <p:nvPr>
            <p:ph idx="1"/>
          </p:nvPr>
        </p:nvSpPr>
        <p:spPr>
          <a:xfrm>
            <a:off x="838200" y="1457325"/>
            <a:ext cx="10515600" cy="4719638"/>
          </a:xfrm>
        </p:spPr>
        <p:txBody>
          <a:bodyPr>
            <a:normAutofit fontScale="92500" lnSpcReduction="10000"/>
          </a:bodyPr>
          <a:lstStyle/>
          <a:p>
            <a:pPr algn="l">
              <a:buFont typeface="Arial" panose="020B0604020202020204" pitchFamily="34" charset="0"/>
              <a:buChar char="•"/>
            </a:pPr>
            <a:r>
              <a:rPr lang="en-US" b="0" i="0" dirty="0">
                <a:solidFill>
                  <a:srgbClr val="232323"/>
                </a:solidFill>
                <a:effectLst/>
                <a:latin typeface="tahoma" panose="020B0604030504040204" pitchFamily="34" charset="0"/>
              </a:rPr>
              <a:t>Gather and prepare the necessary equipment and supplies.</a:t>
            </a:r>
          </a:p>
          <a:p>
            <a:pPr algn="l">
              <a:buFont typeface="Arial" panose="020B0604020202020204" pitchFamily="34" charset="0"/>
              <a:buChar char="•"/>
            </a:pPr>
            <a:r>
              <a:rPr lang="en-US" b="0" i="0" dirty="0">
                <a:solidFill>
                  <a:srgbClr val="232323"/>
                </a:solidFill>
                <a:effectLst/>
                <a:latin typeface="tahoma" panose="020B0604030504040204" pitchFamily="34" charset="0"/>
              </a:rPr>
              <a:t>Compare the medication label to the order in the patient's medical record.</a:t>
            </a:r>
            <a:r>
              <a:rPr lang="en-US" b="0" i="0" u="sng" baseline="30000" dirty="0">
                <a:solidFill>
                  <a:srgbClr val="232323"/>
                </a:solidFill>
                <a:effectLst/>
                <a:latin typeface="tahoma" panose="020B0604030504040204" pitchFamily="34" charset="0"/>
              </a:rPr>
              <a:t> </a:t>
            </a:r>
          </a:p>
          <a:p>
            <a:pPr algn="l">
              <a:buFont typeface="Arial" panose="020B0604020202020204" pitchFamily="34" charset="0"/>
              <a:buChar char="•"/>
            </a:pPr>
            <a:r>
              <a:rPr lang="en-US" b="0" i="0" dirty="0">
                <a:solidFill>
                  <a:srgbClr val="232323"/>
                </a:solidFill>
                <a:effectLst/>
                <a:latin typeface="tahoma" panose="020B0604030504040204" pitchFamily="34" charset="0"/>
              </a:rPr>
              <a:t>Review the patient's medical record for an allergy or contraindication</a:t>
            </a:r>
          </a:p>
          <a:p>
            <a:r>
              <a:rPr lang="en-US" b="0" i="0" dirty="0">
                <a:solidFill>
                  <a:srgbClr val="232323"/>
                </a:solidFill>
                <a:effectLst/>
                <a:latin typeface="tahoma" panose="020B0604030504040204" pitchFamily="34" charset="0"/>
              </a:rPr>
              <a:t>Visually inspect the solution for particles, discoloration, or other loss of integrity. Don't administer the medication if its integrity is compromised</a:t>
            </a:r>
          </a:p>
          <a:p>
            <a:r>
              <a:rPr lang="en-US" b="0" i="0" dirty="0">
                <a:solidFill>
                  <a:srgbClr val="232323"/>
                </a:solidFill>
                <a:effectLst/>
                <a:latin typeface="tahoma" panose="020B0604030504040204" pitchFamily="34" charset="0"/>
              </a:rPr>
              <a:t>Perform hand hygiene</a:t>
            </a:r>
          </a:p>
          <a:p>
            <a:pPr algn="l">
              <a:buFont typeface="Arial" panose="020B0604020202020204" pitchFamily="34" charset="0"/>
              <a:buChar char="•"/>
            </a:pPr>
            <a:r>
              <a:rPr lang="en-US" b="0" i="0" dirty="0">
                <a:solidFill>
                  <a:srgbClr val="232323"/>
                </a:solidFill>
                <a:effectLst/>
                <a:latin typeface="tahoma" panose="020B0604030504040204" pitchFamily="34" charset="0"/>
              </a:rPr>
              <a:t>Provide privacy.</a:t>
            </a:r>
            <a:r>
              <a:rPr lang="en-US" b="0" i="0" u="sng" baseline="30000" dirty="0">
                <a:solidFill>
                  <a:srgbClr val="232323"/>
                </a:solidFill>
                <a:effectLst/>
                <a:latin typeface="tahoma" panose="020B0604030504040204" pitchFamily="34" charset="0"/>
              </a:rPr>
              <a:t> </a:t>
            </a:r>
            <a:r>
              <a:rPr lang="en-US" b="0" i="0" dirty="0">
                <a:solidFill>
                  <a:srgbClr val="232323"/>
                </a:solidFill>
                <a:effectLst/>
                <a:latin typeface="tahoma" panose="020B0604030504040204" pitchFamily="34" charset="0"/>
              </a:rPr>
              <a:t>Explain the procedure to the patient and family (if appropriate)</a:t>
            </a:r>
          </a:p>
          <a:p>
            <a:br>
              <a:rPr lang="en-US" dirty="0"/>
            </a:br>
            <a:endParaRPr lang="en-US" dirty="0"/>
          </a:p>
        </p:txBody>
      </p:sp>
    </p:spTree>
    <p:extLst>
      <p:ext uri="{BB962C8B-B14F-4D97-AF65-F5344CB8AC3E}">
        <p14:creationId xmlns:p14="http://schemas.microsoft.com/office/powerpoint/2010/main" val="1408084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CE1E8F-C8A0-4555-B3DF-029E05DFDB06}"/>
              </a:ext>
            </a:extLst>
          </p:cNvPr>
          <p:cNvSpPr>
            <a:spLocks noGrp="1"/>
          </p:cNvSpPr>
          <p:nvPr>
            <p:ph idx="1"/>
          </p:nvPr>
        </p:nvSpPr>
        <p:spPr>
          <a:xfrm>
            <a:off x="838200" y="390617"/>
            <a:ext cx="10515600" cy="5786346"/>
          </a:xfrm>
        </p:spPr>
        <p:txBody>
          <a:bodyPr/>
          <a:lstStyle/>
          <a:p>
            <a:r>
              <a:rPr lang="en-US" b="0" i="0" dirty="0">
                <a:solidFill>
                  <a:srgbClr val="232323"/>
                </a:solidFill>
                <a:effectLst/>
                <a:latin typeface="tahoma" panose="020B0604030504040204" pitchFamily="34" charset="0"/>
              </a:rPr>
              <a:t>Select an appropriate injection site. The ventrogluteal site is the safest for a large-volume IM injection in an adult, although you may use the deltoid muscle for a small-volume injection (2 mL or less)</a:t>
            </a:r>
          </a:p>
          <a:p>
            <a:endParaRPr lang="en-US" dirty="0"/>
          </a:p>
          <a:p>
            <a:endParaRPr lang="en-US" dirty="0"/>
          </a:p>
        </p:txBody>
      </p:sp>
    </p:spTree>
    <p:extLst>
      <p:ext uri="{BB962C8B-B14F-4D97-AF65-F5344CB8AC3E}">
        <p14:creationId xmlns:p14="http://schemas.microsoft.com/office/powerpoint/2010/main" val="665045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F4E47-FF35-4B4F-B10D-0B9B4A173845}"/>
              </a:ext>
            </a:extLst>
          </p:cNvPr>
          <p:cNvSpPr>
            <a:spLocks noGrp="1"/>
          </p:cNvSpPr>
          <p:nvPr>
            <p:ph type="title"/>
          </p:nvPr>
        </p:nvSpPr>
        <p:spPr/>
        <p:txBody>
          <a:bodyPr/>
          <a:lstStyle/>
          <a:p>
            <a:r>
              <a:rPr lang="en-US" b="1" i="0" dirty="0">
                <a:solidFill>
                  <a:srgbClr val="232323"/>
                </a:solidFill>
                <a:effectLst/>
                <a:latin typeface="tahoma" panose="020B0604030504040204" pitchFamily="34" charset="0"/>
              </a:rPr>
              <a:t>LOCATING IM INJECTION SITES</a:t>
            </a:r>
            <a:endParaRPr lang="en-US" dirty="0"/>
          </a:p>
        </p:txBody>
      </p:sp>
      <p:graphicFrame>
        <p:nvGraphicFramePr>
          <p:cNvPr id="6" name="Content Placeholder 2">
            <a:extLst>
              <a:ext uri="{FF2B5EF4-FFF2-40B4-BE49-F238E27FC236}">
                <a16:creationId xmlns:a16="http://schemas.microsoft.com/office/drawing/2014/main" id="{39A4EC6E-F354-F610-829F-C8CC494B5727}"/>
              </a:ext>
            </a:extLst>
          </p:cNvPr>
          <p:cNvGraphicFramePr>
            <a:graphicFrameLocks noGrp="1"/>
          </p:cNvGraphicFramePr>
          <p:nvPr>
            <p:ph idx="1"/>
          </p:nvPr>
        </p:nvGraphicFramePr>
        <p:xfrm>
          <a:off x="838200" y="1438183"/>
          <a:ext cx="10515600" cy="47387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2552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eltoid">
            <a:extLst>
              <a:ext uri="{FF2B5EF4-FFF2-40B4-BE49-F238E27FC236}">
                <a16:creationId xmlns:a16="http://schemas.microsoft.com/office/drawing/2014/main" id="{2A12041C-8212-4539-AF39-0630FD2F90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0" y="900113"/>
            <a:ext cx="60198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530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BA2E6D-A43E-47DA-883E-F3E2D5C32439}"/>
              </a:ext>
            </a:extLst>
          </p:cNvPr>
          <p:cNvSpPr>
            <a:spLocks noGrp="1"/>
          </p:cNvSpPr>
          <p:nvPr>
            <p:ph type="title"/>
          </p:nvPr>
        </p:nvSpPr>
        <p:spPr>
          <a:xfrm>
            <a:off x="1043631" y="809898"/>
            <a:ext cx="10173010" cy="1554480"/>
          </a:xfrm>
        </p:spPr>
        <p:txBody>
          <a:bodyPr anchor="ctr">
            <a:normAutofit/>
          </a:bodyPr>
          <a:lstStyle/>
          <a:p>
            <a:r>
              <a:rPr lang="en-US" sz="4800" b="1" i="0">
                <a:effectLst/>
                <a:latin typeface="tahoma" panose="020B0604030504040204" pitchFamily="34" charset="0"/>
              </a:rPr>
              <a:t>Ventrogluteal site</a:t>
            </a:r>
            <a:endParaRPr lang="en-US" sz="4800"/>
          </a:p>
        </p:txBody>
      </p:sp>
      <p:cxnSp>
        <p:nvCxnSpPr>
          <p:cNvPr id="30"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31" name="Content Placeholder 2">
            <a:extLst>
              <a:ext uri="{FF2B5EF4-FFF2-40B4-BE49-F238E27FC236}">
                <a16:creationId xmlns:a16="http://schemas.microsoft.com/office/drawing/2014/main" id="{59BB990C-F013-9A34-E930-3AE316222250}"/>
              </a:ext>
            </a:extLst>
          </p:cNvPr>
          <p:cNvGraphicFramePr>
            <a:graphicFrameLocks noGrp="1"/>
          </p:cNvGraphicFramePr>
          <p:nvPr>
            <p:ph idx="1"/>
            <p:extLst>
              <p:ext uri="{D42A27DB-BD31-4B8C-83A1-F6EECF244321}">
                <p14:modId xmlns:p14="http://schemas.microsoft.com/office/powerpoint/2010/main" val="3174144242"/>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2749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TotalTime>
  <Words>1056</Words>
  <Application>Microsoft Office PowerPoint</Application>
  <PresentationFormat>Widescreen</PresentationFormat>
  <Paragraphs>83</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Calibri</vt:lpstr>
      <vt:lpstr>Calibri Light</vt:lpstr>
      <vt:lpstr>Helvetica Neue</vt:lpstr>
      <vt:lpstr>Lora</vt:lpstr>
      <vt:lpstr>Proxima Nova</vt:lpstr>
      <vt:lpstr>tahoma</vt:lpstr>
      <vt:lpstr>Times New Roman</vt:lpstr>
      <vt:lpstr>Office Theme</vt:lpstr>
      <vt:lpstr>Injections</vt:lpstr>
      <vt:lpstr>Intramuscular (IM) injection</vt:lpstr>
      <vt:lpstr>PowerPoint Presentation</vt:lpstr>
      <vt:lpstr>PowerPoint Presentation</vt:lpstr>
      <vt:lpstr>Implementation</vt:lpstr>
      <vt:lpstr>PowerPoint Presentation</vt:lpstr>
      <vt:lpstr>LOCATING IM INJECTION SITES</vt:lpstr>
      <vt:lpstr>PowerPoint Presentation</vt:lpstr>
      <vt:lpstr>Ventrogluteal site</vt:lpstr>
      <vt:lpstr>PowerPoint Presentation</vt:lpstr>
      <vt:lpstr>Vastus lateralis muscle</vt:lpstr>
      <vt:lpstr>PowerPoint Presentation</vt:lpstr>
      <vt:lpstr>PowerPoint Presentation</vt:lpstr>
      <vt:lpstr>PowerPoint Presentation</vt:lpstr>
      <vt:lpstr>PowerPoint Presentation</vt:lpstr>
      <vt:lpstr>PowerPoint Presentation</vt:lpstr>
      <vt:lpstr>PowerPoint Presentation</vt:lpstr>
      <vt:lpstr>Subcutaneous injection</vt:lpstr>
      <vt:lpstr>PowerPoint Presentation</vt:lpstr>
      <vt:lpstr>PowerPoint Presentation</vt:lpstr>
      <vt:lpstr>Intravenous injection</vt:lpstr>
      <vt:lpstr>Extra necessary equipment may include the following:</vt:lpstr>
      <vt:lpstr>PowerPoint Presentation</vt:lpstr>
      <vt:lpstr>TECHNIQUE FOR IV INJECTION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Injections</dc:title>
  <dc:creator>Safaa Hammad</dc:creator>
  <cp:lastModifiedBy>Safaa Hammad</cp:lastModifiedBy>
  <cp:revision>13</cp:revision>
  <dcterms:created xsi:type="dcterms:W3CDTF">2023-11-20T15:47:33Z</dcterms:created>
  <dcterms:modified xsi:type="dcterms:W3CDTF">2023-11-20T17:50:38Z</dcterms:modified>
</cp:coreProperties>
</file>