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DE64-AEAF-012B-9072-2CD408CDE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DF706-00D1-875F-C364-F235A4DBC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026A3-796A-77CB-0A80-1EBF81DAF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C2BEC-9DD3-572C-695F-B8DB819C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5A758-EBEF-1A53-DFC5-2BBA3BAA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4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8EC90-0D8B-A5AD-E8F9-19312C72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31446C-1E58-9D32-FF64-695000ED9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B842C-9268-C519-AA1A-A8645F80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E35F8-8906-CFF9-F604-B168FBC8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5AB02-BAC8-B718-9881-6A8ABA80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7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EED7B-F3F5-0DED-4C25-2F4E32B5A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54A05-1717-DCB8-4C81-E375B3880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7ADE4-BC45-3072-710E-27E791336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9BA9A-66A8-D446-68DF-7BF994870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C65CD-4472-4BE4-CCEC-78EE223D2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2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EFEE5-D107-BE94-2AC2-C5515DBD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E59BD-F082-F81B-4214-3D9DEFFF6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809DB-F58E-213D-5E03-5940E662A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E4871-EC6F-9283-0E2C-F52D939C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A607D-B01D-C471-EA34-728C214C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5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CFC04-4E83-25C0-A525-8B13BDC08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75BE5-17B6-6844-EB3E-0F7E3326C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CAC7E-F7A0-D1D3-5BB8-CB3CF4B2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E510D-BE3B-A93D-4A1A-506785CB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91B04-31CD-9C3E-E608-F69D16F7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7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D3C07-3C86-6294-7A7C-2DE6EBF7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80987-B862-55A5-E40D-DAB958392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6E1A4-E321-9037-C4DA-250330AA5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3CCAE-F5AB-1695-25A1-F0814B22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7CBD3-3A20-EE31-E8E7-31ECF148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86E0D-12BE-973B-A1EE-D349AC46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1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C0DA-43B9-73DE-1F5F-BFC6F7D72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A44A8-C222-34FE-6565-924684060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C4186-0CF0-7906-B625-A2820A95D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76D5C2-996E-4814-CD23-1C7068220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6548D-8CAF-F1C0-48CE-FDBA8B4A9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36DED-AE03-FA40-59C3-799F51E6C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53FDF-B02F-0BED-1530-EC3C6F72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0520F6-0218-D78B-14D2-83F69DCF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8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7349C-A84F-8F0B-58F3-AC2974C87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D13B9F-8E14-39FF-2155-7B30AB2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4DC3EF-CC32-C70F-8E8F-9AABAD650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9D5788-DF91-74FE-22C1-5FD381530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3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988F47-0B69-03CC-6AEC-1AFAA4AB5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D4C159-86BA-3B67-5931-0D944E0C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98ED5-471D-F955-E694-7B5D22533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35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53BFE-F162-456C-81AB-88C38A92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75B8C-C95E-7DE7-9D3A-3E08A1839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649A3-1E39-62C5-F66C-5A9829CFC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A07C67-4461-12BB-87BD-0D2C3ECB0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260F6-5929-7B55-79C6-9DF3E8C4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2B80-B340-3902-E4E0-4DDE3599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5723-8391-40F2-50BB-72C99D7D4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77C9-2E16-8119-7BF8-B3B3E2806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50767-8D7A-FC95-397F-3A5D962D8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E3284-902A-83CB-345F-F050B575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4627D-9BF9-204B-DC5C-E4587077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99D0B-1C25-2827-953C-878132566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1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36BF51-CBDC-DCE6-A8CB-5D5E003A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34034-0473-A055-570B-0E19BC866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B9833-3FF1-0FE9-A4E3-9292F8FCE4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85BA6-3816-4EC6-AB63-A1227DABE86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0E923-DD0E-33DC-E8F4-3085AB815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904B0-B666-D566-F5CD-63494D050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542E6-4151-4174-A77A-0AAC658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5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3377-30B2-980F-34E5-B2D33FC558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Hypertension (High Blood Pressure)</a:t>
            </a:r>
          </a:p>
        </p:txBody>
      </p:sp>
    </p:spTree>
    <p:extLst>
      <p:ext uri="{BB962C8B-B14F-4D97-AF65-F5344CB8AC3E}">
        <p14:creationId xmlns:p14="http://schemas.microsoft.com/office/powerpoint/2010/main" val="184939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09B89-2620-9B2B-F080-2E88B1F0F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4465"/>
            <a:ext cx="10515600" cy="585249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Nursing Priorities</a:t>
            </a:r>
          </a:p>
          <a:p>
            <a:r>
              <a:rPr lang="en-US" dirty="0"/>
              <a:t>Monitor vital signs closely.</a:t>
            </a:r>
          </a:p>
          <a:p>
            <a:r>
              <a:rPr lang="en-US" dirty="0"/>
              <a:t>Assess neurological status.</a:t>
            </a:r>
          </a:p>
          <a:p>
            <a:r>
              <a:rPr lang="en-US" dirty="0"/>
              <a:t>Administer prescribed antihypertensive medications.</a:t>
            </a:r>
          </a:p>
          <a:p>
            <a:r>
              <a:rPr lang="en-US" dirty="0"/>
              <a:t>Monitor ECG and urine output.</a:t>
            </a:r>
          </a:p>
          <a:p>
            <a:r>
              <a:rPr lang="en-US" dirty="0"/>
              <a:t>Report deterioration immediately.</a:t>
            </a:r>
          </a:p>
        </p:txBody>
      </p:sp>
    </p:spTree>
    <p:extLst>
      <p:ext uri="{BB962C8B-B14F-4D97-AF65-F5344CB8AC3E}">
        <p14:creationId xmlns:p14="http://schemas.microsoft.com/office/powerpoint/2010/main" val="191536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EC7C1-46EE-BFAE-C667-03D6BD128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D7E71-716B-2BFF-1C35-41841CC7A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4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B2C1F-5AA4-EC7C-1361-3D74F4A07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1445"/>
            <a:ext cx="10515600" cy="5675518"/>
          </a:xfrm>
        </p:spPr>
        <p:txBody>
          <a:bodyPr/>
          <a:lstStyle/>
          <a:p>
            <a:r>
              <a:rPr lang="en-US" b="1" u="sng" dirty="0"/>
              <a:t>Definition</a:t>
            </a:r>
          </a:p>
          <a:p>
            <a:r>
              <a:rPr lang="en-US" dirty="0"/>
              <a:t>Hypertension (HTN) is a chronic condition in which the blood pressure in the arteries is persistently elevated, increasing the workload of the heart and blood vessels.</a:t>
            </a:r>
          </a:p>
        </p:txBody>
      </p:sp>
    </p:spTree>
    <p:extLst>
      <p:ext uri="{BB962C8B-B14F-4D97-AF65-F5344CB8AC3E}">
        <p14:creationId xmlns:p14="http://schemas.microsoft.com/office/powerpoint/2010/main" val="2906497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F95467-BF43-A5D7-1279-6DD0A94C5CA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109470"/>
          <a:ext cx="10515600" cy="219456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393412046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1202391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318844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Category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Systolic (mmHg)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Diastolic (mmHg)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306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Normal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&lt;120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and &lt;80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32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Elevated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120–129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and &lt;80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3236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Stage 1 Hypertension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130–139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or 80–89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58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Stage 2 Hypertension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≥140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or ≥90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948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Hypertensive Crisis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≥180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and/or ≥120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43027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BE6AA40-9063-F270-3054-41F8EEEE6679}"/>
              </a:ext>
            </a:extLst>
          </p:cNvPr>
          <p:cNvSpPr txBox="1"/>
          <p:nvPr/>
        </p:nvSpPr>
        <p:spPr>
          <a:xfrm>
            <a:off x="2813255" y="1364365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Blood Pressure Categories (Adults)</a:t>
            </a:r>
          </a:p>
        </p:txBody>
      </p:sp>
    </p:spTree>
    <p:extLst>
      <p:ext uri="{BB962C8B-B14F-4D97-AF65-F5344CB8AC3E}">
        <p14:creationId xmlns:p14="http://schemas.microsoft.com/office/powerpoint/2010/main" val="3254793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DE2B7-15D7-7CC9-DFED-606A6C485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458"/>
            <a:ext cx="10515600" cy="579350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Blood Pressure Depends On:</a:t>
            </a:r>
          </a:p>
          <a:p>
            <a:r>
              <a:rPr lang="en-US" dirty="0"/>
              <a:t>Cardiac Output (CO)</a:t>
            </a:r>
          </a:p>
          <a:p>
            <a:r>
              <a:rPr lang="en-US" dirty="0"/>
              <a:t>Peripheral Vascular Resistance (PVR)</a:t>
            </a:r>
          </a:p>
          <a:p>
            <a:r>
              <a:rPr lang="en-US" dirty="0"/>
              <a:t>Blood Pressure = Cardiac Output × Peripheral Resistance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4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6788C-09FC-DD28-7843-F87B0F19D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3961"/>
            <a:ext cx="10515600" cy="5823002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/>
              <a:t>Risk Factors</a:t>
            </a:r>
          </a:p>
          <a:p>
            <a:pPr marL="0" indent="0">
              <a:buNone/>
            </a:pPr>
            <a:r>
              <a:rPr lang="en-US" b="1" dirty="0"/>
              <a:t>Non-Modifiable</a:t>
            </a:r>
          </a:p>
          <a:p>
            <a:r>
              <a:rPr lang="en-US" dirty="0"/>
              <a:t>Increasing age</a:t>
            </a:r>
          </a:p>
          <a:p>
            <a:r>
              <a:rPr lang="en-US" dirty="0"/>
              <a:t>Family history</a:t>
            </a:r>
          </a:p>
          <a:p>
            <a:r>
              <a:rPr lang="en-US" dirty="0"/>
              <a:t>Male sex (before older age)</a:t>
            </a:r>
          </a:p>
          <a:p>
            <a:r>
              <a:rPr lang="en-US" dirty="0"/>
              <a:t>Genetic factors</a:t>
            </a:r>
          </a:p>
          <a:p>
            <a:r>
              <a:rPr lang="en-US" b="1" dirty="0"/>
              <a:t>Modifiable</a:t>
            </a:r>
          </a:p>
          <a:p>
            <a:r>
              <a:rPr lang="en-US" dirty="0"/>
              <a:t>Obesity</a:t>
            </a:r>
          </a:p>
          <a:p>
            <a:r>
              <a:rPr lang="en-US" dirty="0"/>
              <a:t>High-sodium diet</a:t>
            </a:r>
          </a:p>
          <a:p>
            <a:r>
              <a:rPr lang="en-US" dirty="0"/>
              <a:t>Physical inactivity</a:t>
            </a:r>
          </a:p>
          <a:p>
            <a:r>
              <a:rPr lang="en-US" dirty="0"/>
              <a:t>Smoking</a:t>
            </a:r>
          </a:p>
          <a:p>
            <a:r>
              <a:rPr lang="en-US" dirty="0"/>
              <a:t>Excess alcohol intake</a:t>
            </a:r>
          </a:p>
          <a:p>
            <a:r>
              <a:rPr lang="en-US" dirty="0" err="1"/>
              <a:t>StressDiabetes</a:t>
            </a:r>
            <a:endParaRPr lang="en-US" dirty="0"/>
          </a:p>
          <a:p>
            <a:r>
              <a:rPr lang="en-US" dirty="0"/>
              <a:t>High cholesterol</a:t>
            </a:r>
          </a:p>
        </p:txBody>
      </p:sp>
    </p:spTree>
    <p:extLst>
      <p:ext uri="{BB962C8B-B14F-4D97-AF65-F5344CB8AC3E}">
        <p14:creationId xmlns:p14="http://schemas.microsoft.com/office/powerpoint/2010/main" val="2121133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28D-FEF9-6F53-D7D5-D7F505234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8710"/>
            <a:ext cx="10515600" cy="580825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Diagnosis</a:t>
            </a:r>
          </a:p>
          <a:p>
            <a:r>
              <a:rPr lang="en-US" b="1" dirty="0"/>
              <a:t>Blood Pressure Measurement</a:t>
            </a:r>
          </a:p>
          <a:p>
            <a:r>
              <a:rPr lang="en-US" dirty="0"/>
              <a:t>Use the correct cuff size.</a:t>
            </a:r>
          </a:p>
          <a:p>
            <a:r>
              <a:rPr lang="en-US" dirty="0"/>
              <a:t>Patient seated and relaxed for at least 5 minutes.</a:t>
            </a:r>
          </a:p>
          <a:p>
            <a:r>
              <a:rPr lang="en-US" dirty="0"/>
              <a:t>Take at least two readings on separate occasions.</a:t>
            </a:r>
          </a:p>
          <a:p>
            <a:r>
              <a:rPr lang="en-US" b="1" dirty="0"/>
              <a:t>Additional Tests</a:t>
            </a:r>
          </a:p>
          <a:p>
            <a:r>
              <a:rPr lang="en-US" dirty="0"/>
              <a:t>Urinalysis</a:t>
            </a:r>
          </a:p>
          <a:p>
            <a:r>
              <a:rPr lang="en-US" dirty="0"/>
              <a:t>Blood glucose</a:t>
            </a:r>
          </a:p>
          <a:p>
            <a:r>
              <a:rPr lang="en-US" dirty="0"/>
              <a:t>Lipid profile</a:t>
            </a:r>
          </a:p>
          <a:p>
            <a:r>
              <a:rPr lang="en-US" dirty="0"/>
              <a:t>Kidney function </a:t>
            </a:r>
            <a:r>
              <a:rPr lang="en-US" dirty="0" err="1"/>
              <a:t>testsElectrolytes</a:t>
            </a:r>
            <a:endParaRPr lang="en-US" dirty="0"/>
          </a:p>
          <a:p>
            <a:r>
              <a:rPr lang="en-US" dirty="0"/>
              <a:t>ECG</a:t>
            </a:r>
          </a:p>
        </p:txBody>
      </p:sp>
    </p:spTree>
    <p:extLst>
      <p:ext uri="{BB962C8B-B14F-4D97-AF65-F5344CB8AC3E}">
        <p14:creationId xmlns:p14="http://schemas.microsoft.com/office/powerpoint/2010/main" val="20215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CB21-6493-4C56-D512-913157DB6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8710"/>
            <a:ext cx="10515600" cy="5808253"/>
          </a:xfrm>
        </p:spPr>
        <p:txBody>
          <a:bodyPr/>
          <a:lstStyle/>
          <a:p>
            <a:r>
              <a:rPr lang="en-US" b="1" dirty="0"/>
              <a:t>Nursing Assessment</a:t>
            </a:r>
          </a:p>
          <a:p>
            <a:r>
              <a:rPr lang="en-US" dirty="0"/>
              <a:t>Assess:</a:t>
            </a:r>
          </a:p>
          <a:p>
            <a:r>
              <a:rPr lang="en-US" dirty="0"/>
              <a:t>Blood pressure in both arms (initial assessment)</a:t>
            </a:r>
          </a:p>
          <a:p>
            <a:r>
              <a:rPr lang="en-US" dirty="0"/>
              <a:t>Heart rate</a:t>
            </a:r>
          </a:p>
          <a:p>
            <a:r>
              <a:rPr lang="en-US" dirty="0"/>
              <a:t>Respiratory status</a:t>
            </a:r>
          </a:p>
          <a:p>
            <a:r>
              <a:rPr lang="en-US" dirty="0"/>
              <a:t>Weight and BM</a:t>
            </a:r>
          </a:p>
          <a:p>
            <a:r>
              <a:rPr lang="en-US" dirty="0" err="1"/>
              <a:t>ILifestyle</a:t>
            </a:r>
            <a:r>
              <a:rPr lang="en-US" dirty="0"/>
              <a:t> habits</a:t>
            </a:r>
          </a:p>
          <a:p>
            <a:r>
              <a:rPr lang="en-US" dirty="0"/>
              <a:t>Medication adherence</a:t>
            </a:r>
          </a:p>
          <a:p>
            <a:r>
              <a:rPr lang="en-US" dirty="0"/>
              <a:t>Signs of target organ damage</a:t>
            </a:r>
          </a:p>
          <a:p>
            <a:r>
              <a:rPr lang="en-US" dirty="0"/>
              <a:t>Symptoms such as headache, chest pain, or vision changes</a:t>
            </a:r>
          </a:p>
        </p:txBody>
      </p:sp>
    </p:spTree>
    <p:extLst>
      <p:ext uri="{BB962C8B-B14F-4D97-AF65-F5344CB8AC3E}">
        <p14:creationId xmlns:p14="http://schemas.microsoft.com/office/powerpoint/2010/main" val="72295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859BB-CFAC-93B7-53F0-F747784EB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219"/>
            <a:ext cx="10515600" cy="589674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Nursing Interventions</a:t>
            </a:r>
          </a:p>
          <a:p>
            <a:r>
              <a:rPr lang="en-US" dirty="0"/>
              <a:t>Monitor blood pressure regularly.</a:t>
            </a:r>
          </a:p>
          <a:p>
            <a:r>
              <a:rPr lang="en-US" dirty="0"/>
              <a:t>Administer prescribed medications.</a:t>
            </a:r>
          </a:p>
          <a:p>
            <a:r>
              <a:rPr lang="en-US" dirty="0"/>
              <a:t>Encourage a low-sodium diet.</a:t>
            </a:r>
          </a:p>
          <a:p>
            <a:r>
              <a:rPr lang="en-US" dirty="0"/>
              <a:t>Promote regular exercise.</a:t>
            </a:r>
          </a:p>
          <a:p>
            <a:r>
              <a:rPr lang="en-US" dirty="0"/>
              <a:t>Monitor for medication side effects.</a:t>
            </a:r>
          </a:p>
          <a:p>
            <a:r>
              <a:rPr lang="en-US" dirty="0"/>
              <a:t>Educate about medication adherence.</a:t>
            </a:r>
          </a:p>
          <a:p>
            <a:r>
              <a:rPr lang="en-US" dirty="0"/>
              <a:t>Encourage smoking cessation.</a:t>
            </a:r>
          </a:p>
          <a:p>
            <a:r>
              <a:rPr lang="en-US" dirty="0"/>
              <a:t>Assess for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1158366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EFD97-A03F-E979-82EA-DBA7A8E1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729"/>
            <a:ext cx="10515600" cy="598523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Patient Education</a:t>
            </a:r>
          </a:p>
          <a:p>
            <a:r>
              <a:rPr lang="en-US" u="sng" dirty="0"/>
              <a:t>Teach patients to:</a:t>
            </a:r>
          </a:p>
          <a:p>
            <a:r>
              <a:rPr lang="en-US" dirty="0"/>
              <a:t>Monitor blood pressure at home.</a:t>
            </a:r>
          </a:p>
          <a:p>
            <a:r>
              <a:rPr lang="en-US" dirty="0"/>
              <a:t>Take medications as prescribed.</a:t>
            </a:r>
          </a:p>
          <a:p>
            <a:r>
              <a:rPr lang="en-US" dirty="0"/>
              <a:t>Follow the DASH diet.</a:t>
            </a:r>
          </a:p>
          <a:p>
            <a:r>
              <a:rPr lang="en-US" dirty="0"/>
              <a:t>Reduce salt intake.</a:t>
            </a:r>
          </a:p>
          <a:p>
            <a:r>
              <a:rPr lang="en-US" dirty="0"/>
              <a:t>Exercise at least 150 minutes per week.</a:t>
            </a:r>
          </a:p>
          <a:p>
            <a:r>
              <a:rPr lang="en-US" dirty="0"/>
              <a:t>Maintain a healthy weight.</a:t>
            </a:r>
          </a:p>
          <a:p>
            <a:r>
              <a:rPr lang="en-US" dirty="0"/>
              <a:t>Avoid smoking and excessive alcohol.</a:t>
            </a:r>
          </a:p>
          <a:p>
            <a:r>
              <a:rPr lang="en-US" dirty="0"/>
              <a:t>Keep follow-up appointments.</a:t>
            </a:r>
          </a:p>
        </p:txBody>
      </p:sp>
    </p:spTree>
    <p:extLst>
      <p:ext uri="{BB962C8B-B14F-4D97-AF65-F5344CB8AC3E}">
        <p14:creationId xmlns:p14="http://schemas.microsoft.com/office/powerpoint/2010/main" val="876525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Widescreen</PresentationFormat>
  <Paragraphs>86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Hypertension (High Blood Pressure)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2026-07-13T18:39:42Z</dcterms:created>
  <dcterms:modified xsi:type="dcterms:W3CDTF">2026-07-13T18:40:14Z</dcterms:modified>
</cp:coreProperties>
</file>