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F9D37-70B0-31DC-814E-A9231152A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D5DC33-869D-0586-F01B-632E6DF87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4769-25A9-8F2F-10D0-C85FF8F4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53042-F594-5913-4BFA-9EF86F1E0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C81BE-31D9-2A59-0F76-99097E00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8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5863-1650-EE05-D385-D3EFDF28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C7524-C3A6-4EC0-81EB-8AC0F6564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3D2F0-F305-117E-64A0-C95DF16C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F09D6-1FE9-F300-F3ED-52E8DE7E9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66DBD-B6D7-CCC6-634F-FE6B9A44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6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9C3359-EF02-5DE0-EA0C-52ACC63C1F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032463-C9AC-642C-9417-B27A40044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41F43-7AED-E430-5067-483E0F60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54E86-0658-8EB6-6C5C-667D4B434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ADF57-262A-A6E3-9884-3DB277F8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32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4ACF3-6C06-91A3-9F4B-F2975BC6B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06C7E-EC89-C8EE-E8EB-6E5BBBDB0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46BEC-DDEC-B334-6DEB-56D56612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88EDA-ED97-4B02-04D0-262A510E0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C368F-A22D-4E07-99E5-6CD6B870F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6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695B5-77AE-58B0-E289-FCB33AC68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AA1AC-4F73-C10B-D029-A00FA3793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A5CAE-7FC2-DEC7-5B74-EBE36493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20BF2-7352-B37C-6914-0AA457BA4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9559B-DDB7-31A0-021B-82C482E22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3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D55F2-CBE0-D055-24AC-A9500F6BD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85951-A427-3614-A197-C2D18F919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D4F47F-B243-EBE2-D78D-850CF36A6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DAAAF-A9B3-0D78-B4E9-19F75AD6B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BF30C-4A59-4317-D3DA-8ACCE17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260DC-56B5-820A-8F2F-D20A7CCF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38FAB-89D1-9622-391F-A0C68D9F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D1E12-201A-702A-E91D-E47369465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DB1F4-EEF4-9873-3F80-6396E1E64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418F7-012B-E085-4A49-F5DC908FE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AA671A-4778-FA4E-071A-DAB434154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63D7D-6BAA-F4A3-B4EC-D856B45B4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23A3B0-10BA-BC9B-DA6D-C457FEA41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3093D2-9431-56FC-251F-A1C2822D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7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00C6-EB35-8641-A140-BBF24BD3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B1F1C-8316-EFAA-7A0E-ACFBC2F48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B46B3-84EA-D605-329A-326B269E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F0B15-3E5C-BF92-3FB9-C84E9E771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348C4B-12B6-9228-C0EC-3E082826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072ED2-4A3E-D35C-D848-A1CA5F2EE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A6A3B-908F-4259-8426-E6D965BCB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4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74DAB-0F29-21CA-614A-88A8DBA84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A1BF3-4BFD-79C0-F424-F6671E921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31C59-55EE-B7E4-7E96-E4A79AF19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3B5CA-D4E0-7741-E0F3-17686D55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04AD5-0F36-16B9-8542-D18F7BDF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C288F-9282-3353-182C-316FCD95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5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1A4B2-8DB2-0EB7-9729-720ECAA5E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714-0C8B-DC9A-2D70-70811DD035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DFF98-0CEF-54AE-A610-638F59021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16D2D-8C3A-0D13-EFE0-ECE807DC7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C7879-F1B4-A787-7449-6BE12BA9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716A7-F484-13EB-DA4F-C8ECDBA0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74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9755FB-C8C7-F080-BA1A-A5EC4F8E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730D3-C870-DF57-CEAD-32DC154EE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08EBA-9CDF-EA77-D783-27F5EEE756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EFC51-BF3A-4E56-8182-B42272C992D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BE178-56E1-985F-29A3-DA8F6209E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7E920-BE8F-0FD7-12C8-7AE520112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FC61B-4584-48BB-B34D-EEA5400A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45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7EDE85-AB0E-CA0D-F7E0-66A736121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27006"/>
            <a:ext cx="9144000" cy="3030794"/>
          </a:xfrm>
        </p:spPr>
        <p:txBody>
          <a:bodyPr>
            <a:normAutofit/>
          </a:bodyPr>
          <a:lstStyle/>
          <a:p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Asthma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287594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D5E05-6513-16DB-4613-B7087EF4F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716"/>
            <a:ext cx="10515600" cy="5867247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Teach patients to:</a:t>
            </a:r>
          </a:p>
          <a:p>
            <a:r>
              <a:rPr lang="en-US" dirty="0"/>
              <a:t>Identify and avoid asthma triggers.</a:t>
            </a:r>
          </a:p>
          <a:p>
            <a:r>
              <a:rPr lang="en-US" dirty="0"/>
              <a:t>Use inhalers correctly.</a:t>
            </a:r>
          </a:p>
          <a:p>
            <a:r>
              <a:rPr lang="en-US" dirty="0"/>
              <a:t>Follow the prescribed medication plan.</a:t>
            </a:r>
          </a:p>
          <a:p>
            <a:r>
              <a:rPr lang="en-US" dirty="0"/>
              <a:t>Carry a rescue inhaler at all times (if prescribed).</a:t>
            </a:r>
          </a:p>
          <a:p>
            <a:r>
              <a:rPr lang="en-US" dirty="0"/>
              <a:t>Monitor symptoms or peak flow (if recommended).</a:t>
            </a:r>
          </a:p>
          <a:p>
            <a:r>
              <a:rPr lang="en-US" dirty="0"/>
              <a:t>Follow a written asthma action plan.</a:t>
            </a:r>
          </a:p>
          <a:p>
            <a:r>
              <a:rPr lang="en-US" dirty="0"/>
              <a:t>Receive recommended vaccinations (e.g., influenza).</a:t>
            </a:r>
          </a:p>
        </p:txBody>
      </p:sp>
    </p:spTree>
    <p:extLst>
      <p:ext uri="{BB962C8B-B14F-4D97-AF65-F5344CB8AC3E}">
        <p14:creationId xmlns:p14="http://schemas.microsoft.com/office/powerpoint/2010/main" val="119167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F143-0805-22E5-55A3-39D9DA6B3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1445"/>
            <a:ext cx="10515600" cy="56755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Asthma is a chronic inflammatory disease of the airways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u="sng" dirty="0"/>
              <a:t>characterized by:</a:t>
            </a:r>
          </a:p>
          <a:p>
            <a:r>
              <a:rPr lang="en-US" dirty="0"/>
              <a:t>Airway inflammation</a:t>
            </a:r>
          </a:p>
          <a:p>
            <a:r>
              <a:rPr lang="en-US" dirty="0"/>
              <a:t>Bronchoconstriction (bronchospasm)</a:t>
            </a:r>
          </a:p>
          <a:p>
            <a:r>
              <a:rPr lang="en-US" dirty="0"/>
              <a:t>Increased mucus production</a:t>
            </a:r>
          </a:p>
          <a:p>
            <a:r>
              <a:rPr lang="en-US" dirty="0"/>
              <a:t>Reversible airflow obstruction</a:t>
            </a:r>
          </a:p>
          <a:p>
            <a:pPr marL="0" indent="0">
              <a:buNone/>
            </a:pPr>
            <a:r>
              <a:rPr lang="en-US" b="1" dirty="0"/>
              <a:t>Key Facts</a:t>
            </a:r>
          </a:p>
          <a:p>
            <a:r>
              <a:rPr lang="en-US" dirty="0"/>
              <a:t>Affects people of all ages.</a:t>
            </a:r>
          </a:p>
          <a:p>
            <a:r>
              <a:rPr lang="en-US" dirty="0"/>
              <a:t>Symptoms vary in frequency and severity.</a:t>
            </a:r>
          </a:p>
          <a:p>
            <a:r>
              <a:rPr lang="en-US" dirty="0"/>
              <a:t>Proper management can help most patients achieve good symptom control.</a:t>
            </a:r>
          </a:p>
        </p:txBody>
      </p:sp>
    </p:spTree>
    <p:extLst>
      <p:ext uri="{BB962C8B-B14F-4D97-AF65-F5344CB8AC3E}">
        <p14:creationId xmlns:p14="http://schemas.microsoft.com/office/powerpoint/2010/main" val="366903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9A552-2AF6-2926-44ED-D7E7C9160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8206"/>
            <a:ext cx="10515600" cy="5778757"/>
          </a:xfrm>
        </p:spPr>
        <p:txBody>
          <a:bodyPr/>
          <a:lstStyle/>
          <a:p>
            <a:r>
              <a:rPr lang="en-US" b="1" dirty="0"/>
              <a:t>During an Asthma Attack</a:t>
            </a:r>
          </a:p>
          <a:p>
            <a:r>
              <a:rPr lang="en-US" dirty="0"/>
              <a:t>Exposure to a trigger.</a:t>
            </a:r>
          </a:p>
          <a:p>
            <a:r>
              <a:rPr lang="en-US" dirty="0"/>
              <a:t>Airway inflammation develops.</a:t>
            </a:r>
          </a:p>
          <a:p>
            <a:r>
              <a:rPr lang="en-US" dirty="0"/>
              <a:t>Bronchial smooth muscles constrict.</a:t>
            </a:r>
          </a:p>
          <a:p>
            <a:r>
              <a:rPr lang="en-US" dirty="0"/>
              <a:t>Mucus production increases.</a:t>
            </a:r>
          </a:p>
          <a:p>
            <a:r>
              <a:rPr lang="en-US" dirty="0"/>
              <a:t>Airways narrow.</a:t>
            </a:r>
          </a:p>
          <a:p>
            <a:r>
              <a:rPr lang="en-US" dirty="0"/>
              <a:t>Airflow decreases, making breathing difficult.</a:t>
            </a:r>
          </a:p>
          <a:p>
            <a:pPr marL="0" indent="0">
              <a:buNone/>
            </a:pPr>
            <a:r>
              <a:rPr lang="en-US" b="1" u="sng" dirty="0"/>
              <a:t>Result: </a:t>
            </a:r>
          </a:p>
          <a:p>
            <a:r>
              <a:rPr lang="en-US" dirty="0"/>
              <a:t>Wheezing, coughing, chest tightness, and shortness of breath.</a:t>
            </a:r>
          </a:p>
        </p:txBody>
      </p:sp>
    </p:spTree>
    <p:extLst>
      <p:ext uri="{BB962C8B-B14F-4D97-AF65-F5344CB8AC3E}">
        <p14:creationId xmlns:p14="http://schemas.microsoft.com/office/powerpoint/2010/main" val="2309021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E6A49-2664-495F-8B7B-5D99166FA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32"/>
            <a:ext cx="10515600" cy="60147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Causes</a:t>
            </a:r>
          </a:p>
          <a:p>
            <a:r>
              <a:rPr lang="en-US" dirty="0"/>
              <a:t>Genetic predisposition</a:t>
            </a:r>
          </a:p>
          <a:p>
            <a:r>
              <a:rPr lang="en-US" dirty="0"/>
              <a:t>Allergic conditions (atopy)</a:t>
            </a:r>
          </a:p>
          <a:p>
            <a:r>
              <a:rPr lang="en-US" dirty="0"/>
              <a:t>Environmental exposures</a:t>
            </a:r>
          </a:p>
          <a:p>
            <a:pPr marL="0" indent="0">
              <a:buNone/>
            </a:pPr>
            <a:r>
              <a:rPr lang="en-US" u="sng" dirty="0"/>
              <a:t>Common Triggers</a:t>
            </a:r>
          </a:p>
          <a:p>
            <a:r>
              <a:rPr lang="en-US" dirty="0"/>
              <a:t>Allergens (dust mites, pollen, mold, pet dander)</a:t>
            </a:r>
          </a:p>
          <a:p>
            <a:r>
              <a:rPr lang="en-US" dirty="0"/>
              <a:t>Respiratory infections</a:t>
            </a:r>
          </a:p>
          <a:p>
            <a:r>
              <a:rPr lang="en-US" dirty="0" err="1"/>
              <a:t>ExerciseCold</a:t>
            </a:r>
            <a:r>
              <a:rPr lang="en-US" dirty="0"/>
              <a:t> air</a:t>
            </a:r>
          </a:p>
          <a:p>
            <a:r>
              <a:rPr lang="en-US" dirty="0"/>
              <a:t>Smoke</a:t>
            </a:r>
          </a:p>
          <a:p>
            <a:r>
              <a:rPr lang="en-US" dirty="0"/>
              <a:t>Air pollution</a:t>
            </a:r>
          </a:p>
          <a:p>
            <a:r>
              <a:rPr lang="en-US" dirty="0"/>
              <a:t>Strong odors or chemicals</a:t>
            </a:r>
          </a:p>
          <a:p>
            <a:r>
              <a:rPr lang="en-US" dirty="0"/>
              <a:t>Stress and emotional changes</a:t>
            </a:r>
          </a:p>
          <a:p>
            <a:r>
              <a:rPr lang="en-US" dirty="0"/>
              <a:t>Certain medications (e.g., NSAIDs in susceptible individuals)</a:t>
            </a:r>
          </a:p>
        </p:txBody>
      </p:sp>
    </p:spTree>
    <p:extLst>
      <p:ext uri="{BB962C8B-B14F-4D97-AF65-F5344CB8AC3E}">
        <p14:creationId xmlns:p14="http://schemas.microsoft.com/office/powerpoint/2010/main" val="116127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73813-DD64-9D1B-D921-ADBFAF3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74"/>
            <a:ext cx="10515600" cy="5940989"/>
          </a:xfrm>
        </p:spPr>
        <p:txBody>
          <a:bodyPr/>
          <a:lstStyle/>
          <a:p>
            <a:r>
              <a:rPr lang="en-US" dirty="0"/>
              <a:t>Common symptoms include:</a:t>
            </a:r>
          </a:p>
          <a:p>
            <a:r>
              <a:rPr lang="en-US" dirty="0"/>
              <a:t>Wheezing</a:t>
            </a:r>
          </a:p>
          <a:p>
            <a:r>
              <a:rPr lang="en-US" dirty="0"/>
              <a:t>Shortness of breath (dyspnea)</a:t>
            </a:r>
          </a:p>
          <a:p>
            <a:r>
              <a:rPr lang="en-US" dirty="0"/>
              <a:t>Persistent cough (especially at night or early morning)</a:t>
            </a:r>
          </a:p>
          <a:p>
            <a:r>
              <a:rPr lang="en-US" dirty="0"/>
              <a:t>Chest tightness</a:t>
            </a:r>
          </a:p>
          <a:p>
            <a:r>
              <a:rPr lang="en-US" dirty="0"/>
              <a:t>Prolonged expiration</a:t>
            </a:r>
          </a:p>
          <a:p>
            <a:r>
              <a:rPr lang="en-US" dirty="0"/>
              <a:t>Tachypnea</a:t>
            </a:r>
          </a:p>
          <a:p>
            <a:r>
              <a:rPr lang="en-US" dirty="0"/>
              <a:t>Use of accessory muscles (during severe attacks)</a:t>
            </a:r>
          </a:p>
        </p:txBody>
      </p:sp>
    </p:spTree>
    <p:extLst>
      <p:ext uri="{BB962C8B-B14F-4D97-AF65-F5344CB8AC3E}">
        <p14:creationId xmlns:p14="http://schemas.microsoft.com/office/powerpoint/2010/main" val="257421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4CBBC-FA13-C13B-B9D3-5D1D529A1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723"/>
            <a:ext cx="10515600" cy="592624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Diagnostic Tests</a:t>
            </a:r>
          </a:p>
          <a:p>
            <a:r>
              <a:rPr lang="en-US" dirty="0"/>
              <a:t>Spirometry (preferred test)</a:t>
            </a:r>
          </a:p>
          <a:p>
            <a:r>
              <a:rPr lang="en-US" dirty="0"/>
              <a:t>Peak Expiratory Flow (PEF)</a:t>
            </a:r>
          </a:p>
          <a:p>
            <a:r>
              <a:rPr lang="en-US" dirty="0"/>
              <a:t>Bronchodilator reversibility testing</a:t>
            </a:r>
          </a:p>
          <a:p>
            <a:r>
              <a:rPr lang="en-US" dirty="0"/>
              <a:t>Allergy testing (when indicated)</a:t>
            </a:r>
          </a:p>
          <a:p>
            <a:r>
              <a:rPr lang="en-US" dirty="0"/>
              <a:t>Pulse oximetry</a:t>
            </a:r>
          </a:p>
          <a:p>
            <a:r>
              <a:rPr lang="en-US" dirty="0"/>
              <a:t>Chest X-ray (to exclude other conditions if needed)</a:t>
            </a:r>
          </a:p>
        </p:txBody>
      </p:sp>
    </p:spTree>
    <p:extLst>
      <p:ext uri="{BB962C8B-B14F-4D97-AF65-F5344CB8AC3E}">
        <p14:creationId xmlns:p14="http://schemas.microsoft.com/office/powerpoint/2010/main" val="307649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2B06C9-FB10-8E8E-28A4-3DBB1CC52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557370"/>
              </p:ext>
            </p:extLst>
          </p:nvPr>
        </p:nvGraphicFramePr>
        <p:xfrm>
          <a:off x="838200" y="2299494"/>
          <a:ext cx="10515600" cy="198120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12544931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9008035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Severity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Symptoms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637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Intermittent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≤2 days/week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666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Mild Persistent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&gt;2 days/week but not daily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330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Moderate Persistent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Daily symptoms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551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Severe Persistent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Symptoms throughout the day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48786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ED7802-2AAB-D2D1-A976-04E028D46041}"/>
              </a:ext>
            </a:extLst>
          </p:cNvPr>
          <p:cNvSpPr txBox="1"/>
          <p:nvPr/>
        </p:nvSpPr>
        <p:spPr>
          <a:xfrm>
            <a:off x="2798506" y="1061573"/>
            <a:ext cx="6098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Asthma</a:t>
            </a:r>
            <a:r>
              <a:rPr lang="en-US" b="1" dirty="0"/>
              <a:t> </a:t>
            </a:r>
            <a:r>
              <a:rPr lang="en-US" sz="2000" b="1" dirty="0"/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351129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F0372-7E97-F207-867B-6419719A8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219"/>
            <a:ext cx="10515600" cy="622382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Nursing Assessment</a:t>
            </a:r>
          </a:p>
          <a:p>
            <a:pPr marL="0" indent="0">
              <a:buNone/>
            </a:pPr>
            <a:r>
              <a:rPr lang="en-US" b="1" u="sng" dirty="0"/>
              <a:t>Assess:</a:t>
            </a:r>
          </a:p>
          <a:p>
            <a:r>
              <a:rPr lang="en-US" dirty="0"/>
              <a:t>Respiratory rate and pattern</a:t>
            </a:r>
          </a:p>
          <a:p>
            <a:r>
              <a:rPr lang="en-US" dirty="0"/>
              <a:t>Oxygen saturation</a:t>
            </a:r>
          </a:p>
          <a:p>
            <a:r>
              <a:rPr lang="en-US" dirty="0"/>
              <a:t>Breath sounds (wheezing or diminished breath sounds)</a:t>
            </a:r>
          </a:p>
          <a:p>
            <a:r>
              <a:rPr lang="en-US" dirty="0"/>
              <a:t>Use of accessory muscles</a:t>
            </a:r>
          </a:p>
          <a:p>
            <a:r>
              <a:rPr lang="en-US" dirty="0"/>
              <a:t>Peak expiratory flow (if available)</a:t>
            </a:r>
          </a:p>
          <a:p>
            <a:r>
              <a:rPr lang="en-US" dirty="0"/>
              <a:t>Ability to speak in full sentences</a:t>
            </a:r>
          </a:p>
          <a:p>
            <a:r>
              <a:rPr lang="en-US" dirty="0"/>
              <a:t>Cough and sputum</a:t>
            </a:r>
          </a:p>
          <a:p>
            <a:r>
              <a:rPr lang="en-US" dirty="0"/>
              <a:t>Anxiety level</a:t>
            </a:r>
          </a:p>
          <a:p>
            <a:r>
              <a:rPr lang="en-US" dirty="0"/>
              <a:t>Trigger exposure</a:t>
            </a:r>
          </a:p>
          <a:p>
            <a:r>
              <a:rPr lang="en-US" dirty="0"/>
              <a:t>Medication adherence and inhaler technique</a:t>
            </a:r>
          </a:p>
        </p:txBody>
      </p:sp>
    </p:spTree>
    <p:extLst>
      <p:ext uri="{BB962C8B-B14F-4D97-AF65-F5344CB8AC3E}">
        <p14:creationId xmlns:p14="http://schemas.microsoft.com/office/powerpoint/2010/main" val="137559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C3083-3828-BC10-FA8F-F96A20027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471"/>
            <a:ext cx="10515600" cy="5911492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Nursing Interventions</a:t>
            </a:r>
          </a:p>
          <a:p>
            <a:r>
              <a:rPr lang="en-US" dirty="0"/>
              <a:t>Assess airway, breathing, and circulation (ABCs).</a:t>
            </a:r>
          </a:p>
          <a:p>
            <a:r>
              <a:rPr lang="en-US" dirty="0"/>
              <a:t>Position the patient in High Fowler's position.</a:t>
            </a:r>
          </a:p>
          <a:p>
            <a:r>
              <a:rPr lang="en-US" dirty="0"/>
              <a:t>Administer oxygen as prescribed.</a:t>
            </a:r>
          </a:p>
          <a:p>
            <a:r>
              <a:rPr lang="en-US" dirty="0"/>
              <a:t>Administer bronchodilators and corticosteroids as ordered.</a:t>
            </a:r>
          </a:p>
          <a:p>
            <a:r>
              <a:rPr lang="en-US" dirty="0"/>
              <a:t>Monitor respiratory status and oxygen saturation.</a:t>
            </a:r>
          </a:p>
          <a:p>
            <a:r>
              <a:rPr lang="en-US" dirty="0"/>
              <a:t>Encourage slow, controlled breathing.</a:t>
            </a:r>
          </a:p>
          <a:p>
            <a:r>
              <a:rPr lang="en-US" dirty="0"/>
              <a:t>Monitor response to treatment.</a:t>
            </a:r>
          </a:p>
          <a:p>
            <a:r>
              <a:rPr lang="en-US" dirty="0"/>
              <a:t>Prepare for emergency management if respiratory distress worsens.</a:t>
            </a:r>
          </a:p>
        </p:txBody>
      </p:sp>
    </p:spTree>
    <p:extLst>
      <p:ext uri="{BB962C8B-B14F-4D97-AF65-F5344CB8AC3E}">
        <p14:creationId xmlns:p14="http://schemas.microsoft.com/office/powerpoint/2010/main" val="3128716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2026-07-13T19:14:22Z</dcterms:created>
  <dcterms:modified xsi:type="dcterms:W3CDTF">2026-07-13T19:14:49Z</dcterms:modified>
</cp:coreProperties>
</file>