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3" r:id="rId19"/>
    <p:sldId id="274" r:id="rId20"/>
    <p:sldId id="277" r:id="rId21"/>
    <p:sldId id="275" r:id="rId22"/>
    <p:sldId id="276" r:id="rId23"/>
    <p:sldId id="278" r:id="rId24"/>
    <p:sldId id="279" r:id="rId25"/>
    <p:sldId id="280" r:id="rId26"/>
    <p:sldId id="28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6ADE93-1E7F-4C73-BF1F-6408F9BE09EF}" type="datetimeFigureOut">
              <a:rPr lang="en-US" smtClean="0"/>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93B8-6B1D-47CE-913F-285501B21C6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6ADE93-1E7F-4C73-BF1F-6408F9BE09EF}" type="datetimeFigureOut">
              <a:rPr lang="en-US" smtClean="0"/>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93B8-6B1D-47CE-913F-285501B21C6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6ADE93-1E7F-4C73-BF1F-6408F9BE09EF}" type="datetimeFigureOut">
              <a:rPr lang="en-US" smtClean="0"/>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93B8-6B1D-47CE-913F-285501B21C6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6ADE93-1E7F-4C73-BF1F-6408F9BE09EF}" type="datetimeFigureOut">
              <a:rPr lang="en-US" smtClean="0"/>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93B8-6B1D-47CE-913F-285501B21C6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6ADE93-1E7F-4C73-BF1F-6408F9BE09EF}" type="datetimeFigureOut">
              <a:rPr lang="en-US" smtClean="0"/>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93B8-6B1D-47CE-913F-285501B21C6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6ADE93-1E7F-4C73-BF1F-6408F9BE09EF}" type="datetimeFigureOut">
              <a:rPr lang="en-US" smtClean="0"/>
              <a:t>10/22/2020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293B8-6B1D-47CE-913F-285501B21C6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6ADE93-1E7F-4C73-BF1F-6408F9BE09EF}" type="datetimeFigureOut">
              <a:rPr lang="en-US" smtClean="0"/>
              <a:t>10/22/2020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E293B8-6B1D-47CE-913F-285501B21C6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6ADE93-1E7F-4C73-BF1F-6408F9BE09EF}" type="datetimeFigureOut">
              <a:rPr lang="en-US" smtClean="0"/>
              <a:t>10/22/2020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E293B8-6B1D-47CE-913F-285501B21C6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6ADE93-1E7F-4C73-BF1F-6408F9BE09EF}" type="datetimeFigureOut">
              <a:rPr lang="en-US" smtClean="0"/>
              <a:t>10/22/2020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E293B8-6B1D-47CE-913F-285501B21C6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6ADE93-1E7F-4C73-BF1F-6408F9BE09EF}" type="datetimeFigureOut">
              <a:rPr lang="en-US" smtClean="0"/>
              <a:t>10/22/2020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293B8-6B1D-47CE-913F-285501B21C6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6ADE93-1E7F-4C73-BF1F-6408F9BE09EF}" type="datetimeFigureOut">
              <a:rPr lang="en-US" smtClean="0"/>
              <a:t>10/22/2020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293B8-6B1D-47CE-913F-285501B21C6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6ADE93-1E7F-4C73-BF1F-6408F9BE09EF}" type="datetimeFigureOut">
              <a:rPr lang="en-US" smtClean="0"/>
              <a:t>10/22/2020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293B8-6B1D-47CE-913F-285501B21C6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cdc.gov/healthywater/hygiene/diapering/index.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Infection control </a:t>
            </a:r>
            <a:endParaRPr lang="en-US" dirty="0"/>
          </a:p>
        </p:txBody>
      </p:sp>
      <p:sp>
        <p:nvSpPr>
          <p:cNvPr id="3" name="Subtitle 2"/>
          <p:cNvSpPr>
            <a:spLocks noGrp="1"/>
          </p:cNvSpPr>
          <p:nvPr>
            <p:ph type="subTitle" idx="1"/>
          </p:nvPr>
        </p:nvSpPr>
        <p:spPr/>
        <p:txBody>
          <a:bodyPr/>
          <a:lstStyle/>
          <a:p>
            <a:r>
              <a:rPr lang="en-US" dirty="0" smtClean="0"/>
              <a:t>Done by: MRS. SAFAA HAMMAD</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Prevention and Control Strategies for Nosocomial Infections">
            <a:extLst>
              <a:ext uri="{FF2B5EF4-FFF2-40B4-BE49-F238E27FC236}">
                <a16:creationId xmlns:a16="http://schemas.microsoft.com/office/drawing/2014/main" xmlns="" id="{D4F3068C-1A17-4CFD-B1A8-6282FA24C7E3}"/>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 y="381000"/>
            <a:ext cx="7924799" cy="5745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smtClean="0">
                <a:solidFill>
                  <a:srgbClr val="00B050"/>
                </a:solidFill>
              </a:rPr>
              <a:t>HANDWASHING…</a:t>
            </a:r>
            <a:endParaRPr lang="en-US" dirty="0"/>
          </a:p>
        </p:txBody>
      </p:sp>
      <p:sp>
        <p:nvSpPr>
          <p:cNvPr id="3" name="Content Placeholder 2"/>
          <p:cNvSpPr>
            <a:spLocks noGrp="1"/>
          </p:cNvSpPr>
          <p:nvPr>
            <p:ph idx="1"/>
          </p:nvPr>
        </p:nvSpPr>
        <p:spPr/>
        <p:txBody>
          <a:bodyPr>
            <a:normAutofit fontScale="92500" lnSpcReduction="10000"/>
          </a:bodyPr>
          <a:lstStyle/>
          <a:p>
            <a:r>
              <a:rPr lang="en-US" altLang="en-US" b="1" dirty="0" smtClean="0"/>
              <a:t>is the most important measure you can use to prevent the  spread of infection</a:t>
            </a:r>
          </a:p>
          <a:p>
            <a:pPr marL="0" indent="0">
              <a:buNone/>
            </a:pPr>
            <a:r>
              <a:rPr lang="en-US" altLang="en-US" dirty="0" smtClean="0">
                <a:latin typeface="HelveticaNeue-Medium"/>
              </a:rPr>
              <a:t>• Hands are the main pathways of</a:t>
            </a:r>
          </a:p>
          <a:p>
            <a:pPr marL="0" indent="0">
              <a:buNone/>
            </a:pPr>
            <a:r>
              <a:rPr lang="en-US" altLang="en-US" dirty="0" smtClean="0">
                <a:latin typeface="HelveticaNeue-Medium"/>
              </a:rPr>
              <a:t>germ transmission during health care.</a:t>
            </a:r>
          </a:p>
          <a:p>
            <a:pPr marL="0" indent="0">
              <a:buNone/>
            </a:pPr>
            <a:r>
              <a:rPr lang="en-US" altLang="en-US" dirty="0" smtClean="0">
                <a:latin typeface="HelveticaNeue-Medium"/>
              </a:rPr>
              <a:t>• Hand hygiene is therefore the most</a:t>
            </a:r>
          </a:p>
          <a:p>
            <a:pPr marL="0" indent="0">
              <a:buNone/>
            </a:pPr>
            <a:r>
              <a:rPr lang="en-US" altLang="en-US" dirty="0" smtClean="0">
                <a:latin typeface="HelveticaNeue-Medium"/>
              </a:rPr>
              <a:t>important measure to avoid the</a:t>
            </a:r>
          </a:p>
          <a:p>
            <a:pPr marL="0" indent="0">
              <a:buNone/>
            </a:pPr>
            <a:r>
              <a:rPr lang="en-US" altLang="en-US" dirty="0" smtClean="0">
                <a:latin typeface="HelveticaNeue-Medium"/>
              </a:rPr>
              <a:t>transmission of harmful germs</a:t>
            </a:r>
          </a:p>
          <a:p>
            <a:pPr marL="0" indent="0">
              <a:buNone/>
            </a:pPr>
            <a:r>
              <a:rPr lang="en-US" altLang="en-US" dirty="0" smtClean="0">
                <a:latin typeface="HelveticaNeue-Medium"/>
              </a:rPr>
              <a:t>prevent health care-associated</a:t>
            </a:r>
          </a:p>
          <a:p>
            <a:pPr marL="0" indent="0">
              <a:buNone/>
            </a:pPr>
            <a:r>
              <a:rPr lang="en-US" altLang="en-US" dirty="0" smtClean="0">
                <a:latin typeface="HelveticaNeue-Medium"/>
              </a:rPr>
              <a:t>infections.</a:t>
            </a:r>
            <a:endParaRPr lang="en-US" altLang="en-US" dirty="0" smtClean="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altLang="en-US" dirty="0" smtClean="0">
                <a:solidFill>
                  <a:srgbClr val="00B050"/>
                </a:solidFill>
                <a:latin typeface="Merriweather"/>
              </a:rPr>
              <a:t>Key Times to Wash Hands</a:t>
            </a:r>
            <a:endParaRPr lang="en-US" dirty="0"/>
          </a:p>
        </p:txBody>
      </p:sp>
      <p:sp>
        <p:nvSpPr>
          <p:cNvPr id="3" name="Content Placeholder 2"/>
          <p:cNvSpPr>
            <a:spLocks noGrp="1"/>
          </p:cNvSpPr>
          <p:nvPr>
            <p:ph idx="1"/>
          </p:nvPr>
        </p:nvSpPr>
        <p:spPr>
          <a:xfrm>
            <a:off x="457200" y="1295400"/>
            <a:ext cx="8229600" cy="4830763"/>
          </a:xfrm>
        </p:spPr>
        <p:txBody>
          <a:bodyPr>
            <a:normAutofit fontScale="70000" lnSpcReduction="20000"/>
          </a:bodyPr>
          <a:lstStyle/>
          <a:p>
            <a:r>
              <a:rPr lang="en-US" altLang="en-US" dirty="0" smtClean="0">
                <a:solidFill>
                  <a:srgbClr val="000000"/>
                </a:solidFill>
                <a:latin typeface="Open Sans"/>
              </a:rPr>
              <a:t>You can help yourself and your loved ones stay healthy by washing your hands often, especially during these key times when you are likely to get and spread germs:</a:t>
            </a:r>
          </a:p>
          <a:p>
            <a:r>
              <a:rPr lang="en-US" altLang="en-US" b="1" dirty="0" smtClean="0">
                <a:solidFill>
                  <a:srgbClr val="000000"/>
                </a:solidFill>
                <a:latin typeface="Open Sans"/>
              </a:rPr>
              <a:t>Before, during, </a:t>
            </a:r>
            <a:r>
              <a:rPr lang="en-US" altLang="en-US" dirty="0" smtClean="0">
                <a:solidFill>
                  <a:srgbClr val="000000"/>
                </a:solidFill>
                <a:latin typeface="Open Sans"/>
              </a:rPr>
              <a:t>and</a:t>
            </a:r>
            <a:r>
              <a:rPr lang="en-US" altLang="en-US" b="1" dirty="0" smtClean="0">
                <a:solidFill>
                  <a:srgbClr val="000000"/>
                </a:solidFill>
                <a:latin typeface="Open Sans"/>
              </a:rPr>
              <a:t> after</a:t>
            </a:r>
            <a:r>
              <a:rPr lang="en-US" altLang="en-US" dirty="0" smtClean="0">
                <a:solidFill>
                  <a:srgbClr val="000000"/>
                </a:solidFill>
                <a:latin typeface="Open Sans"/>
              </a:rPr>
              <a:t> preparing food</a:t>
            </a:r>
          </a:p>
          <a:p>
            <a:r>
              <a:rPr lang="en-US" altLang="en-US" b="1" dirty="0" smtClean="0">
                <a:solidFill>
                  <a:srgbClr val="000000"/>
                </a:solidFill>
                <a:latin typeface="Open Sans"/>
              </a:rPr>
              <a:t>Before</a:t>
            </a:r>
            <a:r>
              <a:rPr lang="en-US" altLang="en-US" dirty="0" smtClean="0">
                <a:solidFill>
                  <a:srgbClr val="000000"/>
                </a:solidFill>
                <a:latin typeface="Open Sans"/>
              </a:rPr>
              <a:t> eating food</a:t>
            </a:r>
          </a:p>
          <a:p>
            <a:r>
              <a:rPr lang="en-US" altLang="en-US" b="1" dirty="0" smtClean="0">
                <a:solidFill>
                  <a:srgbClr val="000000"/>
                </a:solidFill>
                <a:latin typeface="Open Sans"/>
              </a:rPr>
              <a:t>Before </a:t>
            </a:r>
            <a:r>
              <a:rPr lang="en-US" altLang="en-US" dirty="0" smtClean="0">
                <a:solidFill>
                  <a:srgbClr val="000000"/>
                </a:solidFill>
                <a:latin typeface="Open Sans"/>
              </a:rPr>
              <a:t>and</a:t>
            </a:r>
            <a:r>
              <a:rPr lang="en-US" altLang="en-US" b="1" dirty="0" smtClean="0">
                <a:solidFill>
                  <a:srgbClr val="000000"/>
                </a:solidFill>
                <a:latin typeface="Open Sans"/>
              </a:rPr>
              <a:t> after </a:t>
            </a:r>
            <a:r>
              <a:rPr lang="en-US" altLang="en-US" dirty="0" smtClean="0">
                <a:solidFill>
                  <a:srgbClr val="000000"/>
                </a:solidFill>
                <a:latin typeface="Open Sans"/>
              </a:rPr>
              <a:t>caring for someone at home who is sick with vomiting or diarrhea</a:t>
            </a:r>
          </a:p>
          <a:p>
            <a:r>
              <a:rPr lang="en-US" altLang="en-US" b="1" dirty="0" smtClean="0">
                <a:solidFill>
                  <a:srgbClr val="000000"/>
                </a:solidFill>
                <a:latin typeface="Open Sans"/>
              </a:rPr>
              <a:t>Before </a:t>
            </a:r>
            <a:r>
              <a:rPr lang="en-US" altLang="en-US" dirty="0" smtClean="0">
                <a:solidFill>
                  <a:srgbClr val="000000"/>
                </a:solidFill>
                <a:latin typeface="Open Sans"/>
              </a:rPr>
              <a:t>and</a:t>
            </a:r>
            <a:r>
              <a:rPr lang="en-US" altLang="en-US" b="1" dirty="0" smtClean="0">
                <a:solidFill>
                  <a:srgbClr val="000000"/>
                </a:solidFill>
                <a:latin typeface="Open Sans"/>
              </a:rPr>
              <a:t> after</a:t>
            </a:r>
            <a:r>
              <a:rPr lang="en-US" altLang="en-US" dirty="0" smtClean="0">
                <a:solidFill>
                  <a:srgbClr val="000000"/>
                </a:solidFill>
                <a:latin typeface="Open Sans"/>
              </a:rPr>
              <a:t> treating a cut or wound</a:t>
            </a:r>
          </a:p>
          <a:p>
            <a:r>
              <a:rPr lang="en-US" altLang="en-US" b="1" dirty="0" smtClean="0">
                <a:solidFill>
                  <a:srgbClr val="000000"/>
                </a:solidFill>
                <a:latin typeface="Open Sans"/>
              </a:rPr>
              <a:t>After</a:t>
            </a:r>
            <a:r>
              <a:rPr lang="en-US" altLang="en-US" dirty="0" smtClean="0">
                <a:solidFill>
                  <a:srgbClr val="000000"/>
                </a:solidFill>
                <a:latin typeface="Open Sans"/>
              </a:rPr>
              <a:t> using the toilet</a:t>
            </a:r>
          </a:p>
          <a:p>
            <a:r>
              <a:rPr lang="en-US" altLang="en-US" b="1" dirty="0" smtClean="0">
                <a:solidFill>
                  <a:srgbClr val="000000"/>
                </a:solidFill>
                <a:latin typeface="Open Sans"/>
              </a:rPr>
              <a:t>After</a:t>
            </a:r>
            <a:r>
              <a:rPr lang="en-US" altLang="en-US" dirty="0" smtClean="0">
                <a:solidFill>
                  <a:srgbClr val="000000"/>
                </a:solidFill>
                <a:latin typeface="Open Sans"/>
              </a:rPr>
              <a:t> </a:t>
            </a:r>
            <a:r>
              <a:rPr lang="en-US" altLang="en-US" dirty="0" smtClean="0">
                <a:latin typeface="Open Sans"/>
                <a:hlinkClick r:id="rId2"/>
              </a:rPr>
              <a:t>changing diapers or cleaning up a child who has used the toilet</a:t>
            </a:r>
            <a:endParaRPr lang="en-US" altLang="en-US" dirty="0" smtClean="0">
              <a:latin typeface="Open Sans"/>
            </a:endParaRPr>
          </a:p>
          <a:p>
            <a:r>
              <a:rPr lang="en-US" altLang="en-US" b="1" dirty="0" smtClean="0">
                <a:latin typeface="Open Sans"/>
              </a:rPr>
              <a:t>A</a:t>
            </a:r>
            <a:r>
              <a:rPr lang="en-US" altLang="en-US" b="1" dirty="0" smtClean="0">
                <a:solidFill>
                  <a:srgbClr val="000000"/>
                </a:solidFill>
                <a:latin typeface="Open Sans"/>
              </a:rPr>
              <a:t>fter </a:t>
            </a:r>
            <a:r>
              <a:rPr lang="en-US" altLang="en-US" dirty="0" smtClean="0">
                <a:solidFill>
                  <a:srgbClr val="000000"/>
                </a:solidFill>
                <a:latin typeface="Open Sans"/>
              </a:rPr>
              <a:t>blowing your nose, coughing, or sneezing</a:t>
            </a:r>
          </a:p>
          <a:p>
            <a:r>
              <a:rPr lang="en-US" altLang="en-US" b="1" dirty="0" smtClean="0">
                <a:solidFill>
                  <a:srgbClr val="000000"/>
                </a:solidFill>
                <a:latin typeface="Open Sans"/>
              </a:rPr>
              <a:t>After</a:t>
            </a:r>
            <a:r>
              <a:rPr lang="en-US" altLang="en-US" dirty="0" smtClean="0">
                <a:solidFill>
                  <a:srgbClr val="000000"/>
                </a:solidFill>
                <a:latin typeface="Open Sans"/>
              </a:rPr>
              <a:t> touching an animal, animal feed, or animal waste</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4">
            <a:extLst>
              <a:ext uri="{FF2B5EF4-FFF2-40B4-BE49-F238E27FC236}">
                <a16:creationId xmlns:a16="http://schemas.microsoft.com/office/drawing/2014/main" xmlns="" id="{B2440878-CB38-4217-AAC0-F4D33248B40F}"/>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a:xfrm>
            <a:off x="457200" y="304800"/>
            <a:ext cx="8458200" cy="5668169"/>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20000"/>
          </a:bodyPr>
          <a:lstStyle/>
          <a:p>
            <a:pPr lvl="0"/>
            <a:r>
              <a:rPr lang="en-US" dirty="0"/>
              <a:t>Part of routine infection control practices, standard precautions include wearing gloves for situations involving known or anticipated contact with blood, body fluids, tissue, mucous membranes, or </a:t>
            </a:r>
            <a:r>
              <a:rPr lang="en-US" dirty="0" err="1"/>
              <a:t>nonintact</a:t>
            </a:r>
            <a:r>
              <a:rPr lang="en-US" dirty="0"/>
              <a:t> skin.</a:t>
            </a:r>
            <a:r>
              <a:rPr lang="en-US" u="sng" baseline="30000" dirty="0"/>
              <a:t>1</a:t>
            </a:r>
            <a:r>
              <a:rPr lang="en-US" dirty="0"/>
              <a:t> If the task or procedure you're performing may result in splashing or splattering of blood or body fluids to the face, you should also wear a mask and goggles or a mask with a face shield. If the task or procedure you're performing may result in splashing or splattering of blood or body fluids to the body, you should also wear a fluid-resistant gown or apron.</a:t>
            </a:r>
            <a:r>
              <a:rPr lang="en-US" u="sng" baseline="30000" dirty="0"/>
              <a:t>12</a:t>
            </a:r>
            <a:r>
              <a:rPr lang="en-US" dirty="0"/>
              <a:t> Additional protective clothing, such as shoe covers, may be appropriate to protect your feet in situations that may expose you to large amounts of blood or body fluids (or both), such as when caring for a trauma patient in an operating room or emergency department.</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304800"/>
            <a:ext cx="8229600" cy="5821363"/>
          </a:xfrm>
        </p:spPr>
        <p:txBody>
          <a:bodyPr>
            <a:normAutofit fontScale="85000" lnSpcReduction="20000"/>
          </a:bodyPr>
          <a:lstStyle/>
          <a:p>
            <a:pPr lvl="0"/>
            <a:r>
              <a:rPr lang="en-US" dirty="0"/>
              <a:t>Part of routine infection control practices, standard precautions include wearing gloves for situations involving known or anticipated contact with blood, body fluids, tissue, mucous membranes, or </a:t>
            </a:r>
            <a:r>
              <a:rPr lang="en-US" dirty="0" err="1"/>
              <a:t>nonintact</a:t>
            </a:r>
            <a:r>
              <a:rPr lang="en-US" dirty="0"/>
              <a:t> skin</a:t>
            </a:r>
            <a:r>
              <a:rPr lang="en-US" dirty="0" smtClean="0"/>
              <a:t>.</a:t>
            </a:r>
            <a:r>
              <a:rPr lang="en-US" u="sng" baseline="30000" dirty="0" smtClean="0"/>
              <a:t> </a:t>
            </a:r>
            <a:r>
              <a:rPr lang="en-US" dirty="0"/>
              <a:t> If the task or procedure you're performing may result in splashing or splattering of blood or body fluids to the face, you should also wear a mask and goggles or a mask with a face shield. If the task or procedure you're performing may result in splashing or splattering of blood or body fluids to the body, you should also wear a fluid-resistant gown or apron</a:t>
            </a:r>
            <a:r>
              <a:rPr lang="en-US" dirty="0" smtClean="0"/>
              <a:t>.</a:t>
            </a:r>
            <a:r>
              <a:rPr lang="en-US" u="sng" baseline="30000" dirty="0" smtClean="0"/>
              <a:t> </a:t>
            </a:r>
            <a:r>
              <a:rPr lang="en-US" dirty="0"/>
              <a:t> Additional protective clothing, such as shoe covers, may be appropriate to protect your feet in situations that may expose you to large amounts of blood or body fluids (or both), such as when caring for a trauma patient in an operating room or emergency department.</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838200" y="304800"/>
          <a:ext cx="7620000" cy="5168900"/>
        </p:xfrm>
        <a:graphic>
          <a:graphicData uri="http://schemas.openxmlformats.org/drawingml/2006/table">
            <a:tbl>
              <a:tblPr firstRow="1" bandRow="1">
                <a:tableStyleId>{5C22544A-7EE6-4342-B048-85BDC9FD1C3A}</a:tableStyleId>
              </a:tblPr>
              <a:tblGrid>
                <a:gridCol w="2540000"/>
                <a:gridCol w="2540000"/>
                <a:gridCol w="2540000"/>
              </a:tblGrid>
              <a:tr h="457200">
                <a:tc>
                  <a:txBody>
                    <a:bodyPr/>
                    <a:lstStyle/>
                    <a:p>
                      <a:pPr marL="0" marR="0">
                        <a:lnSpc>
                          <a:spcPct val="115000"/>
                        </a:lnSpc>
                        <a:spcBef>
                          <a:spcPts val="0"/>
                        </a:spcBef>
                        <a:spcAft>
                          <a:spcPts val="0"/>
                        </a:spcAft>
                      </a:pPr>
                      <a:r>
                        <a:rPr lang="en-US" sz="1000" b="1" dirty="0">
                          <a:solidFill>
                            <a:srgbClr val="000000"/>
                          </a:solidFill>
                          <a:latin typeface="Tahoma"/>
                          <a:ea typeface="Times New Roman"/>
                          <a:cs typeface="Arial"/>
                        </a:rPr>
                        <a:t>Precaution type</a:t>
                      </a:r>
                      <a:endParaRPr lang="en-US" sz="1100" dirty="0">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000" b="1">
                          <a:solidFill>
                            <a:srgbClr val="000000"/>
                          </a:solidFill>
                          <a:latin typeface="Tahoma"/>
                          <a:ea typeface="Times New Roman"/>
                          <a:cs typeface="Arial"/>
                        </a:rPr>
                        <a:t>Indications</a:t>
                      </a:r>
                      <a:endParaRPr lang="en-US" sz="1100">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000" b="1" dirty="0">
                          <a:solidFill>
                            <a:srgbClr val="000000"/>
                          </a:solidFill>
                          <a:latin typeface="Tahoma"/>
                          <a:ea typeface="Times New Roman"/>
                          <a:cs typeface="Arial"/>
                        </a:rPr>
                        <a:t>Nursing actions</a:t>
                      </a:r>
                      <a:endParaRPr lang="en-US" sz="1100" dirty="0">
                        <a:latin typeface="Calibri"/>
                        <a:ea typeface="Calibri"/>
                        <a:cs typeface="Arial"/>
                      </a:endParaRPr>
                    </a:p>
                  </a:txBody>
                  <a:tcPr marL="47625" marR="47625" marT="47625" marB="47625"/>
                </a:tc>
              </a:tr>
              <a:tr h="1981200">
                <a:tc>
                  <a:txBody>
                    <a:bodyPr/>
                    <a:lstStyle/>
                    <a:p>
                      <a:pPr marL="0" marR="0">
                        <a:lnSpc>
                          <a:spcPct val="115000"/>
                        </a:lnSpc>
                        <a:spcBef>
                          <a:spcPts val="0"/>
                        </a:spcBef>
                        <a:spcAft>
                          <a:spcPts val="0"/>
                        </a:spcAft>
                      </a:pPr>
                      <a:r>
                        <a:rPr lang="en-US" sz="1000" dirty="0">
                          <a:solidFill>
                            <a:srgbClr val="000000"/>
                          </a:solidFill>
                          <a:latin typeface="Tahoma"/>
                          <a:ea typeface="Times New Roman"/>
                          <a:cs typeface="Arial"/>
                        </a:rPr>
                        <a:t>Airborne</a:t>
                      </a:r>
                      <a:endParaRPr lang="en-US" sz="1100" dirty="0">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000">
                          <a:solidFill>
                            <a:srgbClr val="000000"/>
                          </a:solidFill>
                          <a:latin typeface="Tahoma"/>
                          <a:ea typeface="Times New Roman"/>
                          <a:cs typeface="Arial"/>
                        </a:rPr>
                        <a:t>To prevent the spread of infection when a patient is suspected or known to have an infection that's spread by the airborne route</a:t>
                      </a:r>
                      <a:endParaRPr lang="en-US" sz="110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000" dirty="0">
                          <a:solidFill>
                            <a:srgbClr val="000000"/>
                          </a:solidFill>
                          <a:latin typeface="Tahoma"/>
                          <a:ea typeface="Times New Roman"/>
                          <a:cs typeface="Arial"/>
                        </a:rPr>
                        <a:t>Place the patient in an airborne infection isolation room with monitored negative pressure, if available.</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000" dirty="0">
                          <a:solidFill>
                            <a:srgbClr val="000000"/>
                          </a:solidFill>
                          <a:latin typeface="Tahoma"/>
                          <a:ea typeface="Times New Roman"/>
                          <a:cs typeface="Arial"/>
                        </a:rPr>
                        <a:t>Caution all people entering the room to wear a respirator mask </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000" dirty="0">
                          <a:solidFill>
                            <a:srgbClr val="000000"/>
                          </a:solidFill>
                          <a:latin typeface="Tahoma"/>
                          <a:ea typeface="Times New Roman"/>
                          <a:cs typeface="Arial"/>
                        </a:rPr>
                        <a:t>Staff members who aren't immune to vaccine-preventable airborne diseases shouldn't care for the patient</a:t>
                      </a:r>
                      <a:r>
                        <a:rPr lang="en-US" sz="1000" dirty="0" smtClean="0">
                          <a:solidFill>
                            <a:srgbClr val="000000"/>
                          </a:solidFill>
                          <a:latin typeface="Tahoma"/>
                          <a:ea typeface="Times New Roman"/>
                          <a:cs typeface="Arial"/>
                        </a:rPr>
                        <a:t>.</a:t>
                      </a:r>
                      <a:endParaRPr lang="en-US" sz="1100" dirty="0">
                        <a:solidFill>
                          <a:srgbClr val="000000"/>
                        </a:solidFill>
                        <a:latin typeface="Calibri"/>
                        <a:ea typeface="Calibri"/>
                        <a:cs typeface="Arial"/>
                      </a:endParaRPr>
                    </a:p>
                  </a:txBody>
                  <a:tcPr marL="47625" marR="47625" marT="47625" marB="47625"/>
                </a:tc>
              </a:tr>
              <a:tr h="1981200">
                <a:tc>
                  <a:txBody>
                    <a:bodyPr/>
                    <a:lstStyle/>
                    <a:p>
                      <a:pPr marL="0" marR="0">
                        <a:lnSpc>
                          <a:spcPct val="115000"/>
                        </a:lnSpc>
                        <a:spcBef>
                          <a:spcPts val="0"/>
                        </a:spcBef>
                        <a:spcAft>
                          <a:spcPts val="0"/>
                        </a:spcAft>
                      </a:pPr>
                      <a:r>
                        <a:rPr lang="en-US" sz="1000" dirty="0">
                          <a:solidFill>
                            <a:srgbClr val="000000"/>
                          </a:solidFill>
                          <a:latin typeface="Tahoma"/>
                          <a:ea typeface="Times New Roman"/>
                          <a:cs typeface="Arial"/>
                        </a:rPr>
                        <a:t>Contact</a:t>
                      </a:r>
                      <a:endParaRPr lang="en-US" sz="1100" dirty="0">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000">
                          <a:solidFill>
                            <a:srgbClr val="000000"/>
                          </a:solidFill>
                          <a:latin typeface="Tahoma"/>
                          <a:ea typeface="Times New Roman"/>
                          <a:cs typeface="Arial"/>
                        </a:rPr>
                        <a:t>To prevent the spread of epidemiologically important infectious organisms through direct patient contact or indirect contact with the patient's environment</a:t>
                      </a:r>
                      <a:endParaRPr lang="en-US" sz="110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000" dirty="0">
                          <a:solidFill>
                            <a:srgbClr val="000000"/>
                          </a:solidFill>
                          <a:latin typeface="Tahoma"/>
                          <a:ea typeface="Times New Roman"/>
                          <a:cs typeface="Arial"/>
                        </a:rPr>
                        <a:t>Place the patient in a single-patient room, if possible.</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000" dirty="0">
                          <a:solidFill>
                            <a:srgbClr val="000000"/>
                          </a:solidFill>
                          <a:latin typeface="Tahoma"/>
                          <a:ea typeface="Times New Roman"/>
                          <a:cs typeface="Arial"/>
                        </a:rPr>
                        <a:t>Wear a gown and gloves for all interactions with the patient or the patient's environment.</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000" dirty="0">
                          <a:solidFill>
                            <a:srgbClr val="000000"/>
                          </a:solidFill>
                          <a:latin typeface="Tahoma"/>
                          <a:ea typeface="Times New Roman"/>
                          <a:cs typeface="Arial"/>
                        </a:rPr>
                        <a:t>Follow your facility's infection control plan to determine when to initiate contact precautions</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000" dirty="0">
                          <a:solidFill>
                            <a:srgbClr val="000000"/>
                          </a:solidFill>
                          <a:latin typeface="Tahoma"/>
                          <a:ea typeface="Times New Roman"/>
                          <a:cs typeface="Arial"/>
                        </a:rPr>
                        <a:t>Dedicate patient care equipment to a single patient, if possible.</a:t>
                      </a:r>
                      <a:endParaRPr lang="en-US" sz="1100" dirty="0">
                        <a:solidFill>
                          <a:srgbClr val="000000"/>
                        </a:solidFill>
                        <a:latin typeface="Calibri"/>
                        <a:ea typeface="Calibri"/>
                        <a:cs typeface="Arial"/>
                      </a:endParaRPr>
                    </a:p>
                  </a:txBody>
                  <a:tcPr marL="47625" marR="47625" marT="47625" marB="47625"/>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04800"/>
          <a:ext cx="8229600" cy="3352800"/>
        </p:xfrm>
        <a:graphic>
          <a:graphicData uri="http://schemas.openxmlformats.org/drawingml/2006/table">
            <a:tbl>
              <a:tblPr firstRow="1" bandRow="1">
                <a:tableStyleId>{5C22544A-7EE6-4342-B048-85BDC9FD1C3A}</a:tableStyleId>
              </a:tblPr>
              <a:tblGrid>
                <a:gridCol w="2743200"/>
                <a:gridCol w="2743200"/>
                <a:gridCol w="2743200"/>
              </a:tblGrid>
              <a:tr h="3352800">
                <a:tc>
                  <a:txBody>
                    <a:bodyPr/>
                    <a:lstStyle/>
                    <a:p>
                      <a:pPr marL="0" marR="0">
                        <a:lnSpc>
                          <a:spcPct val="115000"/>
                        </a:lnSpc>
                        <a:spcBef>
                          <a:spcPts val="0"/>
                        </a:spcBef>
                        <a:spcAft>
                          <a:spcPts val="0"/>
                        </a:spcAft>
                      </a:pPr>
                      <a:r>
                        <a:rPr lang="en-US" sz="1000" dirty="0">
                          <a:solidFill>
                            <a:srgbClr val="000000"/>
                          </a:solidFill>
                          <a:latin typeface="Tahoma"/>
                          <a:ea typeface="Times New Roman"/>
                          <a:cs typeface="Arial"/>
                        </a:rPr>
                        <a:t>Droplet</a:t>
                      </a:r>
                      <a:endParaRPr lang="en-US" sz="1100" dirty="0">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000">
                          <a:solidFill>
                            <a:srgbClr val="000000"/>
                          </a:solidFill>
                          <a:latin typeface="Tahoma"/>
                          <a:ea typeface="Times New Roman"/>
                          <a:cs typeface="Arial"/>
                        </a:rPr>
                        <a:t>To prevent the spread of infectious organisms through close respiratory or mucous membrane contact with respiratory secretions from an infected patient</a:t>
                      </a:r>
                      <a:endParaRPr lang="en-US" sz="110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000" dirty="0">
                          <a:solidFill>
                            <a:srgbClr val="000000"/>
                          </a:solidFill>
                          <a:latin typeface="Tahoma"/>
                          <a:ea typeface="Times New Roman"/>
                          <a:cs typeface="Arial"/>
                        </a:rPr>
                        <a:t>Place the patient in a single-patient room, if possible.</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000" dirty="0">
                          <a:solidFill>
                            <a:srgbClr val="000000"/>
                          </a:solidFill>
                          <a:latin typeface="Tahoma"/>
                          <a:ea typeface="Times New Roman"/>
                          <a:cs typeface="Arial"/>
                        </a:rPr>
                        <a:t>Put on a mask before entering the patient's room, </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000" dirty="0">
                          <a:solidFill>
                            <a:srgbClr val="000000"/>
                          </a:solidFill>
                          <a:latin typeface="Tahoma"/>
                          <a:ea typeface="Times New Roman"/>
                          <a:cs typeface="Arial"/>
                        </a:rPr>
                        <a:t>Dedicate patient care equipment to a single patient, if possible</a:t>
                      </a:r>
                      <a:r>
                        <a:rPr lang="en-US" sz="1000" dirty="0" smtClean="0">
                          <a:solidFill>
                            <a:srgbClr val="000000"/>
                          </a:solidFill>
                          <a:latin typeface="Tahoma"/>
                          <a:ea typeface="Times New Roman"/>
                          <a:cs typeface="Arial"/>
                        </a:rPr>
                        <a:t>.</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000" dirty="0">
                          <a:solidFill>
                            <a:srgbClr val="000000"/>
                          </a:solidFill>
                          <a:latin typeface="Tahoma"/>
                          <a:ea typeface="Times New Roman"/>
                          <a:cs typeface="Arial"/>
                        </a:rPr>
                        <a:t>Have the patient wear a mask, if transported outside of the room</a:t>
                      </a:r>
                      <a:r>
                        <a:rPr lang="en-US" sz="1000" dirty="0" smtClean="0">
                          <a:solidFill>
                            <a:srgbClr val="000000"/>
                          </a:solidFill>
                          <a:latin typeface="Tahoma"/>
                          <a:ea typeface="Times New Roman"/>
                          <a:cs typeface="Arial"/>
                        </a:rPr>
                        <a:t>.</a:t>
                      </a:r>
                      <a:endParaRPr lang="en-US" sz="1100" dirty="0">
                        <a:solidFill>
                          <a:srgbClr val="000000"/>
                        </a:solidFill>
                        <a:latin typeface="Calibri"/>
                        <a:ea typeface="Calibri"/>
                        <a:cs typeface="Arial"/>
                      </a:endParaRPr>
                    </a:p>
                  </a:txBody>
                  <a:tcPr marL="47625" marR="47625" marT="47625" marB="47625"/>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Airborne precautions</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990600"/>
          <a:ext cx="8229600" cy="5502402"/>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marL="0" marR="0">
                        <a:lnSpc>
                          <a:spcPct val="115000"/>
                        </a:lnSpc>
                        <a:spcBef>
                          <a:spcPts val="0"/>
                        </a:spcBef>
                        <a:spcAft>
                          <a:spcPts val="0"/>
                        </a:spcAft>
                      </a:pPr>
                      <a:r>
                        <a:rPr lang="en-US" sz="1200" b="1" dirty="0">
                          <a:solidFill>
                            <a:srgbClr val="000000"/>
                          </a:solidFill>
                          <a:latin typeface="Tahoma"/>
                          <a:ea typeface="Times New Roman"/>
                          <a:cs typeface="Arial"/>
                        </a:rPr>
                        <a:t>Condition</a:t>
                      </a:r>
                      <a:endParaRPr lang="en-US" sz="1100" dirty="0">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200" b="1">
                          <a:solidFill>
                            <a:srgbClr val="000000"/>
                          </a:solidFill>
                          <a:latin typeface="Tahoma"/>
                          <a:ea typeface="Times New Roman"/>
                          <a:cs typeface="Arial"/>
                        </a:rPr>
                        <a:t>Precautionary period</a:t>
                      </a:r>
                      <a:endParaRPr lang="en-US" sz="1100">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200" b="1" dirty="0">
                          <a:solidFill>
                            <a:srgbClr val="000000"/>
                          </a:solidFill>
                          <a:latin typeface="Tahoma"/>
                          <a:ea typeface="Times New Roman"/>
                          <a:cs typeface="Arial"/>
                        </a:rPr>
                        <a:t>Special considerations (as applicable)</a:t>
                      </a:r>
                      <a:endParaRPr lang="en-US" sz="1100" dirty="0">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dirty="0">
                          <a:solidFill>
                            <a:srgbClr val="000000"/>
                          </a:solidFill>
                          <a:latin typeface="Tahoma"/>
                          <a:ea typeface="Times New Roman"/>
                          <a:cs typeface="Arial"/>
                        </a:rPr>
                        <a:t>Avian influenza</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For 14 days after onset of symptoms or until an alternative diagnosis is confirmed</a:t>
                      </a:r>
                      <a:endParaRPr lang="en-US" sz="1100">
                        <a:solidFill>
                          <a:srgbClr val="000000"/>
                        </a:solidFill>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200" dirty="0">
                          <a:solidFill>
                            <a:srgbClr val="000000"/>
                          </a:solidFill>
                          <a:latin typeface="Tahoma"/>
                          <a:ea typeface="Times New Roman"/>
                          <a:cs typeface="Arial"/>
                        </a:rPr>
                        <a:t>N/A</a:t>
                      </a:r>
                      <a:endParaRPr lang="en-US" sz="1100" dirty="0">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dirty="0">
                          <a:solidFill>
                            <a:srgbClr val="000000"/>
                          </a:solidFill>
                          <a:latin typeface="Tahoma"/>
                          <a:ea typeface="Times New Roman"/>
                          <a:cs typeface="Arial"/>
                        </a:rPr>
                        <a:t>Chickenpox (</a:t>
                      </a:r>
                      <a:r>
                        <a:rPr lang="en-US" sz="1200" dirty="0" err="1">
                          <a:solidFill>
                            <a:srgbClr val="000000"/>
                          </a:solidFill>
                          <a:latin typeface="Tahoma"/>
                          <a:ea typeface="Times New Roman"/>
                          <a:cs typeface="Arial"/>
                        </a:rPr>
                        <a:t>varicella</a:t>
                      </a:r>
                      <a:r>
                        <a:rPr lang="en-US" sz="1200" dirty="0">
                          <a:solidFill>
                            <a:srgbClr val="000000"/>
                          </a:solidFill>
                          <a:latin typeface="Tahoma"/>
                          <a:ea typeface="Times New Roman"/>
                          <a:cs typeface="Arial"/>
                        </a:rPr>
                        <a:t>)</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Until lesions are crusted and no new lesions appear</a:t>
                      </a:r>
                      <a:endParaRPr lang="en-US" sz="1100">
                        <a:solidFill>
                          <a:srgbClr val="000000"/>
                        </a:solidFill>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Susceptible health care workers shouldn't enter the room if immune health care workers are available.</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Contact precautions should be instituted.</a:t>
                      </a:r>
                      <a:endParaRPr lang="en-US" sz="1100" dirty="0">
                        <a:solidFill>
                          <a:srgbClr val="000000"/>
                        </a:solidFill>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dirty="0">
                          <a:solidFill>
                            <a:srgbClr val="000000"/>
                          </a:solidFill>
                          <a:latin typeface="Tahoma"/>
                          <a:ea typeface="Times New Roman"/>
                          <a:cs typeface="Arial"/>
                        </a:rPr>
                        <a:t>Measles (</a:t>
                      </a:r>
                      <a:r>
                        <a:rPr lang="en-US" sz="1200" dirty="0" err="1">
                          <a:solidFill>
                            <a:srgbClr val="000000"/>
                          </a:solidFill>
                          <a:latin typeface="Tahoma"/>
                          <a:ea typeface="Times New Roman"/>
                          <a:cs typeface="Arial"/>
                        </a:rPr>
                        <a:t>rubeola</a:t>
                      </a:r>
                      <a:r>
                        <a:rPr lang="en-US" sz="1200" dirty="0">
                          <a:solidFill>
                            <a:srgbClr val="000000"/>
                          </a:solidFill>
                          <a:latin typeface="Tahoma"/>
                          <a:ea typeface="Times New Roman"/>
                          <a:cs typeface="Arial"/>
                        </a:rPr>
                        <a:t>)</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For 4 days after onset of rash</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For duration of illness in </a:t>
                      </a:r>
                      <a:r>
                        <a:rPr lang="en-US" sz="1200" dirty="0" err="1">
                          <a:solidFill>
                            <a:srgbClr val="000000"/>
                          </a:solidFill>
                          <a:latin typeface="Tahoma"/>
                          <a:ea typeface="Times New Roman"/>
                          <a:cs typeface="Arial"/>
                        </a:rPr>
                        <a:t>immunocompromised</a:t>
                      </a:r>
                      <a:r>
                        <a:rPr lang="en-US" sz="1200" dirty="0">
                          <a:solidFill>
                            <a:srgbClr val="000000"/>
                          </a:solidFill>
                          <a:latin typeface="Tahoma"/>
                          <a:ea typeface="Times New Roman"/>
                          <a:cs typeface="Arial"/>
                        </a:rPr>
                        <a:t> patients</a:t>
                      </a:r>
                      <a:endParaRPr lang="en-US" sz="1100" dirty="0">
                        <a:solidFill>
                          <a:srgbClr val="000000"/>
                        </a:solidFill>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Susceptible health care workers shouldn't enter the room if immune health care workers are available.</a:t>
                      </a:r>
                      <a:endParaRPr lang="en-US" sz="1100" dirty="0">
                        <a:solidFill>
                          <a:srgbClr val="000000"/>
                        </a:solidFill>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a:solidFill>
                            <a:srgbClr val="000000"/>
                          </a:solidFill>
                          <a:latin typeface="Tahoma"/>
                          <a:ea typeface="Times New Roman"/>
                          <a:cs typeface="Arial"/>
                        </a:rPr>
                        <a:t>Severe acute respiratory syndrome</a:t>
                      </a:r>
                      <a:endParaRPr lang="en-US" sz="110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Duration of illness plus 10 days after resolution of fever</a:t>
                      </a:r>
                      <a:endParaRPr lang="en-US" sz="1100">
                        <a:solidFill>
                          <a:srgbClr val="000000"/>
                        </a:solidFill>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Eye protection (goggles or face shield) should be worn.</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Contact precautions should be instituted.</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Vigilant environmental disinfection should be performed.</a:t>
                      </a:r>
                      <a:endParaRPr lang="en-US" sz="1100" dirty="0">
                        <a:solidFill>
                          <a:srgbClr val="000000"/>
                        </a:solidFill>
                        <a:latin typeface="Calibri"/>
                        <a:ea typeface="Calibri"/>
                        <a:cs typeface="Arial"/>
                      </a:endParaRPr>
                    </a:p>
                  </a:txBody>
                  <a:tcPr marL="47625" marR="47625" marT="47625" marB="47625"/>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Table 3"/>
          <p:cNvGraphicFramePr>
            <a:graphicFrameLocks noGrp="1"/>
          </p:cNvGraphicFramePr>
          <p:nvPr/>
        </p:nvGraphicFramePr>
        <p:xfrm>
          <a:off x="533401" y="304800"/>
          <a:ext cx="8077199" cy="1567434"/>
        </p:xfrm>
        <a:graphic>
          <a:graphicData uri="http://schemas.openxmlformats.org/drawingml/2006/table">
            <a:tbl>
              <a:tblPr firstRow="1" bandRow="1">
                <a:tableStyleId>{5C22544A-7EE6-4342-B048-85BDC9FD1C3A}</a:tableStyleId>
              </a:tblPr>
              <a:tblGrid>
                <a:gridCol w="2299758"/>
                <a:gridCol w="2299758"/>
                <a:gridCol w="3477683"/>
              </a:tblGrid>
              <a:tr h="1488440">
                <a:tc>
                  <a:txBody>
                    <a:bodyPr/>
                    <a:lstStyle/>
                    <a:p>
                      <a:pPr marL="0" marR="0">
                        <a:lnSpc>
                          <a:spcPct val="115000"/>
                        </a:lnSpc>
                        <a:spcBef>
                          <a:spcPts val="0"/>
                        </a:spcBef>
                        <a:spcAft>
                          <a:spcPts val="0"/>
                        </a:spcAft>
                      </a:pPr>
                      <a:r>
                        <a:rPr lang="en-US" sz="1200" dirty="0">
                          <a:solidFill>
                            <a:srgbClr val="000000"/>
                          </a:solidFill>
                          <a:latin typeface="Tahoma"/>
                          <a:ea typeface="Times New Roman"/>
                          <a:cs typeface="Arial"/>
                        </a:rPr>
                        <a:t>Tuberculosis, </a:t>
                      </a:r>
                      <a:r>
                        <a:rPr lang="en-US" sz="1200" dirty="0" err="1">
                          <a:solidFill>
                            <a:srgbClr val="000000"/>
                          </a:solidFill>
                          <a:latin typeface="Tahoma"/>
                          <a:ea typeface="Times New Roman"/>
                          <a:cs typeface="Arial"/>
                        </a:rPr>
                        <a:t>extrapulmonary</a:t>
                      </a:r>
                      <a:r>
                        <a:rPr lang="en-US" sz="1200" dirty="0">
                          <a:solidFill>
                            <a:srgbClr val="000000"/>
                          </a:solidFill>
                          <a:latin typeface="Tahoma"/>
                          <a:ea typeface="Times New Roman"/>
                          <a:cs typeface="Arial"/>
                        </a:rPr>
                        <a:t>, draining lesion</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Until the patient improves clinically and drainage has ceased or until three consecutive negative cultures of continued drainage are obtained1</a:t>
                      </a:r>
                      <a:endParaRPr lang="en-US" sz="1100">
                        <a:solidFill>
                          <a:srgbClr val="000000"/>
                        </a:solidFill>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Contact precautions should be instituted.</a:t>
                      </a:r>
                      <a:endParaRPr lang="en-US" sz="1100" dirty="0">
                        <a:solidFill>
                          <a:srgbClr val="000000"/>
                        </a:solidFill>
                        <a:latin typeface="Calibri"/>
                        <a:ea typeface="Calibri"/>
                        <a:cs typeface="Arial"/>
                      </a:endParaRPr>
                    </a:p>
                  </a:txBody>
                  <a:tcPr marL="47625" marR="47625" marT="47625" marB="47625"/>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smtClean="0">
                <a:solidFill>
                  <a:srgbClr val="00B050"/>
                </a:solidFill>
              </a:rPr>
              <a:t>WHAT IS INFECTION</a:t>
            </a:r>
            <a:endParaRPr lang="en-US" dirty="0"/>
          </a:p>
        </p:txBody>
      </p:sp>
      <p:sp>
        <p:nvSpPr>
          <p:cNvPr id="3" name="Content Placeholder 2"/>
          <p:cNvSpPr>
            <a:spLocks noGrp="1"/>
          </p:cNvSpPr>
          <p:nvPr>
            <p:ph idx="1"/>
          </p:nvPr>
        </p:nvSpPr>
        <p:spPr/>
        <p:txBody>
          <a:bodyPr/>
          <a:lstStyle/>
          <a:p>
            <a:r>
              <a:rPr lang="en-US" altLang="en-US" b="1" dirty="0" smtClean="0"/>
              <a:t>An invasion of body tissue by microorganisms and their growth there</a:t>
            </a:r>
          </a:p>
          <a:p>
            <a:r>
              <a:rPr lang="en-US" altLang="en-US" b="1" dirty="0" smtClean="0">
                <a:solidFill>
                  <a:srgbClr val="00B050"/>
                </a:solidFill>
              </a:rPr>
              <a:t>Type of microorganisms causing infection</a:t>
            </a:r>
          </a:p>
          <a:p>
            <a:r>
              <a:rPr lang="en-US" altLang="en-US" b="1" dirty="0" smtClean="0">
                <a:latin typeface="Times New Roman" panose="02020603050405020304" pitchFamily="18" charset="0"/>
              </a:rPr>
              <a:t>Bacteria</a:t>
            </a:r>
            <a:endParaRPr lang="en-US" altLang="en-US" dirty="0" smtClean="0">
              <a:latin typeface="Times New Roman" panose="02020603050405020304" pitchFamily="18" charset="0"/>
            </a:endParaRPr>
          </a:p>
          <a:p>
            <a:r>
              <a:rPr lang="en-US" altLang="en-US" b="1" dirty="0" smtClean="0">
                <a:latin typeface="Times New Roman" panose="02020603050405020304" pitchFamily="18" charset="0"/>
              </a:rPr>
              <a:t>Viruses</a:t>
            </a:r>
            <a:endParaRPr lang="en-US" altLang="en-US" dirty="0" smtClean="0">
              <a:latin typeface="Times New Roman" panose="02020603050405020304" pitchFamily="18" charset="0"/>
            </a:endParaRPr>
          </a:p>
          <a:p>
            <a:r>
              <a:rPr lang="en-US" altLang="en-US" b="1" dirty="0" smtClean="0">
                <a:latin typeface="Times New Roman" panose="02020603050405020304" pitchFamily="18" charset="0"/>
              </a:rPr>
              <a:t>Fungi</a:t>
            </a:r>
            <a:endParaRPr lang="en-US" altLang="en-US" dirty="0" smtClean="0">
              <a:latin typeface="Times New Roman" panose="02020603050405020304" pitchFamily="18" charset="0"/>
            </a:endParaRPr>
          </a:p>
          <a:p>
            <a:r>
              <a:rPr lang="pt-BR" altLang="en-US" b="1" dirty="0" smtClean="0">
                <a:latin typeface="Times New Roman" panose="02020603050405020304" pitchFamily="18" charset="0"/>
              </a:rPr>
              <a:t>Parasites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pproach 4 Airborne Precautions Icon | Australian Commission on Safety and  Quality in Health Care">
            <a:extLst>
              <a:ext uri="{FF2B5EF4-FFF2-40B4-BE49-F238E27FC236}">
                <a16:creationId xmlns:a16="http://schemas.microsoft.com/office/drawing/2014/main" xmlns="" id="{E94FBF48-1446-4BA0-8C1A-015AEB99E450}"/>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66800" y="567876"/>
            <a:ext cx="6934200" cy="55238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t>Contact precautions</a:t>
            </a:r>
            <a:r>
              <a:rPr lang="en-US" dirty="0"/>
              <a:t/>
            </a:r>
            <a:br>
              <a:rPr lang="en-US" dirty="0"/>
            </a:br>
            <a:endParaRPr lang="en-US" dirty="0"/>
          </a:p>
        </p:txBody>
      </p:sp>
      <p:graphicFrame>
        <p:nvGraphicFramePr>
          <p:cNvPr id="4" name="Content Placeholder 3"/>
          <p:cNvGraphicFramePr>
            <a:graphicFrameLocks noGrp="1"/>
          </p:cNvGraphicFramePr>
          <p:nvPr>
            <p:ph idx="1"/>
          </p:nvPr>
        </p:nvGraphicFramePr>
        <p:xfrm>
          <a:off x="457200" y="914400"/>
          <a:ext cx="8229600" cy="6025388"/>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marL="0" marR="0">
                        <a:lnSpc>
                          <a:spcPct val="115000"/>
                        </a:lnSpc>
                        <a:spcBef>
                          <a:spcPts val="0"/>
                        </a:spcBef>
                        <a:spcAft>
                          <a:spcPts val="1000"/>
                        </a:spcAft>
                      </a:pPr>
                      <a:r>
                        <a:rPr lang="en-US" sz="1200" b="1" dirty="0">
                          <a:solidFill>
                            <a:srgbClr val="000000"/>
                          </a:solidFill>
                          <a:latin typeface="Tahoma"/>
                          <a:ea typeface="Times New Roman"/>
                          <a:cs typeface="Arial"/>
                        </a:rPr>
                        <a:t>Condition</a:t>
                      </a:r>
                      <a:endParaRPr lang="en-US" sz="1100" dirty="0">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200" b="1">
                          <a:solidFill>
                            <a:srgbClr val="000000"/>
                          </a:solidFill>
                          <a:latin typeface="Tahoma"/>
                          <a:ea typeface="Times New Roman"/>
                          <a:cs typeface="Arial"/>
                        </a:rPr>
                        <a:t>Precautionary period</a:t>
                      </a:r>
                      <a:endParaRPr lang="en-US" sz="1100">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200" b="1" dirty="0">
                          <a:solidFill>
                            <a:srgbClr val="000000"/>
                          </a:solidFill>
                          <a:latin typeface="Tahoma"/>
                          <a:ea typeface="Times New Roman"/>
                          <a:cs typeface="Arial"/>
                        </a:rPr>
                        <a:t>Special considerations (if applicable)</a:t>
                      </a:r>
                      <a:endParaRPr lang="en-US" sz="1100" dirty="0">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dirty="0">
                          <a:solidFill>
                            <a:srgbClr val="000000"/>
                          </a:solidFill>
                          <a:latin typeface="Tahoma"/>
                          <a:ea typeface="Times New Roman"/>
                          <a:cs typeface="Arial"/>
                        </a:rPr>
                        <a:t>Abscess, major draining</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Duration of illness or until drainage stops or can be contained by a dressing</a:t>
                      </a:r>
                      <a:endParaRPr lang="en-US" sz="1100">
                        <a:solidFill>
                          <a:srgbClr val="000000"/>
                        </a:solidFill>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Add droplet precautions for the first 24 hours of appropriate antibiotic therapy if you suspect invasive group A streptococcal disease.</a:t>
                      </a:r>
                      <a:endParaRPr lang="en-US" sz="1100" dirty="0">
                        <a:solidFill>
                          <a:srgbClr val="000000"/>
                        </a:solidFill>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dirty="0" err="1">
                          <a:solidFill>
                            <a:srgbClr val="000000"/>
                          </a:solidFill>
                          <a:latin typeface="Tahoma"/>
                          <a:ea typeface="Times New Roman"/>
                          <a:cs typeface="Arial"/>
                        </a:rPr>
                        <a:t>Bronchiolitis</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Duration of illness</a:t>
                      </a:r>
                      <a:endParaRPr lang="en-US" sz="1100">
                        <a:solidFill>
                          <a:srgbClr val="000000"/>
                        </a:solidFill>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Wear a mask according to standard precautions.</a:t>
                      </a:r>
                      <a:endParaRPr lang="en-US" sz="1100" dirty="0">
                        <a:solidFill>
                          <a:srgbClr val="000000"/>
                        </a:solidFill>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dirty="0">
                          <a:solidFill>
                            <a:srgbClr val="000000"/>
                          </a:solidFill>
                          <a:latin typeface="Tahoma"/>
                          <a:ea typeface="Times New Roman"/>
                          <a:cs typeface="Arial"/>
                        </a:rPr>
                        <a:t>Diphtheria, </a:t>
                      </a:r>
                      <a:r>
                        <a:rPr lang="en-US" sz="1200" dirty="0" err="1">
                          <a:solidFill>
                            <a:srgbClr val="000000"/>
                          </a:solidFill>
                          <a:latin typeface="Tahoma"/>
                          <a:ea typeface="Times New Roman"/>
                          <a:cs typeface="Arial"/>
                        </a:rPr>
                        <a:t>cutaneous</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Until two cultures (obtained 24 hours apart) are negative and the patient is off antibiotics</a:t>
                      </a:r>
                      <a:endParaRPr lang="en-US" sz="1100">
                        <a:solidFill>
                          <a:srgbClr val="000000"/>
                        </a:solidFill>
                        <a:latin typeface="Calibri"/>
                        <a:ea typeface="Calibri"/>
                        <a:cs typeface="Arial"/>
                      </a:endParaRPr>
                    </a:p>
                  </a:txBody>
                  <a:tcPr marL="47625" marR="47625" marT="47625" marB="47625"/>
                </a:tc>
                <a:tc>
                  <a:txBody>
                    <a:bodyPr/>
                    <a:lstStyle/>
                    <a:p>
                      <a:pPr marL="457200" marR="0" indent="-228600">
                        <a:lnSpc>
                          <a:spcPct val="115000"/>
                        </a:lnSpc>
                        <a:spcBef>
                          <a:spcPts val="750"/>
                        </a:spcBef>
                        <a:spcAft>
                          <a:spcPts val="750"/>
                        </a:spcAft>
                        <a:tabLst>
                          <a:tab pos="457200" algn="l"/>
                        </a:tabLst>
                      </a:pPr>
                      <a:r>
                        <a:rPr lang="en-US" sz="1200" dirty="0">
                          <a:solidFill>
                            <a:srgbClr val="000000"/>
                          </a:solidFill>
                          <a:latin typeface="Tahoma"/>
                          <a:ea typeface="Times New Roman"/>
                          <a:cs typeface="Arial"/>
                        </a:rPr>
                        <a:t> </a:t>
                      </a:r>
                      <a:endParaRPr lang="en-US" sz="1100" dirty="0">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dirty="0" err="1">
                          <a:solidFill>
                            <a:srgbClr val="000000"/>
                          </a:solidFill>
                          <a:latin typeface="Tahoma"/>
                          <a:ea typeface="Times New Roman"/>
                          <a:cs typeface="Arial"/>
                        </a:rPr>
                        <a:t>scherichia</a:t>
                      </a:r>
                      <a:r>
                        <a:rPr lang="en-US" sz="1200" dirty="0">
                          <a:solidFill>
                            <a:srgbClr val="000000"/>
                          </a:solidFill>
                          <a:latin typeface="Tahoma"/>
                          <a:ea typeface="Times New Roman"/>
                          <a:cs typeface="Arial"/>
                        </a:rPr>
                        <a:t> coli gastroenteritis </a:t>
                      </a:r>
                      <a:r>
                        <a:rPr lang="en-US" sz="1200" dirty="0" smtClean="0">
                          <a:solidFill>
                            <a:srgbClr val="000000"/>
                          </a:solidFill>
                          <a:latin typeface="Tahoma"/>
                          <a:ea typeface="Times New Roman"/>
                          <a:cs typeface="Arial"/>
                        </a:rPr>
                        <a:t>diapered </a:t>
                      </a:r>
                      <a:r>
                        <a:rPr lang="en-US" sz="1200" dirty="0">
                          <a:solidFill>
                            <a:srgbClr val="000000"/>
                          </a:solidFill>
                          <a:latin typeface="Tahoma"/>
                          <a:ea typeface="Times New Roman"/>
                          <a:cs typeface="Arial"/>
                        </a:rPr>
                        <a:t>or incontinent patient</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Duration of illness or a duration that's appropriate to control a facility outbreak</a:t>
                      </a:r>
                      <a:endParaRPr lang="en-US" sz="1100">
                        <a:solidFill>
                          <a:srgbClr val="000000"/>
                        </a:solidFill>
                        <a:latin typeface="Calibri"/>
                        <a:ea typeface="Calibri"/>
                        <a:cs typeface="Arial"/>
                      </a:endParaRPr>
                    </a:p>
                  </a:txBody>
                  <a:tcPr marL="47625" marR="47625" marT="47625" marB="47625"/>
                </a:tc>
                <a:tc>
                  <a:txBody>
                    <a:bodyPr/>
                    <a:lstStyle/>
                    <a:p>
                      <a:pPr marL="457200" marR="0" indent="-228600">
                        <a:lnSpc>
                          <a:spcPct val="115000"/>
                        </a:lnSpc>
                        <a:spcBef>
                          <a:spcPts val="750"/>
                        </a:spcBef>
                        <a:spcAft>
                          <a:spcPts val="750"/>
                        </a:spcAft>
                        <a:tabLst>
                          <a:tab pos="457200" algn="l"/>
                        </a:tabLst>
                      </a:pPr>
                      <a:r>
                        <a:rPr lang="en-US" sz="1200" dirty="0">
                          <a:solidFill>
                            <a:srgbClr val="000000"/>
                          </a:solidFill>
                          <a:latin typeface="Tahoma"/>
                          <a:ea typeface="Times New Roman"/>
                          <a:cs typeface="Arial"/>
                        </a:rPr>
                        <a:t> </a:t>
                      </a:r>
                      <a:endParaRPr lang="en-US" sz="1100" dirty="0">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dirty="0">
                          <a:solidFill>
                            <a:srgbClr val="000000"/>
                          </a:solidFill>
                          <a:latin typeface="Tahoma"/>
                          <a:ea typeface="Times New Roman"/>
                          <a:cs typeface="Arial"/>
                        </a:rPr>
                        <a:t>Hepatitis type A</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Duration of hospitalization in infants and children younger than age 3</a:t>
                      </a:r>
                      <a:endParaRPr lang="en-US" sz="110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For 2 weeks after the onset of symptoms in children ages 3 to 14</a:t>
                      </a:r>
                      <a:endParaRPr lang="en-US" sz="110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For 1 week after the onset of symptoms in children older than age 14</a:t>
                      </a:r>
                      <a:endParaRPr lang="en-US" sz="1100">
                        <a:solidFill>
                          <a:srgbClr val="000000"/>
                        </a:solidFill>
                        <a:latin typeface="Calibri"/>
                        <a:ea typeface="Calibri"/>
                        <a:cs typeface="Arial"/>
                      </a:endParaRPr>
                    </a:p>
                  </a:txBody>
                  <a:tcPr marL="47625" marR="47625" marT="47625" marB="47625"/>
                </a:tc>
                <a:tc>
                  <a:txBody>
                    <a:bodyPr/>
                    <a:lstStyle/>
                    <a:p>
                      <a:pPr marL="457200" marR="0" indent="-228600">
                        <a:lnSpc>
                          <a:spcPct val="115000"/>
                        </a:lnSpc>
                        <a:spcBef>
                          <a:spcPts val="750"/>
                        </a:spcBef>
                        <a:spcAft>
                          <a:spcPts val="750"/>
                        </a:spcAft>
                        <a:tabLst>
                          <a:tab pos="457200" algn="l"/>
                        </a:tabLst>
                      </a:pPr>
                      <a:r>
                        <a:rPr lang="en-US" sz="1200" dirty="0">
                          <a:solidFill>
                            <a:srgbClr val="000000"/>
                          </a:solidFill>
                          <a:latin typeface="Tahoma"/>
                          <a:ea typeface="Times New Roman"/>
                          <a:cs typeface="Arial"/>
                        </a:rPr>
                        <a:t> </a:t>
                      </a:r>
                      <a:endParaRPr lang="en-US" sz="1100" dirty="0">
                        <a:latin typeface="Calibri"/>
                        <a:ea typeface="Calibri"/>
                        <a:cs typeface="Arial"/>
                      </a:endParaRPr>
                    </a:p>
                  </a:txBody>
                  <a:tcPr marL="47625" marR="47625" marT="47625" marB="47625"/>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28600"/>
          <a:ext cx="8229600" cy="663194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marL="0" marR="0">
                        <a:lnSpc>
                          <a:spcPct val="115000"/>
                        </a:lnSpc>
                        <a:spcBef>
                          <a:spcPts val="0"/>
                        </a:spcBef>
                        <a:spcAft>
                          <a:spcPts val="0"/>
                        </a:spcAft>
                      </a:pPr>
                      <a:r>
                        <a:rPr lang="en-US" sz="1200" dirty="0">
                          <a:solidFill>
                            <a:srgbClr val="000000"/>
                          </a:solidFill>
                          <a:latin typeface="Tahoma"/>
                          <a:ea typeface="Times New Roman"/>
                          <a:cs typeface="Arial"/>
                        </a:rPr>
                        <a:t> gastroenteritis, diapered or incontinent patient</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Duration of illness and a period following recovery while the patient is still shedding the virus at high levels (usually 24 to 72 hours)12</a:t>
                      </a:r>
                      <a:endParaRPr lang="en-US" sz="1100">
                        <a:solidFill>
                          <a:srgbClr val="000000"/>
                        </a:solidFill>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Wear a mask when cleaning areas that are heavily contaminated with feces or vomitus.12</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Note that in some situations in health care facilities, isolation of exposed and potentially incubating patients may also be necessary.12</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Conduct environmental cleaning and disinfection consistently; consider using an EPA-registered disinfectant that has a </a:t>
                      </a:r>
                      <a:r>
                        <a:rPr lang="en-US" sz="1200" dirty="0" err="1">
                          <a:solidFill>
                            <a:srgbClr val="000000"/>
                          </a:solidFill>
                          <a:latin typeface="Tahoma"/>
                          <a:ea typeface="Times New Roman"/>
                          <a:cs typeface="Arial"/>
                        </a:rPr>
                        <a:t>sporicidal</a:t>
                      </a:r>
                      <a:r>
                        <a:rPr lang="en-US" sz="1200" dirty="0">
                          <a:solidFill>
                            <a:srgbClr val="000000"/>
                          </a:solidFill>
                          <a:latin typeface="Tahoma"/>
                          <a:ea typeface="Times New Roman"/>
                          <a:cs typeface="Arial"/>
                        </a:rPr>
                        <a:t> claim or sodium hypochlorite solution.</a:t>
                      </a:r>
                      <a:endParaRPr lang="en-US" sz="1100" dirty="0">
                        <a:solidFill>
                          <a:srgbClr val="000000"/>
                        </a:solidFill>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dirty="0">
                          <a:solidFill>
                            <a:srgbClr val="000000"/>
                          </a:solidFill>
                          <a:latin typeface="Tahoma"/>
                          <a:ea typeface="Times New Roman"/>
                          <a:cs typeface="Arial"/>
                        </a:rPr>
                        <a:t>Rotavirus gastroenteritis</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a:solidFill>
                            <a:srgbClr val="000000"/>
                          </a:solidFill>
                          <a:latin typeface="Tahoma"/>
                          <a:ea typeface="Times New Roman"/>
                          <a:cs typeface="Arial"/>
                        </a:rPr>
                        <a:t>Duration of illness</a:t>
                      </a:r>
                      <a:endParaRPr lang="en-US" sz="1100">
                        <a:solidFill>
                          <a:srgbClr val="000000"/>
                        </a:solidFill>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Conduct environmental cleaning and disinfection consistently.</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Change and dispose of soiled diapers frequently.</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dirty="0">
                          <a:solidFill>
                            <a:srgbClr val="000000"/>
                          </a:solidFill>
                          <a:latin typeface="Tahoma"/>
                          <a:ea typeface="Times New Roman"/>
                          <a:cs typeface="Arial"/>
                        </a:rPr>
                        <a:t>Note that viral shedding may be prolonged in </a:t>
                      </a:r>
                      <a:r>
                        <a:rPr lang="en-US" sz="1200" dirty="0" err="1">
                          <a:solidFill>
                            <a:srgbClr val="000000"/>
                          </a:solidFill>
                          <a:latin typeface="Tahoma"/>
                          <a:ea typeface="Times New Roman"/>
                          <a:cs typeface="Arial"/>
                        </a:rPr>
                        <a:t>immunocompromised</a:t>
                      </a:r>
                      <a:r>
                        <a:rPr lang="en-US" sz="1200" dirty="0">
                          <a:solidFill>
                            <a:srgbClr val="000000"/>
                          </a:solidFill>
                          <a:latin typeface="Tahoma"/>
                          <a:ea typeface="Times New Roman"/>
                          <a:cs typeface="Arial"/>
                        </a:rPr>
                        <a:t> pediatric and elderly patients.</a:t>
                      </a:r>
                      <a:endParaRPr lang="en-US" sz="1100" dirty="0">
                        <a:solidFill>
                          <a:srgbClr val="000000"/>
                        </a:solidFill>
                        <a:latin typeface="Calibri"/>
                        <a:ea typeface="Calibri"/>
                        <a:cs typeface="Arial"/>
                      </a:endParaRPr>
                    </a:p>
                  </a:txBody>
                  <a:tcPr marL="47625" marR="47625" marT="47625" marB="47625"/>
                </a:tc>
              </a:tr>
              <a:tr h="370840">
                <a:tc>
                  <a:txBody>
                    <a:bodyPr/>
                    <a:lstStyle/>
                    <a:p>
                      <a:endParaRPr lang="en-US"/>
                    </a:p>
                  </a:txBody>
                  <a:tcPr/>
                </a:tc>
                <a:tc>
                  <a:txBody>
                    <a:bodyPr/>
                    <a:lstStyle/>
                    <a:p>
                      <a:endParaRPr lang="en-US"/>
                    </a:p>
                  </a:txBody>
                  <a:tcPr/>
                </a:tc>
                <a:tc>
                  <a:txBody>
                    <a:bodyPr/>
                    <a:lstStyle/>
                    <a:p>
                      <a:endParaRPr lang="en-US"/>
                    </a:p>
                  </a:txBody>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ersonal Protective Equipment (PPE) 102">
            <a:extLst>
              <a:ext uri="{FF2B5EF4-FFF2-40B4-BE49-F238E27FC236}">
                <a16:creationId xmlns:a16="http://schemas.microsoft.com/office/drawing/2014/main" xmlns="" id="{129BDD96-56BF-4BEE-90C8-6B01933B66A1}"/>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a:xfrm>
            <a:off x="914400" y="152400"/>
            <a:ext cx="7239000" cy="6324600"/>
          </a:xfr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b="1" dirty="0"/>
              <a:t>Droplet precautions</a:t>
            </a:r>
            <a:r>
              <a:rPr lang="en-US" dirty="0"/>
              <a:t/>
            </a:r>
            <a:br>
              <a:rPr lang="en-US" dirty="0"/>
            </a:br>
            <a:endParaRPr lang="en-US" dirty="0"/>
          </a:p>
        </p:txBody>
      </p:sp>
      <p:sp>
        <p:nvSpPr>
          <p:cNvPr id="3" name="Content Placeholder 2"/>
          <p:cNvSpPr>
            <a:spLocks noGrp="1"/>
          </p:cNvSpPr>
          <p:nvPr>
            <p:ph idx="1"/>
          </p:nvPr>
        </p:nvSpPr>
        <p:spPr>
          <a:xfrm>
            <a:off x="457200" y="990600"/>
            <a:ext cx="8229600" cy="5135563"/>
          </a:xfrm>
        </p:spPr>
        <p:txBody>
          <a:bodyPr/>
          <a:lstStyle/>
          <a:p>
            <a:pPr lvl="0"/>
            <a:r>
              <a:rPr lang="en-US" b="1" i="1" dirty="0"/>
              <a:t>Pediatric alert:</a:t>
            </a:r>
            <a:r>
              <a:rPr lang="en-US" dirty="0"/>
              <a:t> When handling infants or young children who require droplet precautions, you may also need to institute contact precautions and wear gloves and a gown </a:t>
            </a:r>
            <a:r>
              <a:rPr lang="en-US" i="1" dirty="0"/>
              <a:t>to prevent soiling of clothing from nasal and oral secretions.</a:t>
            </a:r>
            <a:endParaRPr lang="en-US" dirty="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457200"/>
          <a:ext cx="8229600" cy="654685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marL="0" marR="0">
                        <a:lnSpc>
                          <a:spcPct val="115000"/>
                        </a:lnSpc>
                        <a:spcBef>
                          <a:spcPts val="0"/>
                        </a:spcBef>
                        <a:spcAft>
                          <a:spcPts val="0"/>
                        </a:spcAft>
                      </a:pPr>
                      <a:r>
                        <a:rPr lang="en-US" sz="1200" b="1" dirty="0">
                          <a:solidFill>
                            <a:srgbClr val="000000"/>
                          </a:solidFill>
                          <a:latin typeface="Tahoma"/>
                          <a:ea typeface="Times New Roman"/>
                          <a:cs typeface="Arial"/>
                        </a:rPr>
                        <a:t>Condition</a:t>
                      </a:r>
                      <a:endParaRPr lang="en-US" sz="1100" dirty="0">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200" b="1">
                          <a:solidFill>
                            <a:srgbClr val="000000"/>
                          </a:solidFill>
                          <a:latin typeface="Tahoma"/>
                          <a:ea typeface="Times New Roman"/>
                          <a:cs typeface="Arial"/>
                        </a:rPr>
                        <a:t>Precautionary period</a:t>
                      </a:r>
                      <a:endParaRPr lang="en-US" sz="1100">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200" b="1" dirty="0">
                          <a:solidFill>
                            <a:srgbClr val="000000"/>
                          </a:solidFill>
                          <a:latin typeface="Tahoma"/>
                          <a:ea typeface="Times New Roman"/>
                          <a:cs typeface="Arial"/>
                        </a:rPr>
                        <a:t>Special considerations (as applicable)</a:t>
                      </a:r>
                      <a:endParaRPr lang="en-US" sz="1100" dirty="0">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b="1" dirty="0">
                          <a:solidFill>
                            <a:srgbClr val="000000"/>
                          </a:solidFill>
                          <a:latin typeface="Tahoma"/>
                          <a:ea typeface="Times New Roman"/>
                          <a:cs typeface="Arial"/>
                        </a:rPr>
                        <a:t>Diphtheria (pharyngeal)</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b="1">
                          <a:solidFill>
                            <a:srgbClr val="000000"/>
                          </a:solidFill>
                          <a:latin typeface="Tahoma"/>
                          <a:ea typeface="Times New Roman"/>
                          <a:cs typeface="Arial"/>
                        </a:rPr>
                        <a:t>Until the patient is no longer taking antibiotics and two cultures taken at least 24 hours apart are negative</a:t>
                      </a:r>
                      <a:endParaRPr lang="en-US" sz="1100">
                        <a:solidFill>
                          <a:srgbClr val="000000"/>
                        </a:solidFill>
                        <a:latin typeface="Calibri"/>
                        <a:ea typeface="Calibri"/>
                        <a:cs typeface="Arial"/>
                      </a:endParaRPr>
                    </a:p>
                  </a:txBody>
                  <a:tcPr marL="47625" marR="47625" marT="47625" marB="47625"/>
                </a:tc>
                <a:tc>
                  <a:txBody>
                    <a:bodyPr/>
                    <a:lstStyle/>
                    <a:p>
                      <a:pPr marL="0" marR="0">
                        <a:lnSpc>
                          <a:spcPct val="115000"/>
                        </a:lnSpc>
                        <a:spcBef>
                          <a:spcPts val="0"/>
                        </a:spcBef>
                        <a:spcAft>
                          <a:spcPts val="0"/>
                        </a:spcAft>
                      </a:pPr>
                      <a:r>
                        <a:rPr lang="en-US" sz="1200" b="1" dirty="0">
                          <a:solidFill>
                            <a:srgbClr val="000000"/>
                          </a:solidFill>
                          <a:latin typeface="Tahoma"/>
                          <a:ea typeface="Times New Roman"/>
                          <a:cs typeface="Arial"/>
                        </a:rPr>
                        <a:t> </a:t>
                      </a:r>
                      <a:endParaRPr lang="en-US" sz="1100" dirty="0">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b="1" dirty="0">
                          <a:solidFill>
                            <a:srgbClr val="000000"/>
                          </a:solidFill>
                          <a:latin typeface="Tahoma"/>
                          <a:ea typeface="Times New Roman"/>
                          <a:cs typeface="Arial"/>
                        </a:rPr>
                        <a:t>Influenza (seasonal)</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b="1">
                          <a:solidFill>
                            <a:srgbClr val="000000"/>
                          </a:solidFill>
                          <a:latin typeface="Tahoma"/>
                          <a:ea typeface="Times New Roman"/>
                          <a:cs typeface="Arial"/>
                        </a:rPr>
                        <a:t>For 7 days after onset of signs and symptoms or until 24 hours after fever and respiratory symptoms have resolved, whichever is longer3</a:t>
                      </a:r>
                      <a:endParaRPr lang="en-US" sz="110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b="1">
                          <a:solidFill>
                            <a:srgbClr val="000000"/>
                          </a:solidFill>
                          <a:latin typeface="Tahoma"/>
                          <a:ea typeface="Times New Roman"/>
                          <a:cs typeface="Arial"/>
                        </a:rPr>
                        <a:t>For the duration of illness in immunocompromised patients</a:t>
                      </a:r>
                      <a:endParaRPr lang="en-US" sz="1100">
                        <a:solidFill>
                          <a:srgbClr val="000000"/>
                        </a:solidFill>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b="1" dirty="0">
                          <a:solidFill>
                            <a:srgbClr val="000000"/>
                          </a:solidFill>
                          <a:latin typeface="Tahoma"/>
                          <a:ea typeface="Times New Roman"/>
                          <a:cs typeface="Arial"/>
                        </a:rPr>
                        <a:t>Viral shedding is prolonged in </a:t>
                      </a:r>
                      <a:r>
                        <a:rPr lang="en-US" sz="1200" b="1" dirty="0" err="1">
                          <a:solidFill>
                            <a:srgbClr val="000000"/>
                          </a:solidFill>
                          <a:latin typeface="Tahoma"/>
                          <a:ea typeface="Times New Roman"/>
                          <a:cs typeface="Arial"/>
                        </a:rPr>
                        <a:t>immunocompromised</a:t>
                      </a:r>
                      <a:r>
                        <a:rPr lang="en-US" sz="1200" b="1" dirty="0">
                          <a:solidFill>
                            <a:srgbClr val="000000"/>
                          </a:solidFill>
                          <a:latin typeface="Tahoma"/>
                          <a:ea typeface="Times New Roman"/>
                          <a:cs typeface="Arial"/>
                        </a:rPr>
                        <a:t> patients.</a:t>
                      </a:r>
                      <a:endParaRPr lang="en-US" sz="1100" dirty="0">
                        <a:solidFill>
                          <a:srgbClr val="000000"/>
                        </a:solidFill>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b="1" dirty="0">
                          <a:solidFill>
                            <a:srgbClr val="000000"/>
                          </a:solidFill>
                          <a:latin typeface="Tahoma"/>
                          <a:ea typeface="Times New Roman"/>
                          <a:cs typeface="Arial"/>
                        </a:rPr>
                        <a:t>Mumps</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b="1">
                          <a:solidFill>
                            <a:srgbClr val="000000"/>
                          </a:solidFill>
                          <a:latin typeface="Tahoma"/>
                          <a:ea typeface="Times New Roman"/>
                          <a:cs typeface="Arial"/>
                        </a:rPr>
                        <a:t>For 5 days after the onset of swelling4</a:t>
                      </a:r>
                      <a:endParaRPr lang="en-US" sz="1100">
                        <a:solidFill>
                          <a:srgbClr val="000000"/>
                        </a:solidFill>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b="1" dirty="0">
                          <a:solidFill>
                            <a:srgbClr val="000000"/>
                          </a:solidFill>
                          <a:latin typeface="Tahoma"/>
                          <a:ea typeface="Times New Roman"/>
                          <a:cs typeface="Arial"/>
                        </a:rPr>
                        <a:t>Susceptible health care workers shouldn't provide care if immune caregivers are available.</a:t>
                      </a:r>
                      <a:endParaRPr lang="en-US" sz="1100" dirty="0">
                        <a:solidFill>
                          <a:srgbClr val="000000"/>
                        </a:solidFill>
                        <a:latin typeface="Calibri"/>
                        <a:ea typeface="Calibri"/>
                        <a:cs typeface="Arial"/>
                      </a:endParaRPr>
                    </a:p>
                  </a:txBody>
                  <a:tcPr marL="47625" marR="47625" marT="47625" marB="47625"/>
                </a:tc>
              </a:tr>
              <a:tr h="370840">
                <a:tc>
                  <a:txBody>
                    <a:bodyPr/>
                    <a:lstStyle/>
                    <a:p>
                      <a:pPr marL="0" marR="0">
                        <a:lnSpc>
                          <a:spcPct val="115000"/>
                        </a:lnSpc>
                        <a:spcBef>
                          <a:spcPts val="0"/>
                        </a:spcBef>
                        <a:spcAft>
                          <a:spcPts val="0"/>
                        </a:spcAft>
                      </a:pPr>
                      <a:r>
                        <a:rPr lang="en-US" sz="1200" b="1" dirty="0">
                          <a:solidFill>
                            <a:srgbClr val="000000"/>
                          </a:solidFill>
                          <a:latin typeface="Tahoma"/>
                          <a:ea typeface="Times New Roman"/>
                          <a:cs typeface="Arial"/>
                        </a:rPr>
                        <a:t>Rubella (German measles)</a:t>
                      </a:r>
                      <a:endParaRPr lang="en-US" sz="1100" dirty="0">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b="1">
                          <a:solidFill>
                            <a:srgbClr val="000000"/>
                          </a:solidFill>
                          <a:latin typeface="Tahoma"/>
                          <a:ea typeface="Times New Roman"/>
                          <a:cs typeface="Arial"/>
                        </a:rPr>
                        <a:t>Until 7 days after onset of rash</a:t>
                      </a:r>
                      <a:endParaRPr lang="en-US" sz="1100">
                        <a:solidFill>
                          <a:srgbClr val="000000"/>
                        </a:solidFill>
                        <a:latin typeface="Calibri"/>
                        <a:ea typeface="Calibri"/>
                        <a:cs typeface="Arial"/>
                      </a:endParaRPr>
                    </a:p>
                  </a:txBody>
                  <a:tcPr marL="47625" marR="47625" marT="47625" marB="47625"/>
                </a:tc>
                <a:tc>
                  <a:txBody>
                    <a:bodyPr/>
                    <a:lstStyle/>
                    <a:p>
                      <a:pPr marL="342900" marR="0" lvl="0" indent="-342900">
                        <a:lnSpc>
                          <a:spcPct val="115000"/>
                        </a:lnSpc>
                        <a:spcBef>
                          <a:spcPts val="750"/>
                        </a:spcBef>
                        <a:spcAft>
                          <a:spcPts val="750"/>
                        </a:spcAft>
                        <a:buSzPts val="1000"/>
                        <a:buFont typeface="Symbol"/>
                        <a:buChar char=""/>
                        <a:tabLst>
                          <a:tab pos="457200" algn="l"/>
                        </a:tabLst>
                      </a:pPr>
                      <a:r>
                        <a:rPr lang="en-US" sz="1200" b="1" dirty="0">
                          <a:solidFill>
                            <a:srgbClr val="000000"/>
                          </a:solidFill>
                          <a:latin typeface="Tahoma"/>
                          <a:ea typeface="Times New Roman"/>
                          <a:cs typeface="Arial"/>
                        </a:rPr>
                        <a:t>Susceptible health care workers shouldn't enter the room if immune caregivers are available.</a:t>
                      </a:r>
                      <a:endParaRPr lang="en-US" sz="1100" dirty="0">
                        <a:solidFill>
                          <a:srgbClr val="000000"/>
                        </a:solidFill>
                        <a:latin typeface="Calibri"/>
                        <a:ea typeface="Calibri"/>
                        <a:cs typeface="Arial"/>
                      </a:endParaRPr>
                    </a:p>
                    <a:p>
                      <a:pPr marL="342900" marR="0" lvl="0" indent="-342900">
                        <a:lnSpc>
                          <a:spcPct val="115000"/>
                        </a:lnSpc>
                        <a:spcBef>
                          <a:spcPts val="750"/>
                        </a:spcBef>
                        <a:spcAft>
                          <a:spcPts val="750"/>
                        </a:spcAft>
                        <a:buSzPts val="1000"/>
                        <a:buFont typeface="Symbol"/>
                        <a:buChar char=""/>
                        <a:tabLst>
                          <a:tab pos="457200" algn="l"/>
                        </a:tabLst>
                      </a:pPr>
                      <a:r>
                        <a:rPr lang="en-US" sz="1200" b="1" dirty="0">
                          <a:solidFill>
                            <a:srgbClr val="000000"/>
                          </a:solidFill>
                          <a:latin typeface="Tahoma"/>
                          <a:ea typeface="Times New Roman"/>
                          <a:cs typeface="Arial"/>
                        </a:rPr>
                        <a:t>Administer vaccine to </a:t>
                      </a:r>
                      <a:r>
                        <a:rPr lang="en-US" sz="1200" b="1" dirty="0" err="1">
                          <a:solidFill>
                            <a:srgbClr val="000000"/>
                          </a:solidFill>
                          <a:latin typeface="Tahoma"/>
                          <a:ea typeface="Times New Roman"/>
                          <a:cs typeface="Arial"/>
                        </a:rPr>
                        <a:t>nonpregnant</a:t>
                      </a:r>
                      <a:r>
                        <a:rPr lang="en-US" sz="1200" b="1" dirty="0">
                          <a:solidFill>
                            <a:srgbClr val="000000"/>
                          </a:solidFill>
                          <a:latin typeface="Tahoma"/>
                          <a:ea typeface="Times New Roman"/>
                          <a:cs typeface="Arial"/>
                        </a:rPr>
                        <a:t> susceptible individuals within 3 days of exposure</a:t>
                      </a:r>
                      <a:r>
                        <a:rPr lang="en-US" sz="1200" b="1" dirty="0" smtClean="0">
                          <a:solidFill>
                            <a:srgbClr val="000000"/>
                          </a:solidFill>
                          <a:latin typeface="Tahoma"/>
                          <a:ea typeface="Times New Roman"/>
                          <a:cs typeface="Arial"/>
                        </a:rPr>
                        <a:t>.</a:t>
                      </a:r>
                      <a:endParaRPr lang="en-US" sz="1100" dirty="0">
                        <a:solidFill>
                          <a:srgbClr val="000000"/>
                        </a:solidFill>
                        <a:latin typeface="Calibri"/>
                        <a:ea typeface="Calibri"/>
                        <a:cs typeface="Arial"/>
                      </a:endParaRPr>
                    </a:p>
                  </a:txBody>
                  <a:tcPr marL="47625" marR="47625" marT="47625" marB="47625"/>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fection Prevention and Control Signage | Australian Commission on Safety  and Quality in Health Care">
            <a:extLst>
              <a:ext uri="{FF2B5EF4-FFF2-40B4-BE49-F238E27FC236}">
                <a16:creationId xmlns:a16="http://schemas.microsoft.com/office/drawing/2014/main" xmlns="" id="{2F5B4A7E-8183-4D6F-9BDB-3483D7D2B110}"/>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4400" y="529776"/>
            <a:ext cx="7086600" cy="55238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Chain of infection - Ottawa Public Health">
            <a:extLst>
              <a:ext uri="{FF2B5EF4-FFF2-40B4-BE49-F238E27FC236}">
                <a16:creationId xmlns:a16="http://schemas.microsoft.com/office/drawing/2014/main" xmlns="" id="{62C63E6E-2CEB-4F13-A9CD-DE23AE58C6E2}"/>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a:xfrm>
            <a:off x="457200" y="457200"/>
            <a:ext cx="8229600" cy="6096000"/>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Transmission">
            <a:extLst>
              <a:ext uri="{FF2B5EF4-FFF2-40B4-BE49-F238E27FC236}">
                <a16:creationId xmlns:a16="http://schemas.microsoft.com/office/drawing/2014/main" xmlns="" id="{C28BBD39-8018-437D-ADA6-859F935A6549}"/>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a:xfrm>
            <a:off x="533400" y="304800"/>
            <a:ext cx="7772400" cy="5660231"/>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smtClean="0">
                <a:solidFill>
                  <a:srgbClr val="00B050"/>
                </a:solidFill>
              </a:rPr>
              <a:t>What is Infection Control:</a:t>
            </a:r>
            <a:endParaRPr lang="en-US" dirty="0"/>
          </a:p>
        </p:txBody>
      </p:sp>
      <p:sp>
        <p:nvSpPr>
          <p:cNvPr id="3" name="Content Placeholder 2"/>
          <p:cNvSpPr>
            <a:spLocks noGrp="1"/>
          </p:cNvSpPr>
          <p:nvPr>
            <p:ph idx="1"/>
          </p:nvPr>
        </p:nvSpPr>
        <p:spPr/>
        <p:txBody>
          <a:bodyPr/>
          <a:lstStyle/>
          <a:p>
            <a:pPr>
              <a:lnSpc>
                <a:spcPct val="90000"/>
              </a:lnSpc>
              <a:buNone/>
            </a:pPr>
            <a:r>
              <a:rPr lang="en-US" altLang="en-US" b="1" dirty="0" smtClean="0"/>
              <a:t>All of the practices used to prevent the spread of microorganisms that could cause disease in a person.  </a:t>
            </a:r>
          </a:p>
          <a:p>
            <a:pPr>
              <a:lnSpc>
                <a:spcPct val="90000"/>
              </a:lnSpc>
              <a:buNone/>
            </a:pPr>
            <a:endParaRPr lang="en-US" altLang="en-US" b="1" dirty="0" smtClean="0"/>
          </a:p>
          <a:p>
            <a:pPr>
              <a:lnSpc>
                <a:spcPct val="90000"/>
              </a:lnSpc>
              <a:buNone/>
            </a:pPr>
            <a:r>
              <a:rPr lang="en-US" altLang="en-US" b="1" dirty="0" smtClean="0"/>
              <a:t>Infection control practices help to protect clients and healthcare providers from disease by reducing and/or eliminating sources of infection</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en-US" altLang="en-US" b="1" dirty="0" smtClean="0"/>
              <a:t>Most </a:t>
            </a:r>
            <a:r>
              <a:rPr lang="en-US" altLang="en-US" b="1" dirty="0" err="1" smtClean="0"/>
              <a:t>nosocomial</a:t>
            </a:r>
            <a:r>
              <a:rPr lang="en-US" altLang="en-US" b="1" dirty="0" smtClean="0"/>
              <a:t> infections are transmitted by health care workers and clients as a result of direct contact.</a:t>
            </a:r>
          </a:p>
          <a:p>
            <a:pPr>
              <a:buNone/>
            </a:pPr>
            <a:endParaRPr lang="en-US" altLang="en-US" b="1" dirty="0" smtClean="0"/>
          </a:p>
          <a:p>
            <a:r>
              <a:rPr lang="en-US" altLang="en-US" b="1" dirty="0" smtClean="0"/>
              <a:t>We must pay particular attention to washing hands after contact with clients or equipment.</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b="1" dirty="0" smtClean="0">
                <a:solidFill>
                  <a:srgbClr val="00B050"/>
                </a:solidFill>
              </a:rPr>
              <a:t>Why do we need to control </a:t>
            </a:r>
            <a:r>
              <a:rPr lang="en-US" altLang="en-US" b="1" dirty="0" err="1" smtClean="0">
                <a:solidFill>
                  <a:srgbClr val="00B050"/>
                </a:solidFill>
              </a:rPr>
              <a:t>nosocomial</a:t>
            </a:r>
            <a:r>
              <a:rPr lang="en-US" altLang="en-US" b="1" dirty="0" smtClean="0">
                <a:solidFill>
                  <a:srgbClr val="00B050"/>
                </a:solidFill>
              </a:rPr>
              <a:t> infection?</a:t>
            </a:r>
            <a:endParaRPr lang="en-US" dirty="0"/>
          </a:p>
        </p:txBody>
      </p:sp>
      <p:sp>
        <p:nvSpPr>
          <p:cNvPr id="3" name="Content Placeholder 2"/>
          <p:cNvSpPr>
            <a:spLocks noGrp="1"/>
          </p:cNvSpPr>
          <p:nvPr>
            <p:ph idx="1"/>
          </p:nvPr>
        </p:nvSpPr>
        <p:spPr/>
        <p:txBody>
          <a:bodyPr/>
          <a:lstStyle/>
          <a:p>
            <a:pPr>
              <a:lnSpc>
                <a:spcPct val="90000"/>
              </a:lnSpc>
              <a:buNone/>
              <a:defRPr/>
            </a:pPr>
            <a:r>
              <a:rPr lang="en-US" altLang="en-US" b="1" dirty="0" err="1"/>
              <a:t>Nosocomial</a:t>
            </a:r>
            <a:r>
              <a:rPr lang="en-US" altLang="en-US" b="1" dirty="0"/>
              <a:t> infections lead to </a:t>
            </a:r>
          </a:p>
          <a:p>
            <a:pPr>
              <a:lnSpc>
                <a:spcPct val="90000"/>
              </a:lnSpc>
              <a:defRPr/>
            </a:pPr>
            <a:r>
              <a:rPr lang="en-US" altLang="en-US" b="1" dirty="0"/>
              <a:t>Increased healthcare costs, </a:t>
            </a:r>
          </a:p>
          <a:p>
            <a:pPr>
              <a:lnSpc>
                <a:spcPct val="90000"/>
              </a:lnSpc>
              <a:defRPr/>
            </a:pPr>
            <a:r>
              <a:rPr lang="en-US" altLang="en-US" b="1" dirty="0"/>
              <a:t>Extended hospital stays. </a:t>
            </a:r>
          </a:p>
          <a:p>
            <a:pPr>
              <a:lnSpc>
                <a:spcPct val="90000"/>
              </a:lnSpc>
              <a:defRPr/>
            </a:pPr>
            <a:r>
              <a:rPr lang="en-US" altLang="en-US" b="1" dirty="0"/>
              <a:t>Prolonged recovery time.</a:t>
            </a:r>
          </a:p>
          <a:p>
            <a:pPr>
              <a:lnSpc>
                <a:spcPct val="90000"/>
              </a:lnSpc>
              <a:defRPr/>
            </a:pPr>
            <a:r>
              <a:rPr lang="en-US" altLang="en-US" b="1" dirty="0"/>
              <a:t>Cause disability and discomfort.</a:t>
            </a:r>
          </a:p>
          <a:p>
            <a:pPr>
              <a:lnSpc>
                <a:spcPct val="90000"/>
              </a:lnSpc>
              <a:defRPr/>
            </a:pPr>
            <a:r>
              <a:rPr lang="en-US" altLang="en-US" b="1" dirty="0"/>
              <a:t>Loss of life.</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B050"/>
                </a:solidFill>
              </a:rPr>
              <a:t>Frequency of different </a:t>
            </a:r>
            <a:r>
              <a:rPr lang="en-US" b="1" dirty="0" err="1" smtClean="0">
                <a:solidFill>
                  <a:srgbClr val="00B050"/>
                </a:solidFill>
              </a:rPr>
              <a:t>Nosocomial</a:t>
            </a:r>
            <a:r>
              <a:rPr lang="en-US" b="1" dirty="0" smtClean="0">
                <a:solidFill>
                  <a:srgbClr val="00B050"/>
                </a:solidFill>
              </a:rPr>
              <a:t> Infections</a:t>
            </a:r>
            <a:endParaRPr lang="en-US" dirty="0"/>
          </a:p>
        </p:txBody>
      </p:sp>
      <p:pic>
        <p:nvPicPr>
          <p:cNvPr id="4" name="Content Placeholder 3" descr="20_11">
            <a:extLst>
              <a:ext uri="{FF2B5EF4-FFF2-40B4-BE49-F238E27FC236}">
                <a16:creationId xmlns:a16="http://schemas.microsoft.com/office/drawing/2014/main" xmlns="" id="{A239D790-4B47-4798-B441-9E050A7DA4B7}"/>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a:xfrm>
            <a:off x="685800" y="1600200"/>
            <a:ext cx="7619999" cy="4525963"/>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B050"/>
                </a:solidFill>
              </a:rPr>
              <a:t>How to prevent of </a:t>
            </a:r>
            <a:r>
              <a:rPr lang="en-US" b="1" dirty="0" err="1" smtClean="0">
                <a:solidFill>
                  <a:srgbClr val="00B050"/>
                </a:solidFill>
              </a:rPr>
              <a:t>nosocomial</a:t>
            </a:r>
            <a:r>
              <a:rPr lang="en-US" b="1" dirty="0" smtClean="0">
                <a:solidFill>
                  <a:srgbClr val="00B050"/>
                </a:solidFill>
              </a:rPr>
              <a:t> infection</a:t>
            </a:r>
            <a:r>
              <a:rPr lang="en-US" sz="5400" dirty="0" smtClean="0">
                <a:solidFill>
                  <a:srgbClr val="00B050"/>
                </a:solidFill>
              </a:rPr>
              <a:t>?</a:t>
            </a:r>
            <a:endParaRPr lang="en-US" dirty="0"/>
          </a:p>
        </p:txBody>
      </p:sp>
      <p:sp>
        <p:nvSpPr>
          <p:cNvPr id="3" name="Content Placeholder 2"/>
          <p:cNvSpPr>
            <a:spLocks noGrp="1"/>
          </p:cNvSpPr>
          <p:nvPr>
            <p:ph idx="1"/>
          </p:nvPr>
        </p:nvSpPr>
        <p:spPr/>
        <p:txBody>
          <a:bodyPr/>
          <a:lstStyle/>
          <a:p>
            <a:pPr>
              <a:buNone/>
            </a:pPr>
            <a:r>
              <a:rPr lang="en-US" altLang="en-US" b="1" dirty="0" smtClean="0"/>
              <a:t>Hand hygiene</a:t>
            </a:r>
          </a:p>
          <a:p>
            <a:pPr>
              <a:buNone/>
            </a:pPr>
            <a:r>
              <a:rPr lang="en-US" altLang="en-US" b="1" dirty="0" smtClean="0"/>
              <a:t>Break the chain of infection</a:t>
            </a:r>
          </a:p>
          <a:p>
            <a:pPr>
              <a:buNone/>
            </a:pPr>
            <a:r>
              <a:rPr lang="en-US" altLang="en-US" b="1" dirty="0" smtClean="0"/>
              <a:t>provide adequate nutrition &amp; rest.</a:t>
            </a:r>
          </a:p>
          <a:p>
            <a:pPr>
              <a:buNone/>
            </a:pPr>
            <a:r>
              <a:rPr lang="en-US" altLang="en-US" b="1" dirty="0" smtClean="0"/>
              <a:t> promote body defenses against infection &amp; provide immunization.</a:t>
            </a:r>
          </a:p>
          <a:p>
            <a:pPr>
              <a:buNone/>
            </a:pPr>
            <a:r>
              <a:rPr lang="en-US" altLang="en-US" b="1" dirty="0" smtClean="0"/>
              <a:t>Follow the principles of aseptic technique.</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1107</Words>
  <Application>Microsoft Office PowerPoint</Application>
  <PresentationFormat>On-screen Show (4:3)</PresentationFormat>
  <Paragraphs>144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Infection control </vt:lpstr>
      <vt:lpstr>WHAT IS INFECTION</vt:lpstr>
      <vt:lpstr>Slide 3</vt:lpstr>
      <vt:lpstr>Slide 4</vt:lpstr>
      <vt:lpstr>What is Infection Control:</vt:lpstr>
      <vt:lpstr>Slide 6</vt:lpstr>
      <vt:lpstr>Why do we need to control nosocomial infection?</vt:lpstr>
      <vt:lpstr>Frequency of different Nosocomial Infections</vt:lpstr>
      <vt:lpstr>How to prevent of nosocomial infection?</vt:lpstr>
      <vt:lpstr>Slide 10</vt:lpstr>
      <vt:lpstr>HANDWASHING…</vt:lpstr>
      <vt:lpstr>Key Times to Wash Hands</vt:lpstr>
      <vt:lpstr>Slide 13</vt:lpstr>
      <vt:lpstr>Slide 14</vt:lpstr>
      <vt:lpstr>Slide 15</vt:lpstr>
      <vt:lpstr>Slide 16</vt:lpstr>
      <vt:lpstr>Slide 17</vt:lpstr>
      <vt:lpstr>Airborne precautions </vt:lpstr>
      <vt:lpstr>Slide 19</vt:lpstr>
      <vt:lpstr>Slide 20</vt:lpstr>
      <vt:lpstr>Contact precautions </vt:lpstr>
      <vt:lpstr>Slide 22</vt:lpstr>
      <vt:lpstr>Slide 23</vt:lpstr>
      <vt:lpstr>Droplet precautions </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Infection control</dc:title>
  <dc:creator>2010</dc:creator>
  <cp:lastModifiedBy>2010</cp:lastModifiedBy>
  <cp:revision>6</cp:revision>
  <dcterms:created xsi:type="dcterms:W3CDTF">2020-10-22T08:44:13Z</dcterms:created>
  <dcterms:modified xsi:type="dcterms:W3CDTF">2020-10-22T09:34:54Z</dcterms:modified>
</cp:coreProperties>
</file>