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317" r:id="rId3"/>
    <p:sldId id="316" r:id="rId4"/>
    <p:sldId id="265" r:id="rId5"/>
    <p:sldId id="266" r:id="rId6"/>
    <p:sldId id="267" r:id="rId7"/>
    <p:sldId id="268" r:id="rId8"/>
    <p:sldId id="269" r:id="rId9"/>
    <p:sldId id="303" r:id="rId10"/>
    <p:sldId id="294" r:id="rId11"/>
    <p:sldId id="295" r:id="rId12"/>
    <p:sldId id="296" r:id="rId13"/>
    <p:sldId id="297" r:id="rId14"/>
    <p:sldId id="298" r:id="rId15"/>
    <p:sldId id="315" r:id="rId16"/>
    <p:sldId id="304" r:id="rId17"/>
    <p:sldId id="302" r:id="rId18"/>
    <p:sldId id="287" r:id="rId19"/>
    <p:sldId id="312" r:id="rId20"/>
    <p:sldId id="288" r:id="rId21"/>
    <p:sldId id="309" r:id="rId22"/>
    <p:sldId id="314" r:id="rId23"/>
    <p:sldId id="310" r:id="rId24"/>
    <p:sldId id="289" r:id="rId25"/>
    <p:sldId id="291" r:id="rId26"/>
    <p:sldId id="270" r:id="rId27"/>
    <p:sldId id="292" r:id="rId28"/>
    <p:sldId id="308" r:id="rId29"/>
    <p:sldId id="290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6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534FF-9E9A-5904-C6C0-33F9B5D20D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26C796-C874-4D30-C4F2-663BF9E79B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93F30F0-BD71-4657-8A05-660F9B86D691}" type="datetimeFigureOut">
              <a:rPr lang="en-US"/>
              <a:pPr>
                <a:defRPr/>
              </a:pPr>
              <a:t>6/30/25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1D2B896-4B1E-33C8-F4FA-8129C8F43C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227E5E1-1BF9-D6A7-C2E9-D954EB47F2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F77E16-909F-1F37-9DB7-53F7175023D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BD27D9-EEC8-478C-4644-508D5D783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AFE9718-5C9E-4AE3-AEF0-33B1F2F83AD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B02979F8-EC91-0352-CB50-2ABD4138BBCF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DB60F8E3-E884-A4F5-42D9-CFB005F7CB64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0A7B8FBC-2DD6-3559-8141-9BB321690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DA603559-1972-06B7-F457-AE6C4A898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9108074 w 5760"/>
                <a:gd name="T3" fmla="*/ 0 h 528"/>
                <a:gd name="T4" fmla="*/ 9108074 w 5760"/>
                <a:gd name="T5" fmla="*/ 838869 h 528"/>
                <a:gd name="T6" fmla="*/ 7590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6229D563-72DC-3A9C-FAE1-991790930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F041A55-4FA1-4CC1-9DA7-C53A67BDFB98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29">
            <a:extLst>
              <a:ext uri="{FF2B5EF4-FFF2-40B4-BE49-F238E27FC236}">
                <a16:creationId xmlns:a16="http://schemas.microsoft.com/office/drawing/2014/main" id="{8C5D5159-031E-7E87-F809-240753B9E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7FD50A2-2501-49E4-B81D-5DE171A6BCBF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10" name="Footer Placeholder 18">
            <a:extLst>
              <a:ext uri="{FF2B5EF4-FFF2-40B4-BE49-F238E27FC236}">
                <a16:creationId xmlns:a16="http://schemas.microsoft.com/office/drawing/2014/main" id="{4A95027F-CF97-B148-0FD3-2AD1C85F6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26">
            <a:extLst>
              <a:ext uri="{FF2B5EF4-FFF2-40B4-BE49-F238E27FC236}">
                <a16:creationId xmlns:a16="http://schemas.microsoft.com/office/drawing/2014/main" id="{72CA0E6E-F92C-3D99-039E-5AEB56C14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C8A211-FE08-4FD0-AC37-9E9CEB1F6823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6009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9BE77A9B-3FB3-748D-E70D-98AD322D8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B7F7B-805F-4616-AD24-9B11927C18B1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D49FDC1D-5277-1065-C3A1-31678250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D9476D9C-FD23-7066-5643-753785428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4856C-3346-4E06-A395-D7D910B9C05C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40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892251B0-C538-AEB4-9494-F073BEA87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7B18F-FEFB-4FB1-B467-AF89E5A70C7D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8F91CF72-13F8-6CCB-334E-7AD00BF49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C4F0EB11-FF97-F3E2-1F06-8336343B5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2CBD59-521E-4FF5-B4F3-626EFFEE8AF1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5823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BAC33B9C-7EB9-39F0-737B-E8CB77019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5472B-0820-40A6-9E72-2BA30CB913CE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AC3F99ED-B1E4-BD41-F445-D94055E9E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46077D25-E070-40B0-80E2-3DB5BD71A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74E31F-4951-496C-822A-68D426BB21CE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1321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10">
            <a:extLst>
              <a:ext uri="{FF2B5EF4-FFF2-40B4-BE49-F238E27FC236}">
                <a16:creationId xmlns:a16="http://schemas.microsoft.com/office/drawing/2014/main" id="{DC63553F-40B8-DEC1-F3B8-1CA7F047A50B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11">
            <a:extLst>
              <a:ext uri="{FF2B5EF4-FFF2-40B4-BE49-F238E27FC236}">
                <a16:creationId xmlns:a16="http://schemas.microsoft.com/office/drawing/2014/main" id="{746EC530-3AA2-8EE7-C9E1-EEFD1ED86DBB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27BC354-D00F-2F4F-4560-D37E9E21E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FC48A2-FC1D-49F2-B81F-BB40BFE2CBF4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FF05C0-12C0-064A-5D9D-17AA0E1FC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FF653AD-1170-1932-5151-C9F0F421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98C1B-4705-4C7C-98AA-97F5C34A300D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3040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EBF84D1C-7BAE-C83D-D934-9F424401B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20B42A-7608-47C6-9580-E19542BDED4B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F0B1A344-3376-B16E-4BAF-7BC745166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9AB0B0CE-F9AF-4029-6FE0-915354A7B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6F28E-32A2-44DB-99D5-3321BDD6BC48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1011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5B44E3-2F7E-0ACA-C1DB-A2A106F89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78C4DF-B6EC-4E47-B8EB-D470000B97B1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64DF44-6FFE-B12A-DF48-F55343C36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F053FA-2DB3-1870-3E11-4B6AE26AE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9126B-1B7C-4C2A-BBC4-0BFD7B9A9841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2425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FE34AA58-6D9F-9F41-989B-8F06BE82E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286B51-D190-4B3F-A47A-9EB0D767DFFF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FA879EF-1347-FDA2-28F7-1466B886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6A0F7F24-7747-CE8B-6C2A-8C095F30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B76D3-63B2-4528-B5FB-3CA7B06907A6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0567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D99D0C70-FC2C-2C7E-887E-3F102BD9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BD4F2-F6E7-4C17-924D-2D2685C9DA06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4762DD1B-88E0-C6AE-7E0F-8A7873635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57CC1C8A-876A-3D80-FD35-63535A4F5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FF0E0-BAC3-428D-ABF5-99C76E6F71AB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133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44982-525C-79DB-BA9E-97E84423D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DFADD4-CF79-48C6-A46E-E47952A02219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F0EEA3-B22A-D248-D104-245AC637A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CB951D-2FE0-A8FB-927E-C728ABCB7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65C2D-764D-46A9-B695-1F65EF070B78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4455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>
            <a:extLst>
              <a:ext uri="{FF2B5EF4-FFF2-40B4-BE49-F238E27FC236}">
                <a16:creationId xmlns:a16="http://schemas.microsoft.com/office/drawing/2014/main" id="{6C0FA31D-5161-A7A0-5851-DDD38BEFABA1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6B45B2D8-8AEA-3F83-F154-82F08AC63FA2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213DECFA-0ECB-24E2-D767-F8AE0FDC7F01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02D135-54C9-A503-A086-C6D9D8881A43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8">
            <a:extLst>
              <a:ext uri="{FF2B5EF4-FFF2-40B4-BE49-F238E27FC236}">
                <a16:creationId xmlns:a16="http://schemas.microsoft.com/office/drawing/2014/main" id="{963B4BDA-0519-0091-EEBF-164F4B70855E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19">
            <a:extLst>
              <a:ext uri="{FF2B5EF4-FFF2-40B4-BE49-F238E27FC236}">
                <a16:creationId xmlns:a16="http://schemas.microsoft.com/office/drawing/2014/main" id="{0C3A46B0-1DC1-4026-C75F-0A199008BE76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D15EE1F2-1430-025F-31EB-CB4BCA165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BA7B9CF-873A-41C5-BF02-E38F6C65FB18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99769221-2FF6-B075-30FE-640841AC4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EBC8571A-0DBE-8623-A8DA-976AEE796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85091-5AAA-4D0A-8DB6-B106CE1178A4}" type="slidenum">
              <a:rPr lang="ar-SA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0380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601CFE95-9197-20D6-BC8A-95045C2C44C7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7" name="Freeform 11">
            <a:extLst>
              <a:ext uri="{FF2B5EF4-FFF2-40B4-BE49-F238E27FC236}">
                <a16:creationId xmlns:a16="http://schemas.microsoft.com/office/drawing/2014/main" id="{345FFB4F-A03F-952C-F267-C8D58532B97A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BDBC289E-D458-124D-B4E9-7E31F893A9DF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9EAFD6-4FB6-1936-C746-000E1BE7CE22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A696524F-F3B4-8F22-B745-566BC3B7F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>
            <a:extLst>
              <a:ext uri="{FF2B5EF4-FFF2-40B4-BE49-F238E27FC236}">
                <a16:creationId xmlns:a16="http://schemas.microsoft.com/office/drawing/2014/main" id="{862A5727-1CD4-62EC-58C4-DB5928C564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ED147518-1D7B-14F1-B5DC-C67BD5987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F17169E-44A1-4537-B929-F9332418DF03}" type="datetimeFigureOut">
              <a:rPr lang="en-GB"/>
              <a:pPr>
                <a:defRPr/>
              </a:pPr>
              <a:t>30/06/2025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EB89C87-C4C0-F185-2F32-B1D056E20E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5D8DA1BF-6FFF-4CD3-25CA-5CBAF993E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</a:defRPr>
            </a:lvl1pPr>
          </a:lstStyle>
          <a:p>
            <a:fld id="{6F29F5B4-0D02-4461-A7DD-02FB92E8CED5}" type="slidenum">
              <a:rPr lang="ar-SA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E8EC0-EF74-4BB6-E362-1332508FCE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129" y="281814"/>
            <a:ext cx="7772400" cy="208387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Triage and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rapid assessment </a:t>
            </a:r>
            <a:b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done by eman lafi</a:t>
            </a:r>
            <a:endParaRPr lang="en-GB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B1A4CD-DC3A-B1F1-D97B-2309109F8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110" y="3785702"/>
            <a:ext cx="4745165" cy="23796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332D3D6-63C3-923A-9710-EDC8F0520A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014646"/>
          </a:xfrm>
        </p:spPr>
      </p:pic>
    </p:spTree>
    <p:extLst>
      <p:ext uri="{BB962C8B-B14F-4D97-AF65-F5344CB8AC3E}">
        <p14:creationId xmlns:p14="http://schemas.microsoft.com/office/powerpoint/2010/main" val="4089070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779FBA-AC89-98ED-E8F6-D84B5F02C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6615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683012-9DC1-B866-55AA-C2CEECB73E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9" y="-1"/>
            <a:ext cx="9055431" cy="7096069"/>
          </a:xfrm>
        </p:spPr>
      </p:pic>
    </p:spTree>
    <p:extLst>
      <p:ext uri="{BB962C8B-B14F-4D97-AF65-F5344CB8AC3E}">
        <p14:creationId xmlns:p14="http://schemas.microsoft.com/office/powerpoint/2010/main" val="589404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0E1018-6664-FF5E-A9F6-8237828DC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27862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CA8812-E1EF-C633-26B5-EA33EC2650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3198792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18D06B-AA16-75ED-3185-85BC7EBD1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141" y="1543922"/>
            <a:ext cx="8163859" cy="4674844"/>
          </a:xfrm>
        </p:spPr>
        <p:txBody>
          <a:bodyPr/>
          <a:lstStyle/>
          <a:p>
            <a:r>
              <a:rPr lang="en-US" b="1" dirty="0"/>
              <a:t>Basic component of triage :</a:t>
            </a:r>
          </a:p>
          <a:p>
            <a:r>
              <a:rPr lang="en-US" dirty="0"/>
              <a:t>Across the room assessment </a:t>
            </a:r>
          </a:p>
          <a:p>
            <a:r>
              <a:rPr lang="en-US" dirty="0"/>
              <a:t>Primary assessment </a:t>
            </a:r>
          </a:p>
          <a:p>
            <a:r>
              <a:rPr lang="en-US" dirty="0"/>
              <a:t>Secondary assessment </a:t>
            </a:r>
          </a:p>
          <a:p>
            <a:r>
              <a:rPr lang="en-US" dirty="0"/>
              <a:t>The triage decision </a:t>
            </a:r>
            <a:endParaRPr lang="en-JO" dirty="0"/>
          </a:p>
        </p:txBody>
      </p:sp>
    </p:spTree>
    <p:extLst>
      <p:ext uri="{BB962C8B-B14F-4D97-AF65-F5344CB8AC3E}">
        <p14:creationId xmlns:p14="http://schemas.microsoft.com/office/powerpoint/2010/main" val="965774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2BB401-D431-211D-D525-D55B86EC5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28936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4D795D-C51D-B622-6BCB-EC1CB1FB3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16" y="1"/>
            <a:ext cx="8944784" cy="6858000"/>
          </a:xfrm>
        </p:spPr>
      </p:pic>
    </p:spTree>
    <p:extLst>
      <p:ext uri="{BB962C8B-B14F-4D97-AF65-F5344CB8AC3E}">
        <p14:creationId xmlns:p14="http://schemas.microsoft.com/office/powerpoint/2010/main" val="1036064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Content Placeholder 3">
            <a:extLst>
              <a:ext uri="{FF2B5EF4-FFF2-40B4-BE49-F238E27FC236}">
                <a16:creationId xmlns:a16="http://schemas.microsoft.com/office/drawing/2014/main" id="{52C63D4B-2E6D-1459-4F2A-70FE4FAA2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78" b="-565"/>
          <a:stretch>
            <a:fillRect/>
          </a:stretch>
        </p:blipFill>
        <p:spPr>
          <a:xfrm>
            <a:off x="796863" y="658813"/>
            <a:ext cx="7570196" cy="6113462"/>
          </a:xfr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93DD4F7-45E5-03CE-6CED-859DB8D5F4A5}"/>
              </a:ext>
            </a:extLst>
          </p:cNvPr>
          <p:cNvGraphicFramePr>
            <a:graphicFrameLocks noGrp="1"/>
          </p:cNvGraphicFramePr>
          <p:nvPr/>
        </p:nvGraphicFramePr>
        <p:xfrm>
          <a:off x="2051050" y="274638"/>
          <a:ext cx="5113338" cy="384175"/>
        </p:xfrm>
        <a:graphic>
          <a:graphicData uri="http://schemas.openxmlformats.org/drawingml/2006/table">
            <a:tbl>
              <a:tblPr/>
              <a:tblGrid>
                <a:gridCol w="5113338">
                  <a:extLst>
                    <a:ext uri="{9D8B030D-6E8A-4147-A177-3AD203B41FA5}">
                      <a16:colId xmlns:a16="http://schemas.microsoft.com/office/drawing/2014/main" val="4268568879"/>
                    </a:ext>
                  </a:extLst>
                </a:gridCol>
              </a:tblGrid>
              <a:tr h="384175">
                <a:tc>
                  <a:txBody>
                    <a:bodyPr/>
                    <a:lstStyle/>
                    <a:p>
                      <a:pPr fontAlgn="t"/>
                      <a:r>
                        <a:rPr lang="en-US" sz="1800" b="1" dirty="0">
                          <a:effectLst/>
                          <a:latin typeface="tahoma" panose="020B0604030504040204" pitchFamily="34" charset="0"/>
                        </a:rPr>
                        <a:t>ACROSS-THE-ROOM ASSESSMENT</a:t>
                      </a:r>
                      <a:endParaRPr lang="en-US" sz="1800" b="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7632" marR="47632" marT="47714" marB="4771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404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F16701-7F1A-551F-EDAA-01B11FA2D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Primary assesses</a:t>
            </a:r>
            <a:r>
              <a:rPr lang="en-US" dirty="0"/>
              <a:t> </a:t>
            </a:r>
          </a:p>
          <a:p>
            <a:r>
              <a:rPr lang="en-US" dirty="0"/>
              <a:t>A. B. C. D. E</a:t>
            </a:r>
          </a:p>
          <a:p>
            <a:r>
              <a:rPr lang="en-US" dirty="0"/>
              <a:t>A : air way </a:t>
            </a:r>
          </a:p>
          <a:p>
            <a:r>
              <a:rPr lang="en-US" dirty="0"/>
              <a:t>B :breathing </a:t>
            </a:r>
          </a:p>
          <a:p>
            <a:r>
              <a:rPr lang="en-US" dirty="0"/>
              <a:t>C:circulation</a:t>
            </a:r>
          </a:p>
          <a:p>
            <a:r>
              <a:rPr lang="en-US" dirty="0"/>
              <a:t>D:disability </a:t>
            </a:r>
          </a:p>
          <a:p>
            <a:r>
              <a:rPr lang="en-US" dirty="0"/>
              <a:t>E:exposure</a:t>
            </a:r>
          </a:p>
        </p:txBody>
      </p:sp>
    </p:spTree>
    <p:extLst>
      <p:ext uri="{BB962C8B-B14F-4D97-AF65-F5344CB8AC3E}">
        <p14:creationId xmlns:p14="http://schemas.microsoft.com/office/powerpoint/2010/main" val="2759334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D75A46-326B-F52D-B741-707B983E4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45" y="547843"/>
            <a:ext cx="8118039" cy="6100981"/>
          </a:xfrm>
        </p:spPr>
      </p:pic>
    </p:spTree>
    <p:extLst>
      <p:ext uri="{BB962C8B-B14F-4D97-AF65-F5344CB8AC3E}">
        <p14:creationId xmlns:p14="http://schemas.microsoft.com/office/powerpoint/2010/main" val="3469497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04C243D8-CC08-7C20-B859-49A742003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-2911271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numCol="1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br>
              <a:rPr lang="en-US" altLang="en-US" sz="1800" b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1800" b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A50A1CF-4DB9-0C2B-AA5C-AEC4619F0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669572"/>
              </p:ext>
            </p:extLst>
          </p:nvPr>
        </p:nvGraphicFramePr>
        <p:xfrm>
          <a:off x="467544" y="623889"/>
          <a:ext cx="8229600" cy="5978523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381162995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64495289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783119889"/>
                    </a:ext>
                  </a:extLst>
                </a:gridCol>
              </a:tblGrid>
              <a:tr h="197720">
                <a:tc>
                  <a:txBody>
                    <a:bodyPr/>
                    <a:lstStyle/>
                    <a:p>
                      <a:pPr fontAlgn="t"/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Interventions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957470"/>
                  </a:ext>
                </a:extLst>
              </a:tr>
              <a:tr h="1726192">
                <a:tc>
                  <a:txBody>
                    <a:bodyPr/>
                    <a:lstStyle/>
                    <a:p>
                      <a:pPr fontAlgn="t"/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Circulation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Pulse and blood pressure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Bleeding or hemorrhage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Capillary refill time, color of skin and mucous membranes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Cardiac rhythm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Administer cardiopulmonary resuscitation, medications, and defibrillation or synchronized cardioversion.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hemorrhaging by applying direct pressure.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Establish IV access and administer IV fluids (isotonic fluids and blood products), as ordered.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Treat life-threatening conditions.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224755"/>
                  </a:ext>
                </a:extLst>
              </a:tr>
              <a:tr h="1004826">
                <a:tc>
                  <a:txBody>
                    <a:bodyPr/>
                    <a:lstStyle/>
                    <a:p>
                      <a:pPr fontAlgn="t"/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Airway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Airway patency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open the patient's airway, stabilize the patient's neck and maintain it in a midline position, then perform the head-tilt chin-lift maneuver or, if you suspect a cervical spine injury, the jaw-thrust maneuver.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784950"/>
                  </a:ext>
                </a:extLst>
              </a:tr>
              <a:tr h="1896022">
                <a:tc>
                  <a:txBody>
                    <a:bodyPr/>
                    <a:lstStyle/>
                    <a:p>
                      <a:pPr fontAlgn="t"/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Breathing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Respirations (rate, depth, and effort)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Breath sounds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Chest wall movement and chest injury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Position of trachea (midline or deviation)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Administer 100% oxygen with an appropriate device (such as a bag-valve mask).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 airway adjuncts (oral or nasal airway, endotracheal tube, esophageal-tracheal </a:t>
                      </a:r>
                      <a:r>
                        <a:rPr lang="en-US" sz="11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Combitube</a:t>
                      </a: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cricothyrotomy</a:t>
                      </a: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or </a:t>
                      </a:r>
                      <a:r>
                        <a:rPr lang="en-US" sz="11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supraglottic</a:t>
                      </a: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airway), as indicated.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 suction, as needed.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Remove foreign bodies that may obstruct breathing.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Treat life-threatening conditions.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001090"/>
                  </a:ext>
                </a:extLst>
              </a:tr>
              <a:tr h="616383">
                <a:tc>
                  <a:txBody>
                    <a:bodyPr/>
                    <a:lstStyle/>
                    <a:p>
                      <a:pPr fontAlgn="t"/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Disability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Neurologic assessment, including level of consciousness, pupil reactivity to light, and motor and sensory function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Immobilize the patient's cervical spine until X-rays confirm the absence of cervical spine injury.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413986"/>
                  </a:ext>
                </a:extLst>
              </a:tr>
              <a:tr h="537380">
                <a:tc>
                  <a:txBody>
                    <a:bodyPr/>
                    <a:lstStyle/>
                    <a:p>
                      <a:pPr fontAlgn="t"/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Exposure and environment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Injuries and environmental exposure (extreme cold or heat)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 warming therapy for hypothermia or cooling therapy for hyperthermia.</a:t>
                      </a:r>
                    </a:p>
                  </a:txBody>
                  <a:tcPr marL="13765" marR="13765" marT="13767" marB="1376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95050"/>
                  </a:ext>
                </a:extLst>
              </a:tr>
            </a:tbl>
          </a:graphicData>
        </a:graphic>
      </p:graphicFrame>
      <p:sp>
        <p:nvSpPr>
          <p:cNvPr id="31777" name="Rectangle 7">
            <a:extLst>
              <a:ext uri="{FF2B5EF4-FFF2-40B4-BE49-F238E27FC236}">
                <a16:creationId xmlns:a16="http://schemas.microsoft.com/office/drawing/2014/main" id="{1D24D7BD-4BC8-AB0A-9215-97AF962B4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255588"/>
            <a:ext cx="2855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PRIMARY ASSESSMENT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F6DE92-7E54-4951-6C50-B9E4A4FA67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39" y="1481138"/>
            <a:ext cx="6028722" cy="4525962"/>
          </a:xfrm>
        </p:spPr>
      </p:pic>
    </p:spTree>
    <p:extLst>
      <p:ext uri="{BB962C8B-B14F-4D97-AF65-F5344CB8AC3E}">
        <p14:creationId xmlns:p14="http://schemas.microsoft.com/office/powerpoint/2010/main" val="228333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262C5F-C1B3-3A46-E9E6-37206D201D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1308668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70606C-D60B-D9AD-63F2-E983074B3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Secondary assessment </a:t>
            </a:r>
            <a:endParaRPr lang="en-JO" dirty="0"/>
          </a:p>
        </p:txBody>
      </p:sp>
    </p:spTree>
    <p:extLst>
      <p:ext uri="{BB962C8B-B14F-4D97-AF65-F5344CB8AC3E}">
        <p14:creationId xmlns:p14="http://schemas.microsoft.com/office/powerpoint/2010/main" val="2339404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681BA8-0A7A-A02B-1C94-15A66D7353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7" y="0"/>
            <a:ext cx="4486354" cy="6857999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95541DBF-97C0-D616-D693-53925CDFA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0"/>
            <a:ext cx="4327957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897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C569F8-541F-5145-CCD4-77299C1657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16" y="174314"/>
            <a:ext cx="8765490" cy="6499411"/>
          </a:xfrm>
        </p:spPr>
      </p:pic>
    </p:spTree>
    <p:extLst>
      <p:ext uri="{BB962C8B-B14F-4D97-AF65-F5344CB8AC3E}">
        <p14:creationId xmlns:p14="http://schemas.microsoft.com/office/powerpoint/2010/main" val="1156964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892EB7-895B-57DB-D761-FA1613867E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Name.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Age.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Gender.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Chief complain.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History of present illness.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Mechanism of injury.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Past medical and surgical history.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370F2B-9751-38BD-4918-EBB2D5799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481138"/>
            <a:ext cx="4038600" cy="4525962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Allergy.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Medication.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Tetanus.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Last menstrual period.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Level of consciousness.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Skin and vital signs.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52CA2-F474-D837-885D-E61BAB6E0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Typical Information Elements Gathered at the Point of Triage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BD2B96-BEB3-C089-F91F-92BF86423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69406"/>
            <a:ext cx="8229600" cy="4525962"/>
          </a:xfrm>
        </p:spPr>
        <p:txBody>
          <a:bodyPr/>
          <a:lstStyle/>
          <a:p>
            <a:pPr latinLnBrk="0"/>
            <a:r>
              <a:rPr lang="en-US" b="1" i="0" u="none" strike="noStrike" dirty="0">
                <a:solidFill>
                  <a:srgbClr val="000000"/>
                </a:solidFill>
                <a:effectLst/>
                <a:latin typeface="Droid Sans"/>
              </a:rPr>
              <a:t>Documentation associated with ED triage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includes: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sufficient (but brief and clear) information 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timelines relating to care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patient's primary concern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relevant subjective and objective data relating to the primary concern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medications (prescription and over-the-counter)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allergies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vital signs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pain evaluation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care initiated</a:t>
            </a:r>
          </a:p>
          <a:p>
            <a:pPr latinLnBrk="0"/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reevaluation performed</a:t>
            </a:r>
          </a:p>
          <a:p>
            <a:pPr lvl="1" latinLnBrk="0"/>
            <a:endParaRPr lang="en-US" b="0" i="0" u="none" strike="noStrike" dirty="0">
              <a:solidFill>
                <a:srgbClr val="000000"/>
              </a:solidFill>
              <a:effectLst/>
              <a:latin typeface="Droid Sans"/>
            </a:endParaRPr>
          </a:p>
        </p:txBody>
      </p:sp>
    </p:spTree>
    <p:extLst>
      <p:ext uri="{BB962C8B-B14F-4D97-AF65-F5344CB8AC3E}">
        <p14:creationId xmlns:p14="http://schemas.microsoft.com/office/powerpoint/2010/main" val="1424422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F1D62C-EBE0-4F72-9782-CE6B753B7B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893571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96B8BC5-FCF5-571B-5110-D734274E22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76" y="896471"/>
            <a:ext cx="7121961" cy="4905686"/>
          </a:xfrm>
        </p:spPr>
      </p:pic>
    </p:spTree>
    <p:extLst>
      <p:ext uri="{BB962C8B-B14F-4D97-AF65-F5344CB8AC3E}">
        <p14:creationId xmlns:p14="http://schemas.microsoft.com/office/powerpoint/2010/main" val="375630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BAA958-ADDF-7CA3-F9A7-AD6514368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latin typeface="Droid Sans"/>
            </a:endParaRPr>
          </a:p>
          <a:p>
            <a:endParaRPr lang="en-US" b="0" i="0" u="none" strike="noStrike" dirty="0">
              <a:solidFill>
                <a:srgbClr val="000000"/>
              </a:solidFill>
              <a:effectLst/>
              <a:latin typeface="Droid Sans"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Droid Sans"/>
              </a:rPr>
              <a:t> a method of classifying all incoming emergency department patients, uses the patient's primary concern and the results of primary and secondary assessments to set priorities for care. </a:t>
            </a:r>
            <a:endParaRPr lang="en-JO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C80358-9957-DBBF-C5F7-D409FD490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i="0" u="none" strike="noStrike" dirty="0">
                <a:ln/>
                <a:solidFill>
                  <a:schemeClr val="accent3"/>
                </a:solidFill>
                <a:effectLst/>
                <a:latin typeface="Droid Sans"/>
              </a:rPr>
              <a:t>Triage</a:t>
            </a:r>
            <a:endParaRPr lang="en-JO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2D9786-D3F1-0F1C-0502-F9E02D07F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17944" y="4154950"/>
            <a:ext cx="3906370" cy="242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70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F9683432-82C6-AF09-F11D-451E0E650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Triage is a process which places the right patient in the right place at the right time to receive the right level of care.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en-GB" altLang="en-US"/>
          </a:p>
          <a:p>
            <a:pPr eaLnBrk="1" hangingPunct="1"/>
            <a:r>
              <a:rPr lang="en-GB" altLang="en-US"/>
              <a:t>A basic concept of triage is to do the greatest good for the greatest number of casualties.</a:t>
            </a:r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21C6D-123D-E0F6-DDEC-BC74F89CB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Triage Principles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88CA6-477C-05DF-C0A7-FCA834DF5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Clinically experienced.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Good judgment and leadership.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Calm and cool under stress.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Decisive.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Knowledgeable of available resources.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Sense of humor.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Creative problem solver.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Available.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/>
              <a:t>Experienced and knowledgeable regarding anticipated casualties.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97A2D-4AB4-0C83-DF29-CEF5672C0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Good Triage Providers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6A9E8-725C-3753-DDF7-B5142DA0D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/>
              <a:t>Daily triage: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GB" dirty="0"/>
              <a:t>    </a:t>
            </a:r>
            <a:r>
              <a:rPr lang="en-GB" sz="2400" dirty="0"/>
              <a:t>On a routine basis every day in the emergency department.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GB" dirty="0"/>
              <a:t>Mass casualty incident triage: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GB" dirty="0"/>
              <a:t>      </a:t>
            </a:r>
            <a:r>
              <a:rPr lang="en-GB" sz="2400" dirty="0"/>
              <a:t>When the emergency department is stressed by large number of patients but remains functional.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n-GB" dirty="0"/>
              <a:t>Disaster triage: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GB" sz="2400" dirty="0"/>
              <a:t>      When local emergency services are overwhelmed to the point that immediate care cannot be provided to everyone who need it.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GB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74E21-1C1B-24DC-97FC-C5552CE89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Categories of triage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E0A94A32-5419-4FC3-E742-886B45E6B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marL="514350" indent="-514350" eaLnBrk="1" hangingPunct="1">
              <a:buFont typeface="Lucida Sans Unicode" panose="020B0602030504020204" pitchFamily="34" charset="0"/>
              <a:buAutoNum type="arabicPeriod" startAt="4"/>
            </a:pPr>
            <a:r>
              <a:rPr lang="en-GB" altLang="en-US"/>
              <a:t>Tactical-military triage:</a:t>
            </a:r>
          </a:p>
          <a:p>
            <a:pPr marL="514350" indent="-514350" eaLnBrk="1" hangingPunct="1">
              <a:buFont typeface="Wingdings 3" panose="05040102010807070707" pitchFamily="18" charset="2"/>
              <a:buNone/>
            </a:pPr>
            <a:r>
              <a:rPr lang="en-GB" altLang="en-US" sz="2400"/>
              <a:t>        Is similar to disaster triage, only military mission objectives rather than traditional nursing guidelines drive the triage and transport decision. </a:t>
            </a:r>
          </a:p>
          <a:p>
            <a:pPr marL="514350" indent="-514350" eaLnBrk="1" hangingPunct="1">
              <a:buFont typeface="Lucida Sans Unicode" panose="020B0602030504020204" pitchFamily="34" charset="0"/>
              <a:buAutoNum type="arabicPeriod" startAt="5"/>
            </a:pPr>
            <a:r>
              <a:rPr lang="en-GB" altLang="en-US"/>
              <a:t>Special conditions triage:</a:t>
            </a:r>
          </a:p>
          <a:p>
            <a:pPr marL="514350" indent="-514350" eaLnBrk="1" hangingPunct="1">
              <a:buFont typeface="Wingdings 3" panose="05040102010807070707" pitchFamily="18" charset="2"/>
              <a:buNone/>
            </a:pPr>
            <a:r>
              <a:rPr lang="en-GB" altLang="en-US" sz="2600"/>
              <a:t>        Used when patients present from incident involving weapons of mass construction, such as radiation, biologic, or chemical contamination.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1A0780-F6E5-D0D9-BF9D-2423AF24F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Categories of triage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79942-F985-7BC5-D7C2-466B5D547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/>
              <a:t>In-hospital triage</a:t>
            </a:r>
            <a:r>
              <a:rPr lang="ar-JO" dirty="0"/>
              <a:t> ) </a:t>
            </a:r>
            <a:r>
              <a:rPr lang="en-GB" b="1" dirty="0"/>
              <a:t>Conventional</a:t>
            </a:r>
            <a:r>
              <a:rPr lang="ar-JO" b="1" dirty="0"/>
              <a:t> ( </a:t>
            </a:r>
            <a:r>
              <a:rPr lang="en-GB" dirty="0"/>
              <a:t>: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GB" dirty="0"/>
              <a:t>     </a:t>
            </a:r>
            <a:r>
              <a:rPr lang="en-GB" sz="3000" dirty="0"/>
              <a:t>The most fragile patients are identified and treated first.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GB" dirty="0"/>
              <a:t>Military triage</a:t>
            </a:r>
            <a:r>
              <a:rPr lang="ar-JO" dirty="0"/>
              <a:t> )</a:t>
            </a:r>
            <a:r>
              <a:rPr lang="en-US" b="1" dirty="0"/>
              <a:t>Reverse Triage</a:t>
            </a:r>
            <a:r>
              <a:rPr lang="ar-JO" b="1" dirty="0"/>
              <a:t> </a:t>
            </a:r>
            <a:r>
              <a:rPr lang="ar-JO" dirty="0"/>
              <a:t>( </a:t>
            </a:r>
            <a:r>
              <a:rPr lang="en-GB" dirty="0"/>
              <a:t>: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GB" dirty="0"/>
              <a:t>      </a:t>
            </a:r>
            <a:r>
              <a:rPr lang="en-GB" sz="3000" dirty="0"/>
              <a:t>Fragile patient who have a good likelihood of survival and do not require an extraordinary number of resources are treated first.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GB" sz="3000" dirty="0"/>
              <a:t>      Those who have a low probability of survival or require a large number of resources are not treated.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9E7807-B215-2881-21FF-4131E0C6D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General Types of Triage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8D17495-3A6B-72A5-DBDA-16837C03C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433" y="0"/>
            <a:ext cx="9245434" cy="6858000"/>
          </a:xfrm>
        </p:spPr>
      </p:pic>
    </p:spTree>
    <p:extLst>
      <p:ext uri="{BB962C8B-B14F-4D97-AF65-F5344CB8AC3E}">
        <p14:creationId xmlns:p14="http://schemas.microsoft.com/office/powerpoint/2010/main" val="20466558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492</TotalTime>
  <Words>1572</Words>
  <Application>Microsoft Office PowerPoint</Application>
  <PresentationFormat>On-screen Show (4:3)</PresentationFormat>
  <Paragraphs>189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Concourse</vt:lpstr>
      <vt:lpstr>Triage and rapid assessment  done by eman lafi</vt:lpstr>
      <vt:lpstr>PowerPoint Presentation</vt:lpstr>
      <vt:lpstr>Triage</vt:lpstr>
      <vt:lpstr>Triage Principles</vt:lpstr>
      <vt:lpstr>Good Triage Providers</vt:lpstr>
      <vt:lpstr>Categories of triage</vt:lpstr>
      <vt:lpstr>Categories of triage</vt:lpstr>
      <vt:lpstr>General Types of Triage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Typical Information Elements Gathered at the Point of Triage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ahmad</dc:creator>
  <cp:lastModifiedBy>Eman Lafi</cp:lastModifiedBy>
  <cp:revision>22</cp:revision>
  <dcterms:created xsi:type="dcterms:W3CDTF">2010-12-02T09:50:46Z</dcterms:created>
  <dcterms:modified xsi:type="dcterms:W3CDTF">2025-06-30T15:53:45Z</dcterms:modified>
</cp:coreProperties>
</file>