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93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1BFAC2-77AC-0BCA-C0C6-8360ACD17C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EC7858-9911-AD1D-4899-9F839E8ED7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93466A-3544-0AE3-D3B1-BD4A3EEA8F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9B1B4-35C0-4382-9182-BCAE6B4F498A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9C5231-FBC1-45C1-583B-3AD8058FB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9C2819-868D-0757-9DE9-203C44A5F0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E9B76-D00C-420E-8E94-80C18A9EB8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234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3E7FA4-4A42-83CA-5783-7F287008C3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E5E220F-2E00-1990-F377-40D8E4C808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0661EA-23D7-CF7E-4C38-5FE0A81788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9B1B4-35C0-4382-9182-BCAE6B4F498A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02267B-6FCC-CB77-A483-E4DED6A001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1691BA-1201-986A-C61F-A5F621EB39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E9B76-D00C-420E-8E94-80C18A9EB8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325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2FE9C22-EA70-CCF9-B2C9-9EEACBA06AF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E21E1B7-4ECF-EE69-F6B4-5909F84077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B9E3BD-91E9-056F-8EBD-DFEC3CF5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9B1B4-35C0-4382-9182-BCAE6B4F498A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CB75A4-F062-732C-0FC4-F42C41C42A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6934BE-19FB-346C-6460-5DFE823E5E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E9B76-D00C-420E-8E94-80C18A9EB8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262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2D5AAE-D061-E332-0AC9-A6E00445A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F2078E-DEDC-37AD-E63A-324E7C9E52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FCDAA7-281B-D82B-B291-AB2137F33F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9B1B4-35C0-4382-9182-BCAE6B4F498A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46C134-14C3-47DD-3890-929FCA28DC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31ABEC-0DDD-934E-AFF1-2931B57D8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E9B76-D00C-420E-8E94-80C18A9EB8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4991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6667D3-4218-C1C7-3BEF-AE8B2C246A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D5D264-A40E-3706-3559-5B0984138F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7D0E15-940F-2415-4F95-72FAA9F01E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9B1B4-35C0-4382-9182-BCAE6B4F498A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30E862-53BE-FF81-1068-418E98AFF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8B2CAA-73DB-F044-8D80-5483614FF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E9B76-D00C-420E-8E94-80C18A9EB8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1982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07C5E-6575-2536-3188-1C40C49B3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BD81CD-0B52-2A0D-6783-60B6A5CDF9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6EC278-F783-6472-9317-C04E239749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A8176B-2F3B-FC70-C323-6A21810CA2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9B1B4-35C0-4382-9182-BCAE6B4F498A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9E59E3-C31C-9719-1938-99455C73A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9B462F-A3AF-E07B-72B7-EE40D46997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E9B76-D00C-420E-8E94-80C18A9EB8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950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885FC-E184-4632-07A3-AE6FB1BBEF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E4DAFA-588B-2BD0-9FD5-204B205F2F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6C4221-BAB6-A7C7-E4A0-69CADF25DE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14C6E0-F6C8-8359-C2D3-45A8067807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5B040AC-9FAF-3152-A82F-F4C2CF2B25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03EDF03-D26C-A298-20F6-F5C3982DBD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9B1B4-35C0-4382-9182-BCAE6B4F498A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6C02082-DDFC-8ADD-8D04-8094D8FBE3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4FCFD90-AA2E-AC71-CF07-B79AE22AB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E9B76-D00C-420E-8E94-80C18A9EB8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32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559092-8C4E-ED76-8035-B2070985E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4DDE646-A77B-36A8-4742-C57C960A50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9B1B4-35C0-4382-9182-BCAE6B4F498A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D1789A1-4087-5F79-5E3A-23837BF24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53C7774-B627-0227-0752-0770DFAE46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E9B76-D00C-420E-8E94-80C18A9EB8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519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035519-287C-E7CC-9998-0DA6CBC0B0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9B1B4-35C0-4382-9182-BCAE6B4F498A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BD62A9E-99BC-876B-3D74-EEBC2A6674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ABF0FA-1BC2-4AAE-D5F9-6BB024BA4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E9B76-D00C-420E-8E94-80C18A9EB8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7651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22FA39-4348-86AF-8947-600C8CA35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6069FD-1C5A-66EB-8C63-FB3CB2FC2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9C0E32-4748-3BAB-16D8-F9CD4FEFC5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CCE75E-7C1F-CA50-AC34-F9DFEBAD7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9B1B4-35C0-4382-9182-BCAE6B4F498A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3B2D34-23E4-CFC8-E5CC-9FCD38EC5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1C8C6D-E78B-1135-12AB-AEA57657C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E9B76-D00C-420E-8E94-80C18A9EB8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230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6021D8-EB86-8705-98CF-255D823A88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07FC180-ACD5-688A-2F97-A98285DA2B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B44698-0AEC-0B5A-0796-9EFB809934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EBEAD0-F199-7B95-B67D-52AE27CFAE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9B1B4-35C0-4382-9182-BCAE6B4F498A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60F69E-C838-0DD4-AEEE-FF1490514D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D208A2-4C9F-6208-8886-80469502D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E9B76-D00C-420E-8E94-80C18A9EB8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3914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00FA9C8-BEC4-55F0-6AB8-4BAF38381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97D14D-B7EA-2CB7-BF60-062D4FC3F4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91095E-CD35-4E43-DC98-014D715305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E9B1B4-35C0-4382-9182-BCAE6B4F498A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A73F33-F65E-9E1B-F6F2-1AFFECD5C3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2FCD2B-780F-DCF8-72D8-BDDB39A8F7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EE9B76-D00C-420E-8E94-80C18A9EB8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731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B8EF7A-F696-69E3-4369-8B5C7953505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Chronic Obstructive Pulmonary Disease (COPD)</a:t>
            </a:r>
          </a:p>
        </p:txBody>
      </p:sp>
    </p:spTree>
    <p:extLst>
      <p:ext uri="{BB962C8B-B14F-4D97-AF65-F5344CB8AC3E}">
        <p14:creationId xmlns:p14="http://schemas.microsoft.com/office/powerpoint/2010/main" val="40543007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E69C91-7333-8979-20EC-4C58B75127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57200"/>
            <a:ext cx="10515600" cy="5719763"/>
          </a:xfrm>
        </p:spPr>
        <p:txBody>
          <a:bodyPr/>
          <a:lstStyle/>
          <a:p>
            <a:r>
              <a:rPr lang="en-US" b="1" dirty="0"/>
              <a:t>Definition</a:t>
            </a:r>
          </a:p>
          <a:p>
            <a:r>
              <a:rPr lang="en-US" dirty="0"/>
              <a:t>Chronic Obstructive Pulmonary Disease (COPD) is a progressive, preventable, and treatable chronic lung disease characterized by persistent airflow limitation due to chronic airway inflammation and damage.</a:t>
            </a:r>
          </a:p>
          <a:p>
            <a:pPr marL="0" indent="0">
              <a:buNone/>
            </a:pPr>
            <a:r>
              <a:rPr lang="en-US" u="sng" dirty="0"/>
              <a:t>COPD Includes:</a:t>
            </a:r>
          </a:p>
          <a:p>
            <a:r>
              <a:rPr lang="en-US" dirty="0"/>
              <a:t>Chronic Bronchitis</a:t>
            </a:r>
          </a:p>
          <a:p>
            <a:r>
              <a:rPr lang="en-US" dirty="0"/>
              <a:t>Emphysema</a:t>
            </a:r>
          </a:p>
        </p:txBody>
      </p:sp>
    </p:spTree>
    <p:extLst>
      <p:ext uri="{BB962C8B-B14F-4D97-AF65-F5344CB8AC3E}">
        <p14:creationId xmlns:p14="http://schemas.microsoft.com/office/powerpoint/2010/main" val="28467341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7BC80C-65E1-A51C-CE15-EE4C89B669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68710"/>
            <a:ext cx="10515600" cy="5808253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In COPD</a:t>
            </a:r>
          </a:p>
          <a:p>
            <a:pPr marL="0" indent="0">
              <a:buNone/>
            </a:pPr>
            <a:r>
              <a:rPr lang="en-US" dirty="0"/>
              <a:t>Chronic inflammation narrows the airways.</a:t>
            </a:r>
          </a:p>
          <a:p>
            <a:pPr marL="0" indent="0">
              <a:buNone/>
            </a:pPr>
            <a:r>
              <a:rPr lang="en-US" dirty="0"/>
              <a:t>Excess mucus production obstructs airflow.</a:t>
            </a:r>
          </a:p>
          <a:p>
            <a:pPr marL="0" indent="0">
              <a:buNone/>
            </a:pPr>
            <a:r>
              <a:rPr lang="en-US" dirty="0"/>
              <a:t>Destruction of alveolar walls reduces gas exchange.</a:t>
            </a:r>
          </a:p>
          <a:p>
            <a:pPr marL="0" indent="0">
              <a:buNone/>
            </a:pPr>
            <a:r>
              <a:rPr lang="en-US" dirty="0"/>
              <a:t>Air trapping causes lung hyperinflation.</a:t>
            </a:r>
          </a:p>
        </p:txBody>
      </p:sp>
    </p:spTree>
    <p:extLst>
      <p:ext uri="{BB962C8B-B14F-4D97-AF65-F5344CB8AC3E}">
        <p14:creationId xmlns:p14="http://schemas.microsoft.com/office/powerpoint/2010/main" val="30901587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F4088D-56C2-163E-ED00-6B7DE8867D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24465"/>
            <a:ext cx="10515600" cy="585249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u="sng" dirty="0"/>
              <a:t>Causes</a:t>
            </a:r>
          </a:p>
          <a:p>
            <a:r>
              <a:rPr lang="en-US" dirty="0"/>
              <a:t>Cigarette smoking (most common)</a:t>
            </a:r>
          </a:p>
          <a:p>
            <a:r>
              <a:rPr lang="en-US" dirty="0"/>
              <a:t>Exposure to secondhand smoke</a:t>
            </a:r>
          </a:p>
          <a:p>
            <a:r>
              <a:rPr lang="en-US" dirty="0"/>
              <a:t>Air pollution</a:t>
            </a:r>
          </a:p>
          <a:p>
            <a:r>
              <a:rPr lang="en-US" dirty="0"/>
              <a:t>Occupational dust and chemicals</a:t>
            </a:r>
          </a:p>
          <a:p>
            <a:r>
              <a:rPr lang="en-US" dirty="0"/>
              <a:t>Biomass fuel </a:t>
            </a:r>
          </a:p>
          <a:p>
            <a:r>
              <a:rPr lang="en-US" dirty="0" err="1"/>
              <a:t>exposureGenetic</a:t>
            </a:r>
            <a:r>
              <a:rPr lang="en-US" dirty="0"/>
              <a:t> factors (e.g., alpha-1 antitrypsin deficiency)</a:t>
            </a:r>
          </a:p>
          <a:p>
            <a:pPr marL="0" indent="0">
              <a:buNone/>
            </a:pPr>
            <a:r>
              <a:rPr lang="en-US" b="1" u="sng" dirty="0"/>
              <a:t>Risk Factors</a:t>
            </a:r>
          </a:p>
          <a:p>
            <a:r>
              <a:rPr lang="en-US" dirty="0"/>
              <a:t>Age &gt;40 years</a:t>
            </a:r>
          </a:p>
          <a:p>
            <a:r>
              <a:rPr lang="en-US" dirty="0"/>
              <a:t>Smoking</a:t>
            </a:r>
          </a:p>
          <a:p>
            <a:r>
              <a:rPr lang="en-US" dirty="0"/>
              <a:t> history</a:t>
            </a:r>
          </a:p>
          <a:p>
            <a:r>
              <a:rPr lang="en-US" dirty="0"/>
              <a:t>Recurrent respiratory infections</a:t>
            </a:r>
          </a:p>
          <a:p>
            <a:r>
              <a:rPr lang="en-US" dirty="0"/>
              <a:t>Family history of COPD</a:t>
            </a:r>
          </a:p>
        </p:txBody>
      </p:sp>
    </p:spTree>
    <p:extLst>
      <p:ext uri="{BB962C8B-B14F-4D97-AF65-F5344CB8AC3E}">
        <p14:creationId xmlns:p14="http://schemas.microsoft.com/office/powerpoint/2010/main" val="22630861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51B01A-DE8F-8034-225B-83EDC8C9FF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1226"/>
            <a:ext cx="10515600" cy="595573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u="sng" dirty="0"/>
              <a:t>Types of COPD</a:t>
            </a:r>
          </a:p>
          <a:p>
            <a:pPr marL="0" indent="0">
              <a:buNone/>
            </a:pPr>
            <a:r>
              <a:rPr lang="en-US" b="1" dirty="0"/>
              <a:t>Chronic Bronchitis</a:t>
            </a:r>
          </a:p>
          <a:p>
            <a:r>
              <a:rPr lang="en-US" dirty="0"/>
              <a:t>Productive cough for at least 3 months per year for 2 consecutive years</a:t>
            </a:r>
          </a:p>
          <a:p>
            <a:r>
              <a:rPr lang="en-US" dirty="0"/>
              <a:t>Excess mucus production</a:t>
            </a:r>
          </a:p>
          <a:p>
            <a:r>
              <a:rPr lang="en-US" dirty="0"/>
              <a:t>Airway inflammation</a:t>
            </a:r>
          </a:p>
          <a:p>
            <a:r>
              <a:rPr lang="en-US" dirty="0"/>
              <a:t>Frequent respiratory infections</a:t>
            </a:r>
          </a:p>
          <a:p>
            <a:pPr marL="0" indent="0">
              <a:buNone/>
            </a:pPr>
            <a:r>
              <a:rPr lang="en-US" b="1" dirty="0"/>
              <a:t>Emphysema</a:t>
            </a:r>
          </a:p>
          <a:p>
            <a:r>
              <a:rPr lang="en-US" dirty="0"/>
              <a:t>Destruction of alveoli</a:t>
            </a:r>
          </a:p>
          <a:p>
            <a:r>
              <a:rPr lang="en-US" dirty="0"/>
              <a:t>Loss of lung elasticity</a:t>
            </a:r>
          </a:p>
          <a:p>
            <a:r>
              <a:rPr lang="en-US" dirty="0"/>
              <a:t>Air trapping</a:t>
            </a:r>
          </a:p>
          <a:p>
            <a:r>
              <a:rPr lang="en-US" dirty="0"/>
              <a:t>Reduced gas exchange</a:t>
            </a:r>
          </a:p>
        </p:txBody>
      </p:sp>
    </p:spTree>
    <p:extLst>
      <p:ext uri="{BB962C8B-B14F-4D97-AF65-F5344CB8AC3E}">
        <p14:creationId xmlns:p14="http://schemas.microsoft.com/office/powerpoint/2010/main" val="5780066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A9AD48-7218-531D-B35E-63A68E1D37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477"/>
            <a:ext cx="10515600" cy="5970486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Signs and Symptoms</a:t>
            </a:r>
          </a:p>
          <a:p>
            <a:pPr marL="0" indent="0">
              <a:buNone/>
            </a:pPr>
            <a:r>
              <a:rPr lang="en-US" u="sng" dirty="0"/>
              <a:t>Common symptoms include:</a:t>
            </a:r>
          </a:p>
          <a:p>
            <a:r>
              <a:rPr lang="en-US" dirty="0"/>
              <a:t>Chronic cough</a:t>
            </a:r>
          </a:p>
          <a:p>
            <a:r>
              <a:rPr lang="en-US" dirty="0"/>
              <a:t>Sputum production</a:t>
            </a:r>
          </a:p>
          <a:p>
            <a:r>
              <a:rPr lang="en-US" dirty="0"/>
              <a:t>Dyspnea (shortness of breath)</a:t>
            </a:r>
          </a:p>
          <a:p>
            <a:r>
              <a:rPr lang="en-US" dirty="0"/>
              <a:t>Wheezing</a:t>
            </a:r>
          </a:p>
          <a:p>
            <a:r>
              <a:rPr lang="en-US" dirty="0"/>
              <a:t>Chest tight</a:t>
            </a:r>
          </a:p>
        </p:txBody>
      </p:sp>
    </p:spTree>
    <p:extLst>
      <p:ext uri="{BB962C8B-B14F-4D97-AF65-F5344CB8AC3E}">
        <p14:creationId xmlns:p14="http://schemas.microsoft.com/office/powerpoint/2010/main" val="15626582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78702A-C3E4-A3F5-8E41-F2C360070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64023"/>
          </a:xfrm>
        </p:spPr>
        <p:txBody>
          <a:bodyPr>
            <a:normAutofit fontScale="90000"/>
          </a:bodyPr>
          <a:lstStyle/>
          <a:p>
            <a:r>
              <a:rPr lang="en-US" dirty="0"/>
              <a:t>Nursing Intervention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B7DB8D-13F4-15E1-4613-88D16E13E6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24116"/>
            <a:ext cx="10515600" cy="49528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Assess respiratory rate, depth, and effort regularly.</a:t>
            </a:r>
          </a:p>
          <a:p>
            <a:r>
              <a:rPr lang="en-US" dirty="0"/>
              <a:t>Monitor oxygen saturation (SpO₂) and arterial blood gases (ABGs) as ordered.</a:t>
            </a:r>
          </a:p>
          <a:p>
            <a:r>
              <a:rPr lang="en-US" dirty="0"/>
              <a:t>Auscultate lung sounds for wheezes, crackles, or diminished breath sounds.</a:t>
            </a:r>
          </a:p>
          <a:p>
            <a:r>
              <a:rPr lang="en-US" dirty="0"/>
              <a:t>Position the patient in High Fowler's or tripod position.</a:t>
            </a:r>
          </a:p>
          <a:p>
            <a:r>
              <a:rPr lang="en-US" dirty="0"/>
              <a:t>Administer oxygen therapy as prescribed and monitor the patient's response.</a:t>
            </a:r>
          </a:p>
          <a:p>
            <a:r>
              <a:rPr lang="en-US" dirty="0"/>
              <a:t>Administer prescribed medications (bronchodilators, corticosteroids, antibiotics if indicated).</a:t>
            </a:r>
          </a:p>
          <a:p>
            <a:r>
              <a:rPr lang="en-US" dirty="0"/>
              <a:t>Monitor sputum amount, color, consistency, and odor.</a:t>
            </a:r>
          </a:p>
          <a:p>
            <a:r>
              <a:rPr lang="en-US"/>
              <a:t>Monitor for signs of worsening respiratory status, such as increasing dyspnea, cyanosis, confusion, or reduced oxygen saturation.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15991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286</Words>
  <Application>Microsoft Office PowerPoint</Application>
  <PresentationFormat>Widescreen</PresentationFormat>
  <Paragraphs>51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Chronic Obstructive Pulmonary Disease (COPD)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Nursing Intervention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Safaa Hammad</dc:creator>
  <cp:lastModifiedBy>Safaa Hammad</cp:lastModifiedBy>
  <cp:revision>1</cp:revision>
  <dcterms:created xsi:type="dcterms:W3CDTF">2026-07-13T18:55:40Z</dcterms:created>
  <dcterms:modified xsi:type="dcterms:W3CDTF">2026-07-13T18:55:59Z</dcterms:modified>
</cp:coreProperties>
</file>